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98" r:id="rId3"/>
    <p:sldId id="384" r:id="rId4"/>
    <p:sldId id="399" r:id="rId5"/>
    <p:sldId id="381" r:id="rId6"/>
    <p:sldId id="382" r:id="rId7"/>
    <p:sldId id="403" r:id="rId8"/>
    <p:sldId id="404" r:id="rId9"/>
    <p:sldId id="406" r:id="rId10"/>
    <p:sldId id="407" r:id="rId11"/>
    <p:sldId id="409" r:id="rId12"/>
    <p:sldId id="410" r:id="rId13"/>
    <p:sldId id="411" r:id="rId14"/>
    <p:sldId id="445" r:id="rId15"/>
    <p:sldId id="447" r:id="rId16"/>
    <p:sldId id="448" r:id="rId17"/>
    <p:sldId id="446" r:id="rId18"/>
    <p:sldId id="414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49" r:id="rId27"/>
    <p:sldId id="450" r:id="rId28"/>
    <p:sldId id="451" r:id="rId29"/>
    <p:sldId id="452" r:id="rId30"/>
    <p:sldId id="453" r:id="rId31"/>
    <p:sldId id="454" r:id="rId32"/>
    <p:sldId id="428" r:id="rId33"/>
    <p:sldId id="429" r:id="rId34"/>
    <p:sldId id="430" r:id="rId35"/>
    <p:sldId id="432" r:id="rId36"/>
    <p:sldId id="431" r:id="rId37"/>
    <p:sldId id="433" r:id="rId38"/>
    <p:sldId id="434" r:id="rId39"/>
    <p:sldId id="435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wiperjs.com/demos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jQuery(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제이쿼리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70921" y="1340768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jq_remove.html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87" y="1844824"/>
            <a:ext cx="459951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1224136" cy="1496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1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4770"/>
              </p:ext>
            </p:extLst>
          </p:nvPr>
        </p:nvGraphicFramePr>
        <p:xfrm>
          <a:off x="937955" y="1916832"/>
          <a:ext cx="8064896" cy="359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마우스를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dbclick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마우스를 더블 </a:t>
                      </a:r>
                      <a:r>
                        <a:rPr lang="ko-KR" altLang="en-US" sz="1600" baseline="0" dirty="0" err="1" smtClean="0"/>
                        <a:t>클릭했을때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mouseover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마우스를 </a:t>
                      </a:r>
                      <a:r>
                        <a:rPr lang="ko-KR" altLang="en-US" sz="1600" baseline="0" dirty="0" err="1" smtClean="0"/>
                        <a:t>올려놓을때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마우스가 </a:t>
                      </a:r>
                      <a:r>
                        <a:rPr lang="ko-KR" altLang="en-US" sz="1600" baseline="0" dirty="0" err="1" smtClean="0"/>
                        <a:t>벗어났을때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들어갔을때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마우스가 </a:t>
                      </a:r>
                      <a:r>
                        <a:rPr lang="ko-KR" altLang="en-US" sz="1600" dirty="0" err="1" smtClean="0"/>
                        <a:t>떠났을때</a:t>
                      </a:r>
                      <a:r>
                        <a:rPr lang="ko-KR" altLang="en-US" sz="1600" dirty="0" smtClean="0"/>
                        <a:t> 이벤트를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hover()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mouseenter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err="1" smtClean="0"/>
                        <a:t>mouseleave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ko-KR" altLang="en-US" sz="1600" dirty="0" smtClean="0"/>
                        <a:t>를 하나로 만든 이벤트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마우스 이벤트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270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8842"/>
              </p:ext>
            </p:extLst>
          </p:nvPr>
        </p:nvGraphicFramePr>
        <p:xfrm>
          <a:off x="937955" y="1844824"/>
          <a:ext cx="806489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키보드를 </a:t>
                      </a:r>
                      <a:r>
                        <a:rPr lang="ko-KR" altLang="en-US" sz="1600" baseline="0" dirty="0" err="1" smtClean="0"/>
                        <a:t>누를때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keypress()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keydown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과 유사하지만 </a:t>
                      </a:r>
                      <a:r>
                        <a:rPr lang="en-US" altLang="ko-KR" sz="1600" baseline="0" dirty="0" smtClean="0"/>
                        <a:t>alt, ctrl, shift. esc </a:t>
                      </a:r>
                      <a:r>
                        <a:rPr lang="ko-KR" altLang="en-US" sz="1600" baseline="0" dirty="0" smtClean="0"/>
                        <a:t>같은 특수키는 이벤트가 발생하지 않음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keyup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키보드를 </a:t>
                      </a:r>
                      <a:r>
                        <a:rPr lang="ko-KR" altLang="en-US" sz="1600" baseline="0" dirty="0" err="1" smtClean="0"/>
                        <a:t>떼었을때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268760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키보드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65874"/>
              </p:ext>
            </p:extLst>
          </p:nvPr>
        </p:nvGraphicFramePr>
        <p:xfrm>
          <a:off x="937955" y="4509120"/>
          <a:ext cx="8064896" cy="174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ready()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문서가 모두 </a:t>
                      </a:r>
                      <a:r>
                        <a:rPr lang="ko-KR" altLang="en-US" sz="1600" baseline="0" dirty="0" err="1" smtClean="0"/>
                        <a:t>로드되면</a:t>
                      </a:r>
                      <a:r>
                        <a:rPr lang="ko-KR" altLang="en-US" sz="1600" baseline="0" dirty="0" smtClean="0"/>
                        <a:t> 이벤트를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resize()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윈도우의 사이즈가 </a:t>
                      </a:r>
                      <a:r>
                        <a:rPr lang="ko-KR" altLang="en-US" sz="1600" baseline="0" dirty="0" err="1" smtClean="0"/>
                        <a:t>변경될때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scroll()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스크롤바를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움직일때</a:t>
                      </a:r>
                      <a:r>
                        <a:rPr lang="ko-KR" altLang="en-US" sz="1600" baseline="0" dirty="0" smtClean="0"/>
                        <a:t> 이벤트가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3933056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윈도우 이벤트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8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20235"/>
              </p:ext>
            </p:extLst>
          </p:nvPr>
        </p:nvGraphicFramePr>
        <p:xfrm>
          <a:off x="937955" y="1772816"/>
          <a:ext cx="8064896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이벤트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focus()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선택된 요소에 커서가 들어오면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blur()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커서가 떠나면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change()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선택된 요소에 값이 </a:t>
                      </a:r>
                      <a:r>
                        <a:rPr lang="ko-KR" altLang="en-US" sz="1600" baseline="0" dirty="0" err="1" smtClean="0"/>
                        <a:t>변경되었을때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select()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aseline="0" dirty="0" smtClean="0"/>
                        <a:t>선택된 요소에 텍스트를 </a:t>
                      </a:r>
                      <a:r>
                        <a:rPr lang="ko-KR" altLang="en-US" sz="1600" baseline="0" dirty="0" err="1" smtClean="0"/>
                        <a:t>선택했을때</a:t>
                      </a:r>
                      <a:r>
                        <a:rPr lang="ko-KR" altLang="en-US" sz="1600" baseline="0" dirty="0" smtClean="0"/>
                        <a:t> 이벤트 발생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이벤트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55951"/>
              </p:ext>
            </p:extLst>
          </p:nvPr>
        </p:nvGraphicFramePr>
        <p:xfrm>
          <a:off x="937955" y="4643908"/>
          <a:ext cx="8064896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및 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val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 요소의 값을 취득하거나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 요소나 값의 개수를 취득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0552" y="4117608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폼 관련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및 속성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42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마우스 이벤트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2741357" cy="2520280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37" y="1948578"/>
            <a:ext cx="2537680" cy="256054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448944" y="2924944"/>
            <a:ext cx="576064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마우스 이벤트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4165"/>
            <a:ext cx="4919849" cy="4054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94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마우스 이벤트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1412776"/>
            <a:ext cx="3447214" cy="4547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키보드 이벤트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3862153" cy="27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키보드 이벤트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키보드 이벤트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060848"/>
            <a:ext cx="4638108" cy="2664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1691246"/>
            <a:ext cx="3581710" cy="3962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9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30678"/>
              </p:ext>
            </p:extLst>
          </p:nvPr>
        </p:nvGraphicFramePr>
        <p:xfrm>
          <a:off x="865945" y="1875521"/>
          <a:ext cx="8407534" cy="4404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animate()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$(“div”).animate({left: 50},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$(“div”).animate({width: “toggle”}, “fast”, “swing”, function(){})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$(</a:t>
                      </a:r>
                      <a:r>
                        <a:rPr lang="ko-KR" altLang="en-US" sz="1600" b="1" dirty="0" err="1" smtClean="0">
                          <a:solidFill>
                            <a:srgbClr val="C00000"/>
                          </a:solidFill>
                        </a:rPr>
                        <a:t>선택자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).animate({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}, speed, easing, callback)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속성은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속성을 의미함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callback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애니메이션이 종료된 후 실행되는 함수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Width: “toggle”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div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요소의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인 경우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width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값을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100px~0,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0~100px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로 애니메이션 시킴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stop()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$(“div”).stop();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현재 적용되던 애니메이션은 멈추고 다음에 대기하고 있던 애니메이션이 실행됨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delay()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$(“div”).delay(2000).</a:t>
                      </a:r>
                      <a:r>
                        <a:rPr lang="en-US" altLang="ko-KR" sz="1600" dirty="0" err="1" smtClean="0"/>
                        <a:t>slideUp</a:t>
                      </a:r>
                      <a:r>
                        <a:rPr lang="en-US" altLang="ko-KR" sz="1600" dirty="0" smtClean="0"/>
                        <a:t>()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요소에 적용된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slideUp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메서드가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초 후에 작동함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1299456"/>
            <a:ext cx="85689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custom</a:t>
            </a:r>
            <a:r>
              <a:rPr lang="ko-KR" altLang="en-US" b="1" dirty="0" smtClean="0"/>
              <a:t> 효과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사용자가 원하는 애니메이션을 직접 만들어 사용할 수 있음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792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06314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</a:t>
            </a:r>
            <a:r>
              <a:rPr lang="ko-KR" altLang="en-US" sz="2000" b="1" dirty="0" smtClean="0"/>
              <a:t>객체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27614"/>
              </p:ext>
            </p:extLst>
          </p:nvPr>
        </p:nvGraphicFramePr>
        <p:xfrm>
          <a:off x="1064568" y="1844823"/>
          <a:ext cx="8496944" cy="3960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선택</a:t>
                      </a:r>
                      <a:r>
                        <a:rPr lang="ko-KR" altLang="en-US" sz="1600" baseline="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children()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$(“div”).children()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자식 요소를 선택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parent()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$(“p”).parent()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요소의 부모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”).next()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다음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”).</a:t>
                      </a:r>
                      <a:r>
                        <a:rPr lang="en-US" altLang="ko-KR" sz="1600" dirty="0" err="1" smtClean="0"/>
                        <a:t>prev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div.m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이전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siblings()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$(“div”).siblings(“p”)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요소의 형제 요소 중 </a:t>
                      </a:r>
                      <a:r>
                        <a:rPr lang="en-US" altLang="ko-KR" sz="1600" dirty="0" smtClean="0"/>
                        <a:t>p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find()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$(“div”).find(“span”)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요소의 하위 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has()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$(“div”).has(“span”)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 중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가지고 있는 요소를 선택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</a:t>
                      </a:r>
                      <a:r>
                        <a:rPr lang="en-US" altLang="ko-KR" sz="1600" dirty="0" err="1" smtClean="0"/>
                        <a:t>eq</a:t>
                      </a:r>
                      <a:r>
                        <a:rPr lang="en-US" altLang="ko-KR" sz="1600" dirty="0" smtClean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중 </a:t>
                      </a:r>
                      <a:r>
                        <a:rPr lang="en-US" altLang="ko-KR" sz="1600" baseline="0" dirty="0" smtClean="0"/>
                        <a:t>index</a:t>
                      </a:r>
                      <a:r>
                        <a:rPr lang="ko-KR" altLang="en-US" sz="1600" baseline="0" dirty="0" smtClean="0"/>
                        <a:t>가 </a:t>
                      </a:r>
                      <a:r>
                        <a:rPr lang="en-US" altLang="ko-KR" sz="1600" baseline="0" dirty="0" smtClean="0"/>
                        <a:t>0</a:t>
                      </a:r>
                      <a:r>
                        <a:rPr lang="ko-KR" altLang="en-US" sz="1600" baseline="0" dirty="0" smtClean="0"/>
                        <a:t>인 요소를 선택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</a:t>
            </a:r>
            <a:r>
              <a:rPr lang="en-US" altLang="ko-KR" b="1" dirty="0" smtClean="0"/>
              <a:t>nimate(), stop()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1874683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1901697"/>
            <a:ext cx="4945809" cy="4534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46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이미지 슬라이드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페이징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280920" cy="32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사이트 </a:t>
            </a:r>
            <a:r>
              <a:rPr lang="en-US" altLang="ko-KR" b="1" dirty="0" smtClean="0"/>
              <a:t>&gt; </a:t>
            </a:r>
            <a:r>
              <a:rPr lang="en-US" altLang="ko-KR" b="1" dirty="0"/>
              <a:t>Demos : </a:t>
            </a:r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swiperjs.com/demos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core &gt; copy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21" y="2276872"/>
            <a:ext cx="7566326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0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3096344" cy="5533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04" y="1556792"/>
            <a:ext cx="3535987" cy="457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35773"/>
            <a:ext cx="6391553" cy="5317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28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Swiper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99456"/>
            <a:ext cx="85689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Swiper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Pagination &gt; progress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2" y="2276872"/>
            <a:ext cx="8801514" cy="30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41109" y="263691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95" y="1683788"/>
            <a:ext cx="2448272" cy="14792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094007"/>
            <a:ext cx="8611347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98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4968552" cy="4931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33120" y="2285823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61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9491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topwatch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21152" y="169124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2" y="2314490"/>
            <a:ext cx="6044387" cy="2482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29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3200" y="227687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stopwatch.js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26" y="1196751"/>
            <a:ext cx="4032448" cy="5531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6591"/>
            <a:ext cx="5822744" cy="2150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1" y="4076962"/>
            <a:ext cx="4115157" cy="249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105128" y="4293096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jq_parent.html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7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3" y="1844824"/>
            <a:ext cx="6261939" cy="381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9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스톱워치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4" y="1340768"/>
            <a:ext cx="3528366" cy="4915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7978" y="1916832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요청 페이지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8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4062" y="1988840"/>
            <a:ext cx="676875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$.ajax</a:t>
            </a:r>
            <a:r>
              <a:rPr lang="en-US" altLang="ko-KR" dirty="0"/>
              <a:t>({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type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get</a:t>
            </a:r>
            <a:r>
              <a:rPr lang="en-US" altLang="ko-KR" dirty="0" smtClean="0"/>
              <a:t>",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데이터를 읽어오는 방식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url</a:t>
            </a:r>
            <a:r>
              <a:rPr lang="en-US" altLang="ko-KR" dirty="0"/>
              <a:t>: “</a:t>
            </a:r>
            <a:r>
              <a:rPr lang="ko-KR" altLang="en-US" sz="1600" dirty="0"/>
              <a:t>요청할 </a:t>
            </a:r>
            <a:r>
              <a:rPr lang="en-US" altLang="ko-KR" sz="1600" dirty="0"/>
              <a:t>URL</a:t>
            </a:r>
            <a:r>
              <a:rPr lang="en-US" altLang="ko-KR" dirty="0" smtClean="0"/>
              <a:t>",       </a:t>
            </a:r>
            <a:r>
              <a:rPr lang="en-US" altLang="ko-KR" dirty="0" smtClean="0">
                <a:solidFill>
                  <a:schemeClr val="accent1"/>
                </a:solidFill>
              </a:rPr>
              <a:t>//</a:t>
            </a:r>
            <a:r>
              <a:rPr lang="ko-KR" altLang="en-US" dirty="0" smtClean="0">
                <a:solidFill>
                  <a:schemeClr val="accent1"/>
                </a:solidFill>
              </a:rPr>
              <a:t>요청할 </a:t>
            </a:r>
            <a:r>
              <a:rPr lang="en-US" altLang="ko-KR" dirty="0" err="1" smtClean="0">
                <a:solidFill>
                  <a:schemeClr val="accent1"/>
                </a:solidFill>
              </a:rPr>
              <a:t>url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또는 파일명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dataType</a:t>
            </a:r>
            <a:r>
              <a:rPr lang="en-US" altLang="ko-KR" dirty="0" smtClean="0"/>
              <a:t>:  “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 ,     </a:t>
            </a:r>
            <a:r>
              <a:rPr lang="en-US" altLang="ko-KR" dirty="0" smtClean="0">
                <a:solidFill>
                  <a:schemeClr val="accent1"/>
                </a:solidFill>
              </a:rPr>
              <a:t>//＂</a:t>
            </a:r>
            <a:r>
              <a:rPr lang="ko-KR" altLang="en-US" sz="1600" dirty="0" smtClean="0">
                <a:solidFill>
                  <a:schemeClr val="accent1"/>
                </a:solidFill>
              </a:rPr>
              <a:t>서버에서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전송받을</a:t>
            </a:r>
            <a:r>
              <a:rPr lang="ko-KR" altLang="en-US" sz="1600" dirty="0" smtClean="0">
                <a:solidFill>
                  <a:schemeClr val="accent1"/>
                </a:solidFill>
              </a:rPr>
              <a:t> 데이터형식</a:t>
            </a:r>
            <a:r>
              <a:rPr lang="en-US" altLang="ko-KR" dirty="0" smtClean="0">
                <a:solidFill>
                  <a:schemeClr val="accent1"/>
                </a:solidFill>
              </a:rPr>
              <a:t>",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   success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function(data){</a:t>
            </a:r>
            <a:endParaRPr lang="en-US" altLang="ko-KR" b="1" dirty="0"/>
          </a:p>
          <a:p>
            <a:r>
              <a:rPr lang="en-US" altLang="ko-KR" dirty="0" smtClean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 data</a:t>
            </a:r>
            <a:r>
              <a:rPr lang="en-US" altLang="ko-KR" sz="1600" dirty="0"/>
              <a:t>: {</a:t>
            </a:r>
            <a:r>
              <a:rPr lang="ko-KR" altLang="en-US" sz="1600" dirty="0"/>
              <a:t>서버로 전송할 데이터</a:t>
            </a:r>
            <a:r>
              <a:rPr lang="en-US" altLang="ko-KR" sz="1600" dirty="0" smtClean="0"/>
              <a:t>},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정상 요청</a:t>
            </a:r>
            <a:r>
              <a:rPr lang="en-US" altLang="ko-KR" sz="1600" dirty="0" smtClean="0">
                <a:solidFill>
                  <a:schemeClr val="accent1"/>
                </a:solidFill>
              </a:rPr>
              <a:t>,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응답 시 처리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error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xhr</a:t>
            </a:r>
            <a:r>
              <a:rPr lang="en-US" altLang="ko-KR" b="1" dirty="0" smtClean="0"/>
              <a:t>){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오류 발생 시 </a:t>
            </a:r>
            <a:r>
              <a:rPr lang="ko-KR" altLang="en-US" sz="1600" dirty="0">
                <a:solidFill>
                  <a:schemeClr val="accent1"/>
                </a:solidFill>
              </a:rPr>
              <a:t>처리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23" y="4523651"/>
            <a:ext cx="6081287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5543" y="4992321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030388"/>
            <a:ext cx="2736304" cy="3239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48944" y="4005064"/>
            <a:ext cx="115212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test.txt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7" y="2218091"/>
            <a:ext cx="4534293" cy="1066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91" y="2218091"/>
            <a:ext cx="334547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5529064" y="2620184"/>
            <a:ext cx="360040" cy="13135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04864"/>
            <a:ext cx="6984776" cy="259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29264" y="2564904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jax1.html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7" b="72581"/>
          <a:stretch/>
        </p:blipFill>
        <p:spPr>
          <a:xfrm>
            <a:off x="1494356" y="1999410"/>
            <a:ext cx="5654675" cy="1285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9"/>
          <a:stretch/>
        </p:blipFill>
        <p:spPr>
          <a:xfrm>
            <a:off x="3512840" y="3489992"/>
            <a:ext cx="3291481" cy="2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2049969"/>
            <a:ext cx="4331440" cy="260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30" y="4941168"/>
            <a:ext cx="6370872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82897" y="4465850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</a:t>
            </a:r>
            <a:r>
              <a:rPr lang="en-US" altLang="ko-KR" sz="1600" dirty="0" err="1" smtClean="0"/>
              <a:t>core.json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586" y="2492896"/>
            <a:ext cx="149273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ajax2.html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7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9082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자료형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97133"/>
            <a:ext cx="555343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parent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8760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698553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서브 메뉴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39410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메뉴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9" y="2059958"/>
            <a:ext cx="1826487" cy="2597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55" y="2060847"/>
            <a:ext cx="1080120" cy="92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40" y="1916833"/>
            <a:ext cx="335724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3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parent</a:t>
            </a:r>
            <a:r>
              <a:rPr lang="en-US" altLang="ko-KR" sz="2800" b="1" dirty="0" smtClean="0"/>
              <a:t>().next()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0592" y="1445004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parent().next()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2978973"/>
            <a:ext cx="3355286" cy="972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69224" y="2244362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q_submenu.html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" t="13457" r="5199" b="8236"/>
          <a:stretch/>
        </p:blipFill>
        <p:spPr>
          <a:xfrm>
            <a:off x="1064568" y="2384931"/>
            <a:ext cx="4752528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37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삽</a:t>
            </a:r>
            <a:r>
              <a:rPr lang="ko-KR" altLang="en-US" sz="2800" dirty="0"/>
              <a:t>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05027"/>
              </p:ext>
            </p:extLst>
          </p:nvPr>
        </p:nvGraphicFramePr>
        <p:xfrm>
          <a:off x="416497" y="1700808"/>
          <a:ext cx="9073007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prepend()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$(“div”).prepend(“&lt;span&gt;”)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자식 요소로 삽입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append()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$(“div”).append(“&lt;span&gt;”)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요소에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마지막 자식 요소로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before()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$(“div”).before(“&lt;span&gt;”)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after()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$(“div”).after(“&lt;span&gt;”)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 이후에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span </a:t>
                      </a:r>
                      <a:r>
                        <a:rPr lang="ko-KR" altLang="en-US" sz="1600" dirty="0" smtClean="0"/>
                        <a:t>요소를 삽입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삽입</a:t>
            </a:r>
            <a:r>
              <a:rPr lang="en-US" altLang="ko-KR" sz="2800" dirty="0"/>
              <a:t> </a:t>
            </a:r>
            <a:r>
              <a:rPr lang="ko-KR" altLang="en-US" sz="2800" dirty="0"/>
              <a:t>관련 </a:t>
            </a:r>
            <a:r>
              <a:rPr lang="ko-KR" altLang="en-US" sz="2800" dirty="0" err="1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49304" y="1988840"/>
            <a:ext cx="201622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28" y="2636912"/>
            <a:ext cx="5311600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24893"/>
            <a:ext cx="1646063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1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삭제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6515"/>
              </p:ext>
            </p:extLst>
          </p:nvPr>
        </p:nvGraphicFramePr>
        <p:xfrm>
          <a:off x="848544" y="1700808"/>
          <a:ext cx="8424937" cy="2664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$(“a”).</a:t>
                      </a:r>
                      <a:r>
                        <a:rPr lang="en-US" altLang="ko-KR" sz="1600" dirty="0" err="1" smtClean="0"/>
                        <a:t>removeAttr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href</a:t>
                      </a:r>
                      <a:r>
                        <a:rPr lang="en-US" altLang="ko-KR" sz="1600" dirty="0" smtClean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a </a:t>
                      </a:r>
                      <a:r>
                        <a:rPr lang="ko-KR" altLang="en-US" sz="1600" baseline="0" dirty="0" smtClean="0"/>
                        <a:t>요소의 </a:t>
                      </a:r>
                      <a:r>
                        <a:rPr lang="en-US" altLang="ko-KR" sz="1600" baseline="0" dirty="0" err="1" smtClean="0"/>
                        <a:t>href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속성을 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empty()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요소의 하위 요소를 삭제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div </a:t>
                      </a:r>
                      <a:r>
                        <a:rPr lang="ko-KR" altLang="en-US" sz="1600" dirty="0" smtClean="0"/>
                        <a:t>요소</a:t>
                      </a:r>
                      <a:r>
                        <a:rPr lang="ko-KR" altLang="en-US" sz="1600" baseline="0" dirty="0" smtClean="0"/>
                        <a:t>를 완전히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detach()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$(“div”).detach()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remove</a:t>
                      </a:r>
                      <a:r>
                        <a:rPr lang="en-US" altLang="ko-KR" sz="1600" dirty="0" smtClean="0"/>
                        <a:t>() </a:t>
                      </a:r>
                      <a:r>
                        <a:rPr lang="ko-KR" altLang="en-US" sz="1600" dirty="0" err="1" smtClean="0"/>
                        <a:t>메서드처럼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div</a:t>
                      </a:r>
                      <a:r>
                        <a:rPr lang="ko-KR" altLang="en-US" sz="1600" dirty="0" smtClean="0"/>
                        <a:t>를 삭제하지만 필요할 때 원하는 위치에 다시 삽입 가능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6642</TotalTime>
  <Words>1097</Words>
  <Application>Microsoft Office PowerPoint</Application>
  <PresentationFormat>A4 용지(210x297mm)</PresentationFormat>
  <Paragraphs>290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휴먼엑스포</vt:lpstr>
      <vt:lpstr>Arial</vt:lpstr>
      <vt:lpstr>Wingdings</vt:lpstr>
      <vt:lpstr>Office 테마</vt:lpstr>
      <vt:lpstr>10강. jQuery(제이쿼리)2</vt:lpstr>
      <vt:lpstr>jQuery 선택자</vt:lpstr>
      <vt:lpstr>객체 제어 함수 – parent()</vt:lpstr>
      <vt:lpstr>객체 제어 함수 – parent()</vt:lpstr>
      <vt:lpstr>서브 메뉴 만들기</vt:lpstr>
      <vt:lpstr>객체 제어 함수 – parent().next()</vt:lpstr>
      <vt:lpstr>삽입 관련 메서드</vt:lpstr>
      <vt:lpstr>삽입 관련 메서드</vt:lpstr>
      <vt:lpstr>삭제 관련 메서드</vt:lpstr>
      <vt:lpstr>삭제 관련 메서드</vt:lpstr>
      <vt:lpstr>jQuery 이벤트</vt:lpstr>
      <vt:lpstr>jQuery 이벤트</vt:lpstr>
      <vt:lpstr>jQuery 이벤트</vt:lpstr>
      <vt:lpstr>키보드 이벤트</vt:lpstr>
      <vt:lpstr>키보드 이벤트</vt:lpstr>
      <vt:lpstr>키보드 이벤트</vt:lpstr>
      <vt:lpstr>키보드 이벤트</vt:lpstr>
      <vt:lpstr>키보드 이벤트</vt:lpstr>
      <vt:lpstr>jQuery 효과</vt:lpstr>
      <vt:lpstr>jQuery 효과</vt:lpstr>
      <vt:lpstr>Swiper 효과</vt:lpstr>
      <vt:lpstr>Swiper 효과</vt:lpstr>
      <vt:lpstr>Swiper 효과</vt:lpstr>
      <vt:lpstr>Swiper 효과</vt:lpstr>
      <vt:lpstr>Swiper 효과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스톱워치 프로그램</vt:lpstr>
      <vt:lpstr>Ajax 개요</vt:lpstr>
      <vt:lpstr>Ajax 개요</vt:lpstr>
      <vt:lpstr>Ajax 사용법</vt:lpstr>
      <vt:lpstr>Ajax 사용법</vt:lpstr>
      <vt:lpstr>Ajax 사용법</vt:lpstr>
      <vt:lpstr>Ajax 사용법</vt:lpstr>
      <vt:lpstr>Ajax 사용법</vt:lpstr>
      <vt:lpstr>Ajax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495</cp:revision>
  <dcterms:created xsi:type="dcterms:W3CDTF">2019-03-04T02:36:55Z</dcterms:created>
  <dcterms:modified xsi:type="dcterms:W3CDTF">2023-04-12T13:22:31Z</dcterms:modified>
</cp:coreProperties>
</file>