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352" r:id="rId3"/>
    <p:sldId id="373" r:id="rId4"/>
    <p:sldId id="354" r:id="rId5"/>
    <p:sldId id="376" r:id="rId6"/>
    <p:sldId id="356" r:id="rId7"/>
    <p:sldId id="371" r:id="rId8"/>
    <p:sldId id="389" r:id="rId9"/>
    <p:sldId id="395" r:id="rId10"/>
    <p:sldId id="439" r:id="rId11"/>
    <p:sldId id="440" r:id="rId12"/>
    <p:sldId id="393" r:id="rId13"/>
    <p:sldId id="369" r:id="rId14"/>
    <p:sldId id="397" r:id="rId15"/>
    <p:sldId id="441" r:id="rId16"/>
    <p:sldId id="390" r:id="rId17"/>
    <p:sldId id="443" r:id="rId18"/>
    <p:sldId id="379" r:id="rId19"/>
    <p:sldId id="380" r:id="rId20"/>
    <p:sldId id="386" r:id="rId21"/>
    <p:sldId id="400" r:id="rId22"/>
    <p:sldId id="402" r:id="rId23"/>
    <p:sldId id="401" r:id="rId24"/>
    <p:sldId id="436" r:id="rId25"/>
    <p:sldId id="437" r:id="rId26"/>
    <p:sldId id="442" r:id="rId27"/>
    <p:sldId id="438" r:id="rId2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 rot="16200000">
            <a:off x="3880656" y="572008"/>
            <a:ext cx="2144688" cy="9906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3841653" y="785391"/>
            <a:ext cx="2222697" cy="9906002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165304"/>
            <a:ext cx="9945555" cy="69269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356352"/>
            <a:ext cx="9945555" cy="512474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 descr="Ottawa JS Logo Vector (.EPS) Free Download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5" y="6349498"/>
            <a:ext cx="414252" cy="4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060848"/>
            <a:ext cx="604867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9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강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. jQuery(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제이쿼리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) 1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2" descr="자바스크립트(JavaScript) 공부하자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err="1" smtClean="0"/>
              <a:t>선택</a:t>
            </a:r>
            <a:r>
              <a:rPr lang="ko-KR" altLang="en-US" sz="2800" dirty="0" err="1"/>
              <a:t>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628800"/>
            <a:ext cx="4846740" cy="33988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53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err="1" smtClean="0"/>
              <a:t>선택</a:t>
            </a:r>
            <a:r>
              <a:rPr lang="ko-KR" altLang="en-US" sz="2800" dirty="0" err="1"/>
              <a:t>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484784"/>
            <a:ext cx="3740902" cy="32403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7540017" y="1758284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jquery2.html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323" y="2236011"/>
            <a:ext cx="5090319" cy="42173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374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효과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6576" y="1292351"/>
            <a:ext cx="48051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click() </a:t>
            </a:r>
            <a:r>
              <a:rPr lang="ko-KR" altLang="en-US" b="1" dirty="0" smtClean="0"/>
              <a:t>함수 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185248" y="2472614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jq_click.html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39797"/>
            <a:ext cx="5578323" cy="2941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948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함수 </a:t>
            </a:r>
            <a:r>
              <a:rPr lang="en-US" altLang="ko-KR" sz="2800" dirty="0" smtClean="0"/>
              <a:t>– click(), html()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6576" y="1292351"/>
            <a:ext cx="48051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html() </a:t>
            </a:r>
            <a:r>
              <a:rPr lang="ko-KR" altLang="en-US" b="1" dirty="0" smtClean="0"/>
              <a:t>함수 </a:t>
            </a:r>
            <a:r>
              <a:rPr lang="en-US" altLang="ko-KR" b="1" dirty="0"/>
              <a:t>:</a:t>
            </a:r>
            <a:r>
              <a:rPr lang="en-US" altLang="ko-KR" b="1" dirty="0" smtClean="0"/>
              <a:t> html(</a:t>
            </a:r>
            <a:r>
              <a:rPr lang="ko-KR" altLang="en-US" b="1" dirty="0" smtClean="0"/>
              <a:t>태그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4" y="2550238"/>
            <a:ext cx="6656624" cy="3111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905328" y="2331134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jq_html.html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039797"/>
            <a:ext cx="2301440" cy="26977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1409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err="1" smtClean="0"/>
              <a:t>선택</a:t>
            </a:r>
            <a:r>
              <a:rPr lang="ko-KR" altLang="en-US" sz="2800" dirty="0" err="1"/>
              <a:t>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83" y="1772816"/>
            <a:ext cx="5083461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18" y="3789040"/>
            <a:ext cx="4430387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65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804931"/>
            <a:ext cx="5845666" cy="39972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err="1" smtClean="0"/>
              <a:t>선택</a:t>
            </a:r>
            <a:r>
              <a:rPr lang="ko-KR" altLang="en-US" sz="2800" dirty="0" err="1"/>
              <a:t>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37176" y="2492896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jq_text.html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804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</a:t>
            </a:r>
            <a:r>
              <a:rPr lang="ko-KR" altLang="en-US" sz="2800" dirty="0" smtClean="0"/>
              <a:t>함수</a:t>
            </a:r>
            <a:r>
              <a:rPr lang="en-US" altLang="ko-KR" sz="2800" dirty="0" smtClean="0"/>
              <a:t>- next(), append()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60848"/>
            <a:ext cx="6980525" cy="41303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886" y="4133061"/>
            <a:ext cx="3312367" cy="15250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36576" y="1336993"/>
            <a:ext cx="56166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–next(), append() </a:t>
            </a:r>
            <a:r>
              <a:rPr lang="ko-KR" altLang="en-US" b="1" dirty="0" smtClean="0"/>
              <a:t>함수 </a:t>
            </a:r>
            <a:endParaRPr lang="en-US" altLang="ko-KR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329264" y="2276872"/>
            <a:ext cx="1872208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jq_append.html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957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smtClean="0"/>
              <a:t>효</a:t>
            </a:r>
            <a:r>
              <a:rPr lang="ko-KR" altLang="en-US" sz="2800" dirty="0"/>
              <a:t>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37953" y="1700808"/>
          <a:ext cx="8407534" cy="3551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show()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$(“div”).show()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 div </a:t>
                      </a:r>
                      <a:r>
                        <a:rPr lang="ko-KR" altLang="en-US" sz="1600" baseline="0" dirty="0" smtClean="0"/>
                        <a:t>요소가 보이기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hide()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$(“div”).hide()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요소가 숨기기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fadeIn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 </a:t>
                      </a:r>
                      <a:r>
                        <a:rPr lang="en-US" altLang="ko-KR" sz="1600" dirty="0" err="1" smtClean="0"/>
                        <a:t>fadeIn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요소가 서서히 나타남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fadeOut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 </a:t>
                      </a:r>
                      <a:r>
                        <a:rPr lang="en-US" altLang="ko-KR" sz="1600" dirty="0" err="1" smtClean="0"/>
                        <a:t>fadeOut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요소가 서서히 사라짐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slideDown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 </a:t>
                      </a:r>
                      <a:r>
                        <a:rPr lang="en-US" altLang="ko-KR" sz="1600" dirty="0" err="1" smtClean="0"/>
                        <a:t>slideDown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요소를 아래로 슬라이드 시킴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slideUp</a:t>
                      </a:r>
                      <a:r>
                        <a:rPr lang="en-US" altLang="ko-KR" sz="1600" baseline="0" dirty="0" smtClean="0"/>
                        <a:t>()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 </a:t>
                      </a:r>
                      <a:r>
                        <a:rPr lang="en-US" altLang="ko-KR" sz="1600" baseline="0" dirty="0" err="1" smtClean="0"/>
                        <a:t>slideUp</a:t>
                      </a:r>
                      <a:r>
                        <a:rPr lang="en-US" altLang="ko-KR" sz="1600" baseline="0" dirty="0" smtClean="0"/>
                        <a:t>()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요소를 위로 슬라이드 시킴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7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slideToggle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$(“div”). </a:t>
                      </a:r>
                      <a:r>
                        <a:rPr lang="en-US" altLang="ko-KR" sz="1600" dirty="0" err="1" smtClean="0"/>
                        <a:t>slideToggle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baseline="0" dirty="0" smtClean="0"/>
                        <a:t>div </a:t>
                      </a:r>
                      <a:r>
                        <a:rPr lang="ko-KR" altLang="en-US" sz="1600" baseline="0" dirty="0" smtClean="0"/>
                        <a:t>요소를 위로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아래로 슬라이드 시킴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0552" y="1196752"/>
            <a:ext cx="494911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기본 효과</a:t>
            </a:r>
            <a:endParaRPr lang="en-US" altLang="ko-KR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92560" y="5330532"/>
            <a:ext cx="81369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$(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선택자</a:t>
            </a:r>
            <a:r>
              <a:rPr lang="en-US" altLang="ko-KR" b="1" dirty="0" smtClean="0">
                <a:solidFill>
                  <a:srgbClr val="C00000"/>
                </a:solidFill>
              </a:rPr>
              <a:t>).show(speed, easing, callback)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s</a:t>
            </a:r>
            <a:r>
              <a:rPr lang="en-US" altLang="ko-KR" dirty="0" smtClean="0"/>
              <a:t>peed</a:t>
            </a:r>
            <a:r>
              <a:rPr lang="ko-KR" altLang="en-US" dirty="0" smtClean="0"/>
              <a:t>의 매개변수 </a:t>
            </a:r>
            <a:r>
              <a:rPr lang="en-US" altLang="ko-KR" dirty="0" smtClean="0"/>
              <a:t>– “slow”, “fast”, milliseconds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e</a:t>
            </a:r>
            <a:r>
              <a:rPr lang="en-US" altLang="ko-KR" dirty="0" smtClean="0"/>
              <a:t>asing</a:t>
            </a:r>
            <a:r>
              <a:rPr lang="ko-KR" altLang="en-US" dirty="0" smtClean="0"/>
              <a:t>은 움직임 효과 </a:t>
            </a:r>
            <a:r>
              <a:rPr lang="en-US" altLang="ko-KR" dirty="0" smtClean="0"/>
              <a:t>– “swing”, “linear” </a:t>
            </a:r>
            <a:r>
              <a:rPr lang="ko-KR" altLang="en-US" dirty="0" smtClean="0"/>
              <a:t>적용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629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함수 </a:t>
            </a:r>
            <a:r>
              <a:rPr lang="en-US" altLang="ko-KR" sz="2800" dirty="0"/>
              <a:t>– </a:t>
            </a:r>
            <a:r>
              <a:rPr lang="en-US" altLang="ko-KR" sz="2800" dirty="0" smtClean="0"/>
              <a:t>on</a:t>
            </a:r>
            <a:r>
              <a:rPr lang="en-US" altLang="ko-KR" sz="2800" b="1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28018" y="1264985"/>
            <a:ext cx="47330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on() </a:t>
            </a:r>
            <a:r>
              <a:rPr lang="ko-KR" altLang="en-US" b="1" dirty="0" smtClean="0"/>
              <a:t>함수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88840"/>
            <a:ext cx="5265877" cy="40465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393160" y="2492896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jq_on.html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128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객체 제어 함수 </a:t>
            </a:r>
            <a:r>
              <a:rPr lang="en-US" altLang="ko-KR" sz="2800" dirty="0"/>
              <a:t>– </a:t>
            </a:r>
            <a:r>
              <a:rPr lang="en-US" altLang="ko-KR" sz="2800" dirty="0" err="1" smtClean="0"/>
              <a:t>val</a:t>
            </a:r>
            <a:r>
              <a:rPr lang="en-US" altLang="ko-KR" sz="2800" b="1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36576" y="1264985"/>
            <a:ext cx="39410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객체 제어 함수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val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함수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97" y="1988840"/>
            <a:ext cx="2746382" cy="8492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906495" y="3717032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jq_val.html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7" y="1938806"/>
            <a:ext cx="5971577" cy="43055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594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/>
              <a:t>jQuery(</a:t>
            </a:r>
            <a:r>
              <a:rPr lang="ko-KR" altLang="en-US" sz="2800" b="1" dirty="0"/>
              <a:t>제이쿼리</a:t>
            </a:r>
            <a:r>
              <a:rPr lang="en-US" altLang="ko-KR" sz="2800" b="1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200229"/>
            <a:ext cx="828092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란</a:t>
            </a:r>
            <a:r>
              <a:rPr lang="en-US" altLang="ko-KR" sz="2000" b="1" dirty="0" smtClean="0"/>
              <a:t>?</a:t>
            </a:r>
            <a:endParaRPr lang="en-US" altLang="ko-KR" sz="24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smtClean="0"/>
              <a:t>HTML5 </a:t>
            </a:r>
            <a:r>
              <a:rPr lang="ko-KR" altLang="en-US" sz="1600" dirty="0" smtClean="0"/>
              <a:t>웹 문서 안의 스크립트 언어를 간결하고 효과적으로 사용할 수 있도록 설계된   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자바스크립트 기반 라이브러리이다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동적인 웹 페이지를 브라우저 종류에 상관없이 동일한 방식으로 구현할 수 있다</a:t>
            </a:r>
            <a:r>
              <a:rPr lang="en-US" altLang="ko-KR" sz="1600" dirty="0" smtClean="0"/>
              <a:t>.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제이쿼리의 주요 특징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70C0"/>
                </a:solidFill>
              </a:rPr>
              <a:t>CSS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선택자를</a:t>
            </a:r>
            <a:r>
              <a:rPr lang="ko-KR" altLang="en-US" sz="1600" dirty="0" smtClean="0">
                <a:solidFill>
                  <a:srgbClr val="0070C0"/>
                </a:solidFill>
              </a:rPr>
              <a:t> 사용해 각 </a:t>
            </a:r>
            <a:r>
              <a:rPr lang="en-US" altLang="ko-KR" sz="1600" dirty="0" smtClean="0">
                <a:solidFill>
                  <a:srgbClr val="0070C0"/>
                </a:solidFill>
              </a:rPr>
              <a:t>HTML </a:t>
            </a:r>
            <a:r>
              <a:rPr lang="ko-KR" altLang="en-US" sz="1600" dirty="0" smtClean="0">
                <a:solidFill>
                  <a:srgbClr val="0070C0"/>
                </a:solidFill>
              </a:rPr>
              <a:t>태그에 접근해서 작업하므로 명료하면서도 읽기 쉬운 형태로 표현할 수 있다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rgbClr val="0070C0"/>
                </a:solidFill>
              </a:rPr>
              <a:t>메서드</a:t>
            </a:r>
            <a:r>
              <a:rPr lang="ko-KR" altLang="en-US" sz="1600" dirty="0" smtClean="0">
                <a:solidFill>
                  <a:srgbClr val="0070C0"/>
                </a:solidFill>
              </a:rPr>
              <a:t> 체인 방식으로 수행하므로 여러 개의 동작</a:t>
            </a:r>
            <a:r>
              <a:rPr lang="en-US" altLang="ko-KR" sz="1600" dirty="0" smtClean="0">
                <a:solidFill>
                  <a:srgbClr val="0070C0"/>
                </a:solidFill>
              </a:rPr>
              <a:t>(</a:t>
            </a:r>
            <a:r>
              <a:rPr lang="ko-KR" altLang="en-US" sz="1600" dirty="0" smtClean="0">
                <a:solidFill>
                  <a:srgbClr val="0070C0"/>
                </a:solidFill>
              </a:rPr>
              <a:t>기능</a:t>
            </a:r>
            <a:r>
              <a:rPr lang="en-US" altLang="ko-KR" sz="1600" dirty="0" smtClean="0">
                <a:solidFill>
                  <a:srgbClr val="0070C0"/>
                </a:solidFill>
              </a:rPr>
              <a:t>)</a:t>
            </a:r>
            <a:r>
              <a:rPr lang="ko-KR" altLang="en-US" sz="1600" dirty="0" smtClean="0">
                <a:solidFill>
                  <a:srgbClr val="0070C0"/>
                </a:solidFill>
              </a:rPr>
              <a:t>이 한 줄로 나열되어 코드가 불필요하게 반복되는 것을 피할 수 있다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70C0"/>
                </a:solidFill>
              </a:rPr>
              <a:t>풍부한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플러그인을</a:t>
            </a:r>
            <a:r>
              <a:rPr lang="ko-KR" altLang="en-US" sz="1600" dirty="0" smtClean="0">
                <a:solidFill>
                  <a:srgbClr val="0070C0"/>
                </a:solidFill>
              </a:rPr>
              <a:t> 제공하므로 이미 개발된 많은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플러그인을</a:t>
            </a:r>
            <a:r>
              <a:rPr lang="ko-KR" altLang="en-US" sz="1600" dirty="0" smtClean="0">
                <a:solidFill>
                  <a:srgbClr val="0070C0"/>
                </a:solidFill>
              </a:rPr>
              <a:t> 쉽고 빠르게 이용할 수 있다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3517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slideToggle</a:t>
            </a:r>
            <a:r>
              <a:rPr lang="en-US" altLang="ko-KR" sz="2800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44042" y="1264985"/>
            <a:ext cx="494911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slideUp</a:t>
            </a:r>
            <a:r>
              <a:rPr lang="en-US" altLang="ko-KR" b="1" dirty="0" smtClean="0"/>
              <a:t>(), </a:t>
            </a:r>
            <a:r>
              <a:rPr lang="en-US" altLang="ko-KR" b="1" dirty="0" err="1" smtClean="0"/>
              <a:t>slideDown</a:t>
            </a:r>
            <a:r>
              <a:rPr lang="en-US" altLang="ko-KR" b="1" dirty="0" smtClean="0"/>
              <a:t>(), </a:t>
            </a:r>
            <a:r>
              <a:rPr lang="en-US" altLang="ko-KR" b="1" dirty="0" err="1" smtClean="0"/>
              <a:t>slideToggle</a:t>
            </a:r>
            <a:r>
              <a:rPr lang="en-US" altLang="ko-KR" b="1" dirty="0" smtClean="0"/>
              <a:t>()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88839"/>
            <a:ext cx="2309060" cy="40541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041" y="4749195"/>
            <a:ext cx="3529747" cy="1584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5" y="1988839"/>
            <a:ext cx="3816425" cy="24907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22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배열 관련 </a:t>
            </a:r>
            <a:r>
              <a:rPr lang="ko-KR" altLang="en-US" sz="2800" dirty="0" err="1" smtClean="0"/>
              <a:t>메서드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>– </a:t>
            </a:r>
            <a:r>
              <a:rPr lang="en-US" altLang="ko-KR" sz="2800" dirty="0" smtClean="0"/>
              <a:t>each</a:t>
            </a:r>
            <a:r>
              <a:rPr lang="en-US" altLang="ko-KR" sz="2800" b="1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36576" y="1264985"/>
            <a:ext cx="689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each() </a:t>
            </a:r>
            <a:r>
              <a:rPr lang="ko-KR" altLang="en-US" b="1" dirty="0" smtClean="0"/>
              <a:t>함수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일치하는 각 요소에 대해 실행할 함수를 지정함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16832"/>
            <a:ext cx="2175400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885" y="3789040"/>
            <a:ext cx="3093988" cy="15927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987481" y="3241714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j</a:t>
            </a:r>
            <a:r>
              <a:rPr lang="en-US" altLang="ko-KR" sz="1600" dirty="0" smtClean="0"/>
              <a:t>q_each.html</a:t>
            </a:r>
            <a:endParaRPr lang="ko-KR" altLang="en-US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2405890"/>
            <a:ext cx="5029636" cy="2766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74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속</a:t>
            </a:r>
            <a:r>
              <a:rPr lang="ko-KR" altLang="en-US" sz="2800" dirty="0"/>
              <a:t>성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36576" y="1264985"/>
            <a:ext cx="689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attr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함수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속성</a:t>
            </a:r>
            <a:r>
              <a:rPr lang="en-US" altLang="ko-KR" b="1" dirty="0" smtClean="0"/>
              <a:t>(attribute)</a:t>
            </a:r>
            <a:r>
              <a:rPr lang="ko-KR" altLang="en-US" b="1" dirty="0" smtClean="0"/>
              <a:t>을 선택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생성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변경할 수 있음</a:t>
            </a:r>
            <a:endParaRPr lang="en-US" altLang="ko-KR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76165" y="2481602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jq_attr.html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75449"/>
            <a:ext cx="2408911" cy="24482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92" y="2924944"/>
            <a:ext cx="4625741" cy="2027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1893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class </a:t>
            </a:r>
            <a:r>
              <a:rPr lang="ko-KR" altLang="en-US" sz="2800" dirty="0" smtClean="0"/>
              <a:t>관련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00026" y="1336993"/>
            <a:ext cx="49491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addClass</a:t>
            </a:r>
            <a:r>
              <a:rPr lang="en-US" altLang="ko-KR" b="1" dirty="0" smtClean="0"/>
              <a:t>(), </a:t>
            </a:r>
            <a:r>
              <a:rPr lang="en-US" altLang="ko-KR" b="1" dirty="0" err="1" smtClean="0"/>
              <a:t>removeClass</a:t>
            </a:r>
            <a:r>
              <a:rPr lang="en-US" altLang="ko-KR" b="1" dirty="0" smtClean="0"/>
              <a:t>(), </a:t>
            </a:r>
            <a:r>
              <a:rPr lang="en-US" altLang="ko-KR" b="1" dirty="0" err="1" smtClean="0"/>
              <a:t>ToggleClass</a:t>
            </a:r>
            <a:r>
              <a:rPr lang="en-US" altLang="ko-KR" b="1" dirty="0" smtClean="0"/>
              <a:t>()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564904"/>
            <a:ext cx="2986044" cy="10290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22" y="3861048"/>
            <a:ext cx="3863675" cy="11735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2555043"/>
            <a:ext cx="3871296" cy="30025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352600" y="1844824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요소에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속성을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토글할</a:t>
            </a:r>
            <a:r>
              <a:rPr lang="ko-KR" altLang="en-US" dirty="0" smtClean="0"/>
              <a:t> 수 있음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22" y="5218463"/>
            <a:ext cx="2926334" cy="6782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10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아코디언 기능 구현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36576" y="1264985"/>
            <a:ext cx="689333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accordion(</a:t>
            </a:r>
            <a:r>
              <a:rPr lang="ko-KR" altLang="en-US" sz="2000" b="1" dirty="0" smtClean="0"/>
              <a:t>펼치기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접기</a:t>
            </a:r>
            <a:r>
              <a:rPr lang="en-US" altLang="ko-KR" sz="2000" b="1" dirty="0" smtClean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71728"/>
            <a:ext cx="8193360" cy="41559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17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아코디언 기능 구현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816083"/>
            <a:ext cx="8255151" cy="36291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329264" y="1628798"/>
            <a:ext cx="129614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faq.html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60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아코디언 기능 구현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00808"/>
            <a:ext cx="7438179" cy="37440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324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아코디언 기능 구현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13" y="1628800"/>
            <a:ext cx="8847587" cy="38255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81192" y="2132856"/>
            <a:ext cx="129614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u</a:t>
            </a:r>
            <a:r>
              <a:rPr lang="en-US" altLang="ko-KR" sz="1600" dirty="0" smtClean="0"/>
              <a:t>i.css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2129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b="1" dirty="0" smtClean="0"/>
              <a:t>jQuery(</a:t>
            </a:r>
            <a:r>
              <a:rPr lang="ko-KR" altLang="en-US" sz="2800" b="1" dirty="0" smtClean="0"/>
              <a:t>제이쿼리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4529" y="1235368"/>
            <a:ext cx="280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jQuery </a:t>
            </a:r>
            <a:r>
              <a:rPr lang="ko-KR" altLang="en-US" sz="2000" b="1" dirty="0" smtClean="0"/>
              <a:t>다운로</a:t>
            </a:r>
            <a:r>
              <a:rPr lang="ko-KR" altLang="en-US" sz="2000" b="1" dirty="0"/>
              <a:t>드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940361"/>
            <a:ext cx="4155097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1916832"/>
            <a:ext cx="4070065" cy="3689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4994407"/>
            <a:ext cx="2507197" cy="1318374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3728864" y="4617677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① 링크 클릭 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6897215" y="2372409"/>
            <a:ext cx="2592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② 우측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&gt;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다른이름저장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72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/>
              <a:t>jQuery(</a:t>
            </a:r>
            <a:r>
              <a:rPr lang="ko-KR" altLang="en-US" sz="2400" b="1" dirty="0"/>
              <a:t>제이쿼리</a:t>
            </a:r>
            <a:r>
              <a:rPr lang="en-US" altLang="ko-KR" sz="2800" b="1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124744"/>
            <a:ext cx="828092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 </a:t>
            </a:r>
            <a:r>
              <a:rPr lang="ko-KR" altLang="en-US" sz="2000" b="1" dirty="0" smtClean="0"/>
              <a:t>다운로드 </a:t>
            </a:r>
            <a:r>
              <a:rPr lang="en-US" altLang="ko-KR" sz="2000" b="1" dirty="0" smtClean="0"/>
              <a:t>– CDN </a:t>
            </a:r>
            <a:r>
              <a:rPr lang="ko-KR" altLang="en-US" sz="2000" b="1" dirty="0" smtClean="0"/>
              <a:t>방식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en-US" altLang="ko-KR" sz="1600" dirty="0" smtClean="0"/>
              <a:t>- CDN(Contents Delivery Network)</a:t>
            </a:r>
            <a:r>
              <a:rPr lang="ko-KR" altLang="en-US" sz="1600" dirty="0" smtClean="0"/>
              <a:t>은 사용자와 가까운 곳에 위치한 캐</a:t>
            </a:r>
            <a:r>
              <a:rPr lang="ko-KR" altLang="en-US" sz="1600" dirty="0"/>
              <a:t>시</a:t>
            </a:r>
            <a:r>
              <a:rPr lang="ko-KR" altLang="en-US" sz="1600" dirty="0" smtClean="0"/>
              <a:t>서버 </a:t>
            </a:r>
            <a:r>
              <a:rPr lang="en-US" altLang="ko-KR" sz="1600" dirty="0" smtClean="0"/>
              <a:t>(Cache Server)</a:t>
            </a:r>
            <a:r>
              <a:rPr lang="ko-KR" altLang="en-US" sz="1600" dirty="0" smtClean="0"/>
              <a:t>에서 다운로드 받도록 응답을 해 주는 기술이다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8" y="2463572"/>
            <a:ext cx="5936495" cy="27739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161" y="3048928"/>
            <a:ext cx="5616624" cy="13463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4304928" y="5014630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① </a:t>
            </a:r>
            <a:r>
              <a:rPr lang="ko-KR" altLang="en-US" sz="1600" b="1" dirty="0" smtClean="0"/>
              <a:t>링크 클릭  </a:t>
            </a:r>
            <a:endParaRPr lang="ko-KR" alt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5601072" y="3718486"/>
            <a:ext cx="100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② </a:t>
            </a:r>
            <a:r>
              <a:rPr lang="ko-KR" altLang="en-US" sz="1600" b="1" dirty="0" smtClean="0"/>
              <a:t>클</a:t>
            </a:r>
            <a:r>
              <a:rPr lang="ko-KR" altLang="en-US" sz="1600" b="1" dirty="0"/>
              <a:t>릭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4" y="5365542"/>
            <a:ext cx="5843593" cy="9158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2000673" y="5654189"/>
            <a:ext cx="100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③ </a:t>
            </a:r>
            <a:r>
              <a:rPr lang="ko-KR" altLang="en-US" sz="1600" b="1" dirty="0" smtClean="0"/>
              <a:t>클</a:t>
            </a:r>
            <a:r>
              <a:rPr lang="ko-KR" altLang="en-US" sz="1600" b="1" dirty="0"/>
              <a:t>릭</a:t>
            </a:r>
          </a:p>
        </p:txBody>
      </p:sp>
    </p:spTree>
    <p:extLst>
      <p:ext uri="{BB962C8B-B14F-4D97-AF65-F5344CB8AC3E}">
        <p14:creationId xmlns:p14="http://schemas.microsoft.com/office/powerpoint/2010/main" val="23315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/>
              <a:t>jQuery </a:t>
            </a:r>
            <a:r>
              <a:rPr lang="ko-KR" altLang="en-US" sz="2800" b="1" dirty="0"/>
              <a:t>기본 구문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56010" y="1290826"/>
            <a:ext cx="45170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 </a:t>
            </a:r>
            <a:r>
              <a:rPr lang="ko-KR" altLang="en-US" sz="2000" b="1" dirty="0" smtClean="0"/>
              <a:t>기본 구문</a:t>
            </a:r>
            <a:endParaRPr lang="en-US" altLang="ko-KR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09101" y="2599744"/>
            <a:ext cx="468052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&lt;script&gt;</a:t>
            </a:r>
          </a:p>
          <a:p>
            <a:r>
              <a:rPr lang="en-US" altLang="ko-KR" dirty="0" smtClean="0"/>
              <a:t>    $(document).ready(function(){</a:t>
            </a:r>
          </a:p>
          <a:p>
            <a:endParaRPr lang="en-US" altLang="ko-KR" dirty="0"/>
          </a:p>
          <a:p>
            <a:r>
              <a:rPr lang="en-US" altLang="ko-KR" dirty="0" smtClean="0"/>
              <a:t>     });</a:t>
            </a:r>
          </a:p>
          <a:p>
            <a:r>
              <a:rPr lang="en-US" altLang="ko-KR" dirty="0" smtClean="0"/>
              <a:t>&lt;/script&gt;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553117" y="2887776"/>
            <a:ext cx="576064" cy="4506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44888" y="4327936"/>
            <a:ext cx="324036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&lt;script&gt;</a:t>
            </a:r>
          </a:p>
          <a:p>
            <a:r>
              <a:rPr lang="en-US" altLang="ko-KR" dirty="0" smtClean="0"/>
              <a:t>    $(function(){</a:t>
            </a:r>
          </a:p>
          <a:p>
            <a:endParaRPr lang="en-US" altLang="ko-KR" dirty="0"/>
          </a:p>
          <a:p>
            <a:r>
              <a:rPr lang="en-US" altLang="ko-KR" dirty="0" smtClean="0"/>
              <a:t>     });</a:t>
            </a:r>
          </a:p>
          <a:p>
            <a:r>
              <a:rPr lang="en-US" altLang="ko-KR" dirty="0" smtClean="0"/>
              <a:t>&lt;/script&gt;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45088" y="4227074"/>
            <a:ext cx="1368152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b="1" smtClean="0"/>
              <a:t>간단한 형식</a:t>
            </a:r>
            <a:endParaRPr lang="ko-KR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09101" y="1988840"/>
            <a:ext cx="455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$(</a:t>
            </a:r>
            <a:r>
              <a:rPr lang="ko-KR" altLang="en-US" dirty="0" smtClean="0"/>
              <a:t>달러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기호로 시작한다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5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javaScript</a:t>
            </a:r>
            <a:r>
              <a:rPr lang="en-US" altLang="ko-KR" sz="2800" dirty="0" smtClean="0"/>
              <a:t> VS jQuery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953000" y="1916832"/>
            <a:ext cx="0" cy="34610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15517" y="3645024"/>
            <a:ext cx="1073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/>
              <a:t>javaScript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5618530" y="4712955"/>
            <a:ext cx="3350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jQuery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라이브러리가 </a:t>
            </a:r>
            <a:r>
              <a:rPr lang="ko-KR" altLang="en-US" sz="1600" dirty="0" err="1" smtClean="0"/>
              <a:t>없을때</a:t>
            </a:r>
            <a:r>
              <a:rPr lang="ko-KR" altLang="en-US" sz="1600" dirty="0" smtClean="0"/>
              <a:t> 오류</a:t>
            </a:r>
            <a:endParaRPr lang="ko-KR" altLang="en-US" sz="16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5" y="5229200"/>
            <a:ext cx="3673159" cy="8687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16" y="1916832"/>
            <a:ext cx="4050199" cy="14866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436" y="1916832"/>
            <a:ext cx="4237087" cy="25529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704528" y="1235368"/>
            <a:ext cx="32403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javaScript</a:t>
            </a:r>
            <a:r>
              <a:rPr lang="en-US" altLang="ko-KR" dirty="0"/>
              <a:t> VS </a:t>
            </a:r>
            <a:r>
              <a:rPr lang="en-US" altLang="ko-KR" dirty="0" smtClean="0"/>
              <a:t>jQuery </a:t>
            </a:r>
            <a:r>
              <a:rPr lang="ko-KR" altLang="en-US" dirty="0" smtClean="0"/>
              <a:t>비교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403721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/>
              <a:t>jQuery </a:t>
            </a:r>
            <a:r>
              <a:rPr lang="ko-KR" altLang="en-US" sz="2800" b="1" dirty="0" err="1" smtClean="0"/>
              <a:t>선택자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2560" y="1318524"/>
            <a:ext cx="345638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기본 </a:t>
            </a:r>
            <a:r>
              <a:rPr lang="ko-KR" altLang="en-US" sz="2000" b="1" dirty="0" err="1" smtClean="0"/>
              <a:t>선택자</a:t>
            </a:r>
            <a:endParaRPr lang="en-US" altLang="ko-KR" sz="2000" b="1" dirty="0" smtClean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94396"/>
              </p:ext>
            </p:extLst>
          </p:nvPr>
        </p:nvGraphicFramePr>
        <p:xfrm>
          <a:off x="1064568" y="1988840"/>
          <a:ext cx="8496944" cy="353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9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선택자</a:t>
                      </a:r>
                      <a:r>
                        <a:rPr lang="ko-KR" altLang="en-US" sz="1600" dirty="0" smtClean="0"/>
                        <a:t> 종류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태그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$(‘p’)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요소를 선택합니다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id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$(‘#</a:t>
                      </a:r>
                      <a:r>
                        <a:rPr lang="en-US" altLang="ko-KR" sz="1600" dirty="0" err="1" smtClean="0"/>
                        <a:t>gnb</a:t>
                      </a:r>
                      <a:r>
                        <a:rPr lang="en-US" altLang="ko-KR" sz="1600" dirty="0" smtClean="0"/>
                        <a:t>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#</a:t>
                      </a:r>
                      <a:r>
                        <a:rPr lang="en-US" altLang="ko-KR" sz="1600" baseline="0" dirty="0" err="1" smtClean="0"/>
                        <a:t>gnb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요소를 선택합니다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class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$(‘.logo’)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.logo </a:t>
                      </a:r>
                      <a:r>
                        <a:rPr lang="ko-KR" altLang="en-US" sz="1600" baseline="0" dirty="0" smtClean="0"/>
                        <a:t>요소를 선택합니다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자식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$(‘#</a:t>
                      </a:r>
                      <a:r>
                        <a:rPr lang="en-US" altLang="ko-KR" sz="1600" dirty="0" err="1" smtClean="0"/>
                        <a:t>gnb</a:t>
                      </a:r>
                      <a:r>
                        <a:rPr lang="en-US" altLang="ko-KR" sz="1600" baseline="0" dirty="0" smtClean="0"/>
                        <a:t> &gt; </a:t>
                      </a:r>
                      <a:r>
                        <a:rPr lang="en-US" altLang="ko-KR" sz="1600" baseline="0" dirty="0" err="1" smtClean="0"/>
                        <a:t>ul</a:t>
                      </a:r>
                      <a:r>
                        <a:rPr lang="en-US" altLang="ko-KR" sz="1600" baseline="0" dirty="0" smtClean="0"/>
                        <a:t> &gt; li</a:t>
                      </a:r>
                      <a:r>
                        <a:rPr lang="en-US" altLang="ko-KR" sz="1600" dirty="0" smtClean="0"/>
                        <a:t>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#</a:t>
                      </a:r>
                      <a:r>
                        <a:rPr lang="en-US" altLang="ko-KR" sz="1600" baseline="0" dirty="0" err="1" smtClean="0"/>
                        <a:t>gnb</a:t>
                      </a:r>
                      <a:r>
                        <a:rPr lang="ko-KR" altLang="en-US" sz="1600" baseline="0" dirty="0" smtClean="0"/>
                        <a:t>의 자식요소 </a:t>
                      </a:r>
                      <a:r>
                        <a:rPr lang="en-US" altLang="ko-KR" sz="1600" baseline="0" dirty="0" smtClean="0"/>
                        <a:t>li</a:t>
                      </a:r>
                      <a:r>
                        <a:rPr lang="ko-KR" altLang="en-US" sz="1600" baseline="0" dirty="0" smtClean="0"/>
                        <a:t>를 선택합니다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하위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$(‘#</a:t>
                      </a:r>
                      <a:r>
                        <a:rPr lang="en-US" altLang="ko-KR" sz="1600" dirty="0" err="1" smtClean="0"/>
                        <a:t>gnb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ul</a:t>
                      </a:r>
                      <a:r>
                        <a:rPr lang="en-US" altLang="ko-KR" sz="1600" dirty="0" smtClean="0"/>
                        <a:t>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#</a:t>
                      </a:r>
                      <a:r>
                        <a:rPr lang="en-US" altLang="ko-KR" sz="1600" baseline="0" dirty="0" err="1" smtClean="0"/>
                        <a:t>gnb</a:t>
                      </a:r>
                      <a:r>
                        <a:rPr lang="ko-KR" altLang="en-US" sz="1600" baseline="0" dirty="0" smtClean="0"/>
                        <a:t>의 하위에 있는 모든 </a:t>
                      </a:r>
                      <a:r>
                        <a:rPr lang="en-US" altLang="ko-KR" sz="1600" baseline="0" dirty="0" err="1" smtClean="0"/>
                        <a:t>ul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요소를 선택합니다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인접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$(‘#heading</a:t>
                      </a:r>
                      <a:r>
                        <a:rPr lang="en-US" altLang="ko-KR" sz="1600" baseline="0" dirty="0" smtClean="0"/>
                        <a:t> + p</a:t>
                      </a:r>
                      <a:r>
                        <a:rPr lang="en-US" altLang="ko-KR" sz="1600" dirty="0" smtClean="0"/>
                        <a:t>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#heading</a:t>
                      </a:r>
                      <a:r>
                        <a:rPr lang="ko-KR" altLang="en-US" sz="1600" dirty="0" smtClean="0"/>
                        <a:t>의 다음에 오는 </a:t>
                      </a:r>
                      <a:r>
                        <a:rPr lang="en-US" altLang="ko-KR" sz="1600" dirty="0" smtClean="0"/>
                        <a:t>p</a:t>
                      </a:r>
                      <a:r>
                        <a:rPr lang="ko-KR" altLang="en-US" sz="1600" dirty="0" smtClean="0"/>
                        <a:t>요소를 선택합니다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그룹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$(‘.left,</a:t>
                      </a:r>
                      <a:r>
                        <a:rPr lang="en-US" altLang="ko-KR" sz="1600" baseline="0" dirty="0" smtClean="0"/>
                        <a:t> .right</a:t>
                      </a:r>
                      <a:r>
                        <a:rPr lang="en-US" altLang="ko-KR" sz="1600" dirty="0" smtClean="0"/>
                        <a:t>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.left,</a:t>
                      </a:r>
                      <a:r>
                        <a:rPr lang="en-US" altLang="ko-KR" sz="1600" baseline="0" dirty="0" smtClean="0"/>
                        <a:t> .right </a:t>
                      </a:r>
                      <a:r>
                        <a:rPr lang="ko-KR" altLang="en-US" sz="1600" baseline="0" dirty="0" smtClean="0"/>
                        <a:t>요소를 선택합니다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4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문서 객체 </a:t>
            </a:r>
            <a:r>
              <a:rPr lang="ko-KR" altLang="en-US" sz="2800" b="1" dirty="0" smtClean="0"/>
              <a:t>제</a:t>
            </a:r>
            <a:r>
              <a:rPr lang="ko-KR" altLang="en-US" sz="2800" b="1" dirty="0"/>
              <a:t>어</a:t>
            </a:r>
            <a:r>
              <a:rPr lang="ko-KR" altLang="en-US" sz="2800" b="1" dirty="0" smtClean="0"/>
              <a:t> 함수</a:t>
            </a:r>
            <a:endParaRPr lang="en-US" altLang="ko-KR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2560" y="1318524"/>
            <a:ext cx="34563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문서 객체 제어 </a:t>
            </a:r>
            <a:r>
              <a:rPr lang="ko-KR" altLang="en-US" sz="2000" b="1" dirty="0" err="1" smtClean="0"/>
              <a:t>메서드</a:t>
            </a:r>
            <a:endParaRPr lang="en-US" altLang="ko-KR" sz="2000" b="1" dirty="0" smtClean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80811"/>
              </p:ext>
            </p:extLst>
          </p:nvPr>
        </p:nvGraphicFramePr>
        <p:xfrm>
          <a:off x="1064568" y="1988840"/>
          <a:ext cx="8496944" cy="3498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dirty="0" smtClean="0"/>
                        <a:t>”).click()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선택한 요소를 클릭함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baseline="0" dirty="0" smtClean="0"/>
                        <a:t>”).</a:t>
                      </a:r>
                      <a:r>
                        <a:rPr lang="en-US" altLang="ko-KR" sz="1600" baseline="0" dirty="0" err="1" smtClean="0"/>
                        <a:t>css</a:t>
                      </a:r>
                      <a:r>
                        <a:rPr lang="en-US" altLang="ko-KR" sz="1600" baseline="0" dirty="0" smtClean="0"/>
                        <a:t>()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선택한 요소의 스타일을 변경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baseline="0" dirty="0" smtClean="0"/>
                        <a:t>”).text(“</a:t>
                      </a:r>
                      <a:r>
                        <a:rPr lang="ko-KR" altLang="en-US" sz="1600" baseline="0" dirty="0" smtClean="0"/>
                        <a:t>텍스트</a:t>
                      </a:r>
                      <a:r>
                        <a:rPr lang="en-US" altLang="ko-KR" sz="1600" baseline="0" dirty="0" smtClean="0"/>
                        <a:t>”)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요소의 텍스트를 취득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생성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변경할 수 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baseline="0" dirty="0" smtClean="0"/>
                        <a:t>”).html(“</a:t>
                      </a:r>
                      <a:r>
                        <a:rPr lang="ko-KR" altLang="en-US" sz="1600" baseline="0" dirty="0" smtClean="0"/>
                        <a:t>새 텍스트</a:t>
                      </a:r>
                      <a:r>
                        <a:rPr lang="en-US" altLang="ko-KR" sz="1600" baseline="0" dirty="0" smtClean="0"/>
                        <a:t>”)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선택한 요소의 하위 요소들을 새 텍스트로 변경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baseline="0" dirty="0" smtClean="0"/>
                        <a:t>”).append(“</a:t>
                      </a:r>
                      <a:r>
                        <a:rPr lang="ko-KR" altLang="en-US" sz="1600" baseline="0" dirty="0" smtClean="0"/>
                        <a:t>새 텍스트</a:t>
                      </a:r>
                      <a:r>
                        <a:rPr lang="en-US" altLang="ko-KR" sz="1600" baseline="0" dirty="0" smtClean="0"/>
                        <a:t>”)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선택한 요소의 마지막 자식요소로 새 요소를 추가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baseline="0" dirty="0" smtClean="0"/>
                        <a:t>”).remove(“</a:t>
                      </a:r>
                      <a:r>
                        <a:rPr lang="ko-KR" altLang="en-US" sz="1600" baseline="0" dirty="0" smtClean="0"/>
                        <a:t>새 텍스트</a:t>
                      </a:r>
                      <a:r>
                        <a:rPr lang="en-US" altLang="ko-KR" sz="1600" baseline="0" dirty="0" smtClean="0"/>
                        <a:t>”)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선택한</a:t>
                      </a:r>
                      <a:r>
                        <a:rPr lang="ko-KR" altLang="en-US" sz="1600" baseline="0" dirty="0" smtClean="0"/>
                        <a:t> 요소를 삭제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$(“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en-US" altLang="ko-KR" sz="1600" baseline="0" dirty="0" smtClean="0"/>
                        <a:t>”).</a:t>
                      </a:r>
                      <a:r>
                        <a:rPr lang="en-US" altLang="ko-KR" sz="1600" baseline="0" dirty="0" err="1" smtClean="0"/>
                        <a:t>attr</a:t>
                      </a:r>
                      <a:r>
                        <a:rPr lang="en-US" altLang="ko-KR" sz="1600" baseline="0" dirty="0" smtClean="0"/>
                        <a:t>(“</a:t>
                      </a:r>
                      <a:r>
                        <a:rPr lang="ko-KR" altLang="en-US" sz="1600" baseline="0" dirty="0" smtClean="0"/>
                        <a:t>속성</a:t>
                      </a:r>
                      <a:r>
                        <a:rPr lang="en-US" altLang="ko-KR" sz="1600" baseline="0" dirty="0" smtClean="0"/>
                        <a:t>”)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선택 요소</a:t>
                      </a:r>
                      <a:r>
                        <a:rPr lang="ko-KR" altLang="en-US" sz="1600" baseline="0" dirty="0" smtClean="0"/>
                        <a:t>의 특성 속성을 지정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06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jQuery </a:t>
            </a:r>
            <a:r>
              <a:rPr lang="ko-KR" altLang="en-US" sz="2800" dirty="0" err="1" smtClean="0"/>
              <a:t>선택</a:t>
            </a:r>
            <a:r>
              <a:rPr lang="ko-KR" altLang="en-US" sz="2800" dirty="0" err="1"/>
              <a:t>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681192" y="2780928"/>
            <a:ext cx="160611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j</a:t>
            </a:r>
            <a:r>
              <a:rPr lang="en-US" altLang="ko-KR" sz="1600" dirty="0" smtClean="0"/>
              <a:t>query1.html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628800"/>
            <a:ext cx="4435224" cy="1447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3429000"/>
            <a:ext cx="7128792" cy="23810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80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6610</TotalTime>
  <Words>764</Words>
  <Application>Microsoft Office PowerPoint</Application>
  <PresentationFormat>A4 용지(210x297mm)</PresentationFormat>
  <Paragraphs>180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휴먼엑스포</vt:lpstr>
      <vt:lpstr>Arial</vt:lpstr>
      <vt:lpstr>Wingdings</vt:lpstr>
      <vt:lpstr>Office 테마</vt:lpstr>
      <vt:lpstr>9강. jQuery(제이쿼리) 1</vt:lpstr>
      <vt:lpstr>jQuery(제이쿼리)</vt:lpstr>
      <vt:lpstr> jQuery(제이쿼리)</vt:lpstr>
      <vt:lpstr>jQuery(제이쿼리)</vt:lpstr>
      <vt:lpstr>jQuery 기본 구문</vt:lpstr>
      <vt:lpstr>javaScript VS jQuery</vt:lpstr>
      <vt:lpstr>jQuery 선택자</vt:lpstr>
      <vt:lpstr>문서 객체 제어 함수</vt:lpstr>
      <vt:lpstr>jQuery 선택자</vt:lpstr>
      <vt:lpstr>jQuery 선택자</vt:lpstr>
      <vt:lpstr>jQuery 선택자</vt:lpstr>
      <vt:lpstr>jQuery 효과</vt:lpstr>
      <vt:lpstr>객체 제어 함수 – click(), html()</vt:lpstr>
      <vt:lpstr>jQuery 선택자</vt:lpstr>
      <vt:lpstr>jQuery 선택자</vt:lpstr>
      <vt:lpstr>객체 제어 함수- next(), append()</vt:lpstr>
      <vt:lpstr>jQuery 효과</vt:lpstr>
      <vt:lpstr>객체 제어 함수 – on()</vt:lpstr>
      <vt:lpstr>객체 제어 함수 – val()</vt:lpstr>
      <vt:lpstr>slideToggle()</vt:lpstr>
      <vt:lpstr>배열 관련 메서드 – each()</vt:lpstr>
      <vt:lpstr>속성 관련 메서드</vt:lpstr>
      <vt:lpstr>class 관련 메서드</vt:lpstr>
      <vt:lpstr>아코디언 기능 구현</vt:lpstr>
      <vt:lpstr>아코디언 기능 구현</vt:lpstr>
      <vt:lpstr>아코디언 기능 구현</vt:lpstr>
      <vt:lpstr>아코디언 기능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492</cp:revision>
  <dcterms:created xsi:type="dcterms:W3CDTF">2019-03-04T02:36:55Z</dcterms:created>
  <dcterms:modified xsi:type="dcterms:W3CDTF">2023-04-12T12:50:44Z</dcterms:modified>
</cp:coreProperties>
</file>