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358" r:id="rId3"/>
    <p:sldId id="374" r:id="rId4"/>
    <p:sldId id="372" r:id="rId5"/>
    <p:sldId id="403" r:id="rId6"/>
    <p:sldId id="404" r:id="rId7"/>
    <p:sldId id="401" r:id="rId8"/>
    <p:sldId id="399" r:id="rId9"/>
    <p:sldId id="375" r:id="rId10"/>
    <p:sldId id="380" r:id="rId11"/>
    <p:sldId id="414" r:id="rId12"/>
    <p:sldId id="415" r:id="rId13"/>
    <p:sldId id="377" r:id="rId14"/>
    <p:sldId id="405" r:id="rId15"/>
    <p:sldId id="378" r:id="rId16"/>
    <p:sldId id="424" r:id="rId17"/>
    <p:sldId id="416" r:id="rId18"/>
    <p:sldId id="417" r:id="rId19"/>
    <p:sldId id="418" r:id="rId20"/>
    <p:sldId id="376" r:id="rId21"/>
    <p:sldId id="406" r:id="rId22"/>
    <p:sldId id="407" r:id="rId23"/>
    <p:sldId id="408" r:id="rId24"/>
    <p:sldId id="419" r:id="rId25"/>
    <p:sldId id="420" r:id="rId26"/>
    <p:sldId id="442" r:id="rId27"/>
    <p:sldId id="382" r:id="rId28"/>
    <p:sldId id="400" r:id="rId29"/>
    <p:sldId id="421" r:id="rId30"/>
    <p:sldId id="422" r:id="rId31"/>
    <p:sldId id="423" r:id="rId32"/>
    <p:sldId id="386" r:id="rId33"/>
    <p:sldId id="409" r:id="rId34"/>
    <p:sldId id="387" r:id="rId35"/>
    <p:sldId id="388" r:id="rId36"/>
    <p:sldId id="381" r:id="rId37"/>
    <p:sldId id="391" r:id="rId38"/>
    <p:sldId id="383" r:id="rId39"/>
    <p:sldId id="413" r:id="rId40"/>
    <p:sldId id="385" r:id="rId41"/>
    <p:sldId id="410" r:id="rId42"/>
    <p:sldId id="412" r:id="rId43"/>
    <p:sldId id="411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기본 클래스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자바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JDK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로 프로그래밍 날개 달기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32992"/>
            <a:ext cx="5080406" cy="4100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924966"/>
            <a:ext cx="558909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equals()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(Override)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cxnSp>
        <p:nvCxnSpPr>
          <p:cNvPr id="3" name="구부러진 연결선 2"/>
          <p:cNvCxnSpPr/>
          <p:nvPr/>
        </p:nvCxnSpPr>
        <p:spPr>
          <a:xfrm rot="16200000" flipH="1">
            <a:off x="3573728" y="2985832"/>
            <a:ext cx="1548172" cy="1354388"/>
          </a:xfrm>
          <a:prstGeom prst="curvedConnector3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60712" y="2492896"/>
            <a:ext cx="1368152" cy="39604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36976" y="4437112"/>
            <a:ext cx="1944216" cy="39604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021085"/>
            <a:ext cx="5040560" cy="5187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0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90660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05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47609" y="1052736"/>
            <a:ext cx="8741895" cy="2376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hashCode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ash : </a:t>
            </a:r>
            <a:r>
              <a:rPr lang="ko-KR" altLang="en-US" sz="1800" dirty="0" smtClean="0"/>
              <a:t>정보를 저장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검색하기 위해 사용하는 자료 구조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자료의 특정 값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키 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대해 저장 위치를 반환해 주는 해시 함수를 사용함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hash </a:t>
            </a:r>
            <a:r>
              <a:rPr lang="ko-KR" altLang="en-US" sz="1800" dirty="0" smtClean="0"/>
              <a:t>알고리즘은 검색</a:t>
            </a:r>
            <a:r>
              <a:rPr lang="en-US" altLang="ko-KR" sz="1800" dirty="0" smtClean="0"/>
              <a:t>(search)</a:t>
            </a:r>
            <a:r>
              <a:rPr lang="ko-KR" altLang="en-US" sz="1800" dirty="0" smtClean="0"/>
              <a:t>에 효율적임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err="1" smtClean="0"/>
              <a:t>hashCode</a:t>
            </a:r>
            <a:r>
              <a:rPr lang="en-US" altLang="ko-KR" sz="1800" b="1" dirty="0" smtClean="0"/>
              <a:t>() </a:t>
            </a:r>
            <a:r>
              <a:rPr lang="ko-KR" altLang="en-US" sz="1800" b="1" dirty="0" err="1" smtClean="0"/>
              <a:t>메서드는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인스턴스의</a:t>
            </a:r>
            <a:r>
              <a:rPr lang="ko-KR" altLang="en-US" sz="1800" b="1" dirty="0" smtClean="0"/>
              <a:t> 저장 주소를 반환함 </a:t>
            </a:r>
            <a:r>
              <a:rPr lang="en-US" altLang="ko-KR" sz="1800" b="1" dirty="0" smtClean="0"/>
              <a:t>: </a:t>
            </a:r>
            <a:r>
              <a:rPr lang="en-US" altLang="ko-KR" sz="1800" b="1" dirty="0" smtClean="0">
                <a:solidFill>
                  <a:srgbClr val="00B050"/>
                </a:solidFill>
              </a:rPr>
              <a:t>10</a:t>
            </a:r>
            <a:r>
              <a:rPr lang="ko-KR" altLang="en-US" sz="1800" b="1" dirty="0" smtClean="0">
                <a:solidFill>
                  <a:srgbClr val="00B050"/>
                </a:solidFill>
              </a:rPr>
              <a:t>진수</a:t>
            </a:r>
            <a:r>
              <a:rPr lang="ko-KR" altLang="en-US" sz="1800" b="1" dirty="0" smtClean="0"/>
              <a:t>로 나타냄</a:t>
            </a:r>
            <a:endParaRPr lang="en-US" altLang="ko-KR" sz="1800" b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힙</a:t>
            </a:r>
            <a:r>
              <a:rPr lang="ko-KR" altLang="en-US" sz="1800" dirty="0" smtClean="0"/>
              <a:t> 메모리에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저장되는 방식이 </a:t>
            </a:r>
            <a:r>
              <a:rPr lang="en-US" altLang="ko-KR" sz="1800" dirty="0" smtClean="0"/>
              <a:t>hash</a:t>
            </a:r>
            <a:r>
              <a:rPr lang="ko-KR" altLang="en-US" sz="1800" dirty="0" smtClean="0"/>
              <a:t>임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   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48744" y="4221088"/>
            <a:ext cx="288032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index =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hash(key)</a:t>
            </a:r>
            <a:endParaRPr lang="en-US" altLang="ko-KR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63240" y="3627386"/>
            <a:ext cx="1152128" cy="4320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저장위치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92994" y="3613019"/>
            <a:ext cx="1222128" cy="4320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객체 정보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2" idx="2"/>
          </p:cNvCxnSpPr>
          <p:nvPr/>
        </p:nvCxnSpPr>
        <p:spPr>
          <a:xfrm>
            <a:off x="3339304" y="4059434"/>
            <a:ext cx="0" cy="23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894017" y="4059434"/>
            <a:ext cx="0" cy="23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766468" y="5085184"/>
            <a:ext cx="1433168" cy="4320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해시 함수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373873" y="4525374"/>
            <a:ext cx="0" cy="55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40" y="2564904"/>
            <a:ext cx="5104456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69695"/>
            <a:ext cx="558909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hashCode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9034" y="5157192"/>
            <a:ext cx="3006334" cy="6469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책번호가</a:t>
            </a:r>
            <a:r>
              <a:rPr lang="ko-KR" altLang="en-US" sz="1600" dirty="0" smtClean="0"/>
              <a:t> 같으면 논리적으로 객체가 동일함을 재정의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60512" y="1497558"/>
            <a:ext cx="9145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논리적으로 동일함을 위해 </a:t>
            </a:r>
            <a:r>
              <a:rPr lang="en-US" altLang="ko-KR" dirty="0"/>
              <a:t>equals() </a:t>
            </a:r>
            <a:r>
              <a:rPr lang="ko-KR" altLang="en-US" dirty="0" err="1"/>
              <a:t>메서드를</a:t>
            </a:r>
            <a:r>
              <a:rPr lang="ko-KR" altLang="en-US" dirty="0"/>
              <a:t> 재정의 하였다면 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hashCode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 err="1">
                <a:solidFill>
                  <a:srgbClr val="C00000"/>
                </a:solidFill>
              </a:rPr>
              <a:t>메서드도</a:t>
            </a:r>
            <a:r>
              <a:rPr lang="ko-KR" altLang="en-US" dirty="0">
                <a:solidFill>
                  <a:srgbClr val="C00000"/>
                </a:solidFill>
              </a:rPr>
              <a:t> 재정의하여 동일한 값이 반환</a:t>
            </a:r>
            <a:r>
              <a:rPr lang="ko-KR" altLang="en-US" dirty="0"/>
              <a:t>되도록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자바에서는 두 </a:t>
            </a:r>
            <a:r>
              <a:rPr lang="ko-KR" altLang="en-US" dirty="0" err="1"/>
              <a:t>인스턴스가</a:t>
            </a:r>
            <a:r>
              <a:rPr lang="ko-KR" altLang="en-US" dirty="0"/>
              <a:t> 같다면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/>
              <a:t>반환 해시 </a:t>
            </a:r>
            <a:r>
              <a:rPr lang="ko-KR" altLang="en-US" dirty="0" err="1"/>
              <a:t>코드값이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>
            <a:off x="4627351" y="5480685"/>
            <a:ext cx="631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1" y="908720"/>
            <a:ext cx="9045479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HashCodeTest</a:t>
            </a: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52736"/>
            <a:ext cx="5646910" cy="51058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34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 </a:t>
            </a:r>
            <a:r>
              <a:rPr lang="ko-KR" altLang="en-US" b="1" dirty="0" smtClean="0"/>
              <a:t>객체 동등 비교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48544" y="2132856"/>
            <a:ext cx="230425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리턴값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44888" y="2132856"/>
            <a:ext cx="230425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equals() </a:t>
            </a:r>
            <a:r>
              <a:rPr lang="ko-KR" altLang="en-US" dirty="0" err="1" smtClean="0"/>
              <a:t>리턴값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969224" y="2132856"/>
            <a:ext cx="2016224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동등 객체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088904" y="3573016"/>
            <a:ext cx="2016224" cy="6480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3" idx="2"/>
            <a:endCxn id="9" idx="2"/>
          </p:cNvCxnSpPr>
          <p:nvPr/>
        </p:nvCxnSpPr>
        <p:spPr>
          <a:xfrm rot="16200000" flipH="1">
            <a:off x="2486726" y="2294874"/>
            <a:ext cx="1116124" cy="2088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7" idx="1"/>
          </p:cNvCxnSpPr>
          <p:nvPr/>
        </p:nvCxnSpPr>
        <p:spPr>
          <a:xfrm>
            <a:off x="3152800" y="245689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8" idx="2"/>
          </p:cNvCxnSpPr>
          <p:nvPr/>
        </p:nvCxnSpPr>
        <p:spPr>
          <a:xfrm>
            <a:off x="6249144" y="24568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24808" y="20608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1152" y="20608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true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/>
          <p:cNvCxnSpPr>
            <a:stCxn id="7" idx="2"/>
            <a:endCxn id="9" idx="0"/>
          </p:cNvCxnSpPr>
          <p:nvPr/>
        </p:nvCxnSpPr>
        <p:spPr>
          <a:xfrm>
            <a:off x="5097016" y="278092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2354" y="29923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false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0592" y="31769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름</a:t>
            </a:r>
          </a:p>
        </p:txBody>
      </p:sp>
    </p:spTree>
    <p:extLst>
      <p:ext uri="{BB962C8B-B14F-4D97-AF65-F5344CB8AC3E}">
        <p14:creationId xmlns:p14="http://schemas.microsoft.com/office/powerpoint/2010/main" val="29815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82"/>
          <a:stretch/>
        </p:blipFill>
        <p:spPr>
          <a:xfrm>
            <a:off x="495028" y="1220366"/>
            <a:ext cx="5189670" cy="3392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6"/>
          <a:stretch/>
        </p:blipFill>
        <p:spPr>
          <a:xfrm>
            <a:off x="4592960" y="3140967"/>
            <a:ext cx="5189670" cy="2412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340768"/>
            <a:ext cx="6080675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6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clone()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08720"/>
            <a:ext cx="9045479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clone()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원본을 복제하는데 사용하는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원본을 유지해 놓고 복사본을 사용하고 </a:t>
            </a:r>
            <a:r>
              <a:rPr lang="ko-KR" altLang="en-US" sz="1800" dirty="0" err="1" smtClean="0"/>
              <a:t>싶을때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정보가 같은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생성되므로 객체지향의 정보은닉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정보보호의 관점에 위배될 수 있음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   그래서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객체의 </a:t>
            </a:r>
            <a:r>
              <a:rPr lang="en-US" altLang="ko-KR" sz="1800" dirty="0" smtClean="0"/>
              <a:t>clone()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사용을 허용한다는 의미로 </a:t>
            </a:r>
            <a:r>
              <a:rPr lang="en-US" altLang="ko-KR" sz="1800" dirty="0" err="1" smtClean="0"/>
              <a:t>cloneable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인터페이스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를 명시함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36576" y="4032899"/>
            <a:ext cx="446449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n-ea"/>
              </a:rPr>
              <a:t>  class Circle implements </a:t>
            </a:r>
            <a:r>
              <a:rPr lang="en-US" altLang="ko-KR" dirty="0" err="1">
                <a:latin typeface="+mn-ea"/>
              </a:rPr>
              <a:t>Cloneable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      Point </a:t>
            </a:r>
            <a:r>
              <a:rPr lang="en-US" altLang="ko-KR" dirty="0" err="1">
                <a:latin typeface="+mn-ea"/>
              </a:rPr>
              <a:t>point</a:t>
            </a:r>
            <a:r>
              <a:rPr lang="en-US" altLang="ko-KR" dirty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radius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02" y="3965844"/>
            <a:ext cx="3658641" cy="1943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77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java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err="1">
                <a:solidFill>
                  <a:srgbClr val="C00000"/>
                </a:solidFill>
              </a:rPr>
              <a:t>j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ava.lang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패키지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>
                <a:latin typeface="+mn-ea"/>
              </a:rPr>
              <a:t>Java.lang.Object</a:t>
            </a:r>
            <a:r>
              <a:rPr lang="en-US" altLang="ko-KR" sz="1800" dirty="0" smtClean="0">
                <a:latin typeface="+mn-ea"/>
              </a:rPr>
              <a:t> / </a:t>
            </a:r>
            <a:r>
              <a:rPr lang="en-US" altLang="ko-KR" sz="1800" dirty="0" err="1" smtClean="0">
                <a:latin typeface="+mn-ea"/>
              </a:rPr>
              <a:t>java.lang.String</a:t>
            </a:r>
            <a:r>
              <a:rPr lang="ko-KR" altLang="en-US" sz="1800" dirty="0" smtClean="0">
                <a:latin typeface="+mn-ea"/>
              </a:rPr>
              <a:t>은 어디에 위치할까</a:t>
            </a:r>
            <a:r>
              <a:rPr lang="en-US" altLang="ko-KR" sz="1800" dirty="0" smtClean="0">
                <a:latin typeface="+mn-ea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+mn-ea"/>
              </a:rPr>
              <a:t>포함된 클래스와 인터페이스는 </a:t>
            </a:r>
            <a:r>
              <a:rPr lang="en-US" altLang="ko-KR" sz="1800" dirty="0">
                <a:latin typeface="+mn-ea"/>
              </a:rPr>
              <a:t>import</a:t>
            </a:r>
            <a:r>
              <a:rPr lang="ko-KR" altLang="en-US" sz="1800" dirty="0">
                <a:latin typeface="+mn-ea"/>
              </a:rPr>
              <a:t>없이 사용할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76872"/>
            <a:ext cx="6412907" cy="216024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5" y="4046750"/>
            <a:ext cx="5699550" cy="218350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4" name="모서리가 둥근 사각형 설명선 3"/>
          <p:cNvSpPr/>
          <p:nvPr/>
        </p:nvSpPr>
        <p:spPr>
          <a:xfrm>
            <a:off x="1038090" y="4511375"/>
            <a:ext cx="2232248" cy="859585"/>
          </a:xfrm>
          <a:prstGeom prst="wedgeRoundRectCallout">
            <a:avLst>
              <a:gd name="adj1" fmla="val 30273"/>
              <a:gd name="adj2" fmla="val -74834"/>
              <a:gd name="adj3" fmla="val 16667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 설치 경로에서 </a:t>
            </a:r>
            <a:r>
              <a:rPr lang="en-US" altLang="ko-KR" dirty="0" smtClean="0"/>
              <a:t>src.zip </a:t>
            </a:r>
            <a:r>
              <a:rPr lang="ko-KR" altLang="en-US" dirty="0" smtClean="0"/>
              <a:t>압축풀기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285006"/>
            <a:ext cx="2348735" cy="9918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 복사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930423"/>
            <a:ext cx="4898678" cy="5211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8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9944" y="1140990"/>
            <a:ext cx="558909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복제하기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9919" y="173166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Point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76872"/>
            <a:ext cx="4464497" cy="2962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40990"/>
            <a:ext cx="522905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복제하기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3" y="1844824"/>
            <a:ext cx="7064353" cy="4122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71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40990"/>
            <a:ext cx="5157047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복제하기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860426"/>
            <a:ext cx="8158673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54" y="5229200"/>
            <a:ext cx="3558849" cy="419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3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6782865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exit() –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프로그램 종료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현재 실행되고 있는 프로세스를 강제로 종료시킴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매개값을</a:t>
            </a:r>
            <a:r>
              <a:rPr lang="ko-KR" altLang="en-US" sz="1800" dirty="0" smtClean="0"/>
              <a:t> 지정하는데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은 정상 종료를 의미한다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/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System.exit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747392"/>
            <a:ext cx="5033141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53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710126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currentTimeMills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(),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nonoTime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현재시간 읽기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7" y="1700808"/>
            <a:ext cx="8428450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3773699"/>
            <a:ext cx="2949196" cy="518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2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710126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currentTimeMills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(),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nonoTime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현재시간 읽기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4" y="1700808"/>
            <a:ext cx="8777226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3402097"/>
            <a:ext cx="3894157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07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3245" y="1009328"/>
            <a:ext cx="8253391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String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클래스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문자열을 저장하고 여러 가지 정보를 얻을 때 </a:t>
            </a:r>
            <a:r>
              <a:rPr lang="ko-KR" altLang="en-US" sz="1800" dirty="0" smtClean="0"/>
              <a:t>사용하는 클래스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문자열을 사용하여 생성자의 매개변수로 하여 생성하는 방식과 이미 생성된 문자열 상수를 가리키는 방식이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000672" y="3210055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str1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64968" y="3210055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520953" y="2886749"/>
            <a:ext cx="1097976" cy="214563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힙메모리</a:t>
            </a:r>
            <a:endParaRPr lang="en-US" altLang="ko-KR" sz="1600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00569" y="3426079"/>
            <a:ext cx="142038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000672" y="3750846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str2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4968" y="3750846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00569" y="3966870"/>
            <a:ext cx="142038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2000672" y="4400378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str3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00569" y="4616402"/>
            <a:ext cx="1420383" cy="216024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000672" y="4941168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str4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64089" y="4732839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100569" y="4948863"/>
            <a:ext cx="1420383" cy="208329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17991" y="4374862"/>
            <a:ext cx="3241239" cy="214563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상수풀</a:t>
            </a:r>
            <a:r>
              <a:rPr lang="en-US" altLang="ko-KR" sz="1600" b="1" dirty="0" smtClean="0"/>
              <a:t>- </a:t>
            </a:r>
            <a:r>
              <a:rPr lang="ko-KR" altLang="en-US" sz="1600" b="1" dirty="0" err="1" smtClean="0"/>
              <a:t>상수값을</a:t>
            </a:r>
            <a:r>
              <a:rPr lang="ko-KR" altLang="en-US" sz="1600" b="1" dirty="0" smtClean="0"/>
              <a:t> 저장하는 공간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07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64" y="1412776"/>
            <a:ext cx="6256563" cy="4595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52" y="4551712"/>
            <a:ext cx="739204" cy="967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94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33315" y="1052736"/>
            <a:ext cx="3068815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charAt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문자추출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171599"/>
            <a:ext cx="4536504" cy="4873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6576" y="170080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매개값으로</a:t>
            </a:r>
            <a:r>
              <a:rPr lang="ko-KR" altLang="en-US" sz="1600" dirty="0" smtClean="0"/>
              <a:t> 주어진 인덱스의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문자를 </a:t>
            </a:r>
            <a:r>
              <a:rPr lang="ko-KR" altLang="en-US" sz="1600" dirty="0" err="1" smtClean="0"/>
              <a:t>리턴함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99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java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3960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주요 클래스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6E58BA-A535-42FB-AEEE-D46F1279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66757"/>
              </p:ext>
            </p:extLst>
          </p:nvPr>
        </p:nvGraphicFramePr>
        <p:xfrm>
          <a:off x="848544" y="1556792"/>
          <a:ext cx="8499054" cy="44602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97877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클 </a:t>
                      </a:r>
                      <a:r>
                        <a:rPr lang="ko-KR" altLang="en-US" sz="1800" dirty="0" err="1"/>
                        <a:t>래</a:t>
                      </a:r>
                      <a:r>
                        <a:rPr lang="ko-KR" altLang="en-US" sz="1800" dirty="0"/>
                        <a:t> 스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용 도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Object 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자바 클래스의 최상위 클래스로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System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표준 입력 장치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키보드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로부터 데이터를 </a:t>
                      </a:r>
                      <a:r>
                        <a:rPr lang="ko-KR" altLang="en-US" sz="1600" dirty="0" err="1"/>
                        <a:t>입력받을때</a:t>
                      </a:r>
                      <a:r>
                        <a:rPr lang="ko-KR" altLang="en-US" sz="1600" dirty="0"/>
                        <a:t>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표준 출력 장치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모니터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로 출력하기 위해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자바 가상 기계를 </a:t>
                      </a:r>
                      <a:r>
                        <a:rPr lang="ko-KR" altLang="en-US" sz="1600" dirty="0" err="1"/>
                        <a:t>종료시킬때</a:t>
                      </a:r>
                      <a:r>
                        <a:rPr lang="ko-KR" altLang="en-US" sz="1600" dirty="0"/>
                        <a:t>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쓰레기 수집기를 실행 요청할 때 사용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클래스를 메모리로 </a:t>
                      </a:r>
                      <a:r>
                        <a:rPr lang="ko-KR" altLang="en-US" sz="1600" dirty="0" err="1"/>
                        <a:t>로딩할</a:t>
                      </a:r>
                      <a:r>
                        <a:rPr lang="ko-KR" altLang="en-US" sz="1600" dirty="0"/>
                        <a:t>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String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문자열을 저장하고 여러 가지 정보를 얻을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480862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StringBuffer</a:t>
                      </a:r>
                      <a:r>
                        <a:rPr lang="en-US" altLang="ko-KR" sz="1800" dirty="0"/>
                        <a:t>, StringBuilder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문자열을 저장하고 내부 문자열을 조작할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815077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Math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수학함수를 이용할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669204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Wrapper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Byte</a:t>
                      </a:r>
                      <a:r>
                        <a:rPr lang="en-US" altLang="ko-KR" sz="1800" dirty="0"/>
                        <a:t>, Short, </a:t>
                      </a:r>
                      <a:r>
                        <a:rPr lang="en-US" altLang="ko-KR" sz="1800" dirty="0" smtClean="0"/>
                        <a:t>Character, Integer,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smtClean="0"/>
                        <a:t>Double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기본 타입의 데이터를 갖는 객체를 만들 때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문자열 기본타입으로 </a:t>
                      </a:r>
                      <a:r>
                        <a:rPr lang="ko-KR" altLang="en-US" sz="1600" dirty="0" err="1"/>
                        <a:t>변환할때</a:t>
                      </a:r>
                      <a:r>
                        <a:rPr lang="ko-KR" altLang="en-US" sz="1600" dirty="0"/>
                        <a:t>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/>
                        <a:t>입력값</a:t>
                      </a:r>
                      <a:r>
                        <a:rPr lang="ko-KR" altLang="en-US" sz="1600" dirty="0"/>
                        <a:t> 검사에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76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33315" y="1052736"/>
            <a:ext cx="354362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indexOf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문자열 찾기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1628800"/>
            <a:ext cx="720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매개값으로</a:t>
            </a:r>
            <a:r>
              <a:rPr lang="ko-KR" altLang="en-US" sz="1600" dirty="0" smtClean="0"/>
              <a:t> 주어진 문자열이 시작되는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리턴함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90465"/>
            <a:ext cx="5883492" cy="423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91" y="5085184"/>
            <a:ext cx="2629128" cy="701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0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33315" y="1052736"/>
            <a:ext cx="566747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>
                <a:solidFill>
                  <a:srgbClr val="C00000"/>
                </a:solidFill>
              </a:rPr>
              <a:t>s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ubString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문자열 잘라내기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162880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주어진 </a:t>
            </a:r>
            <a:r>
              <a:rPr lang="ko-KR" altLang="en-US" sz="1600" smtClean="0"/>
              <a:t>인덱스에서 </a:t>
            </a:r>
            <a:r>
              <a:rPr lang="ko-KR" altLang="en-US" sz="1600" smtClean="0"/>
              <a:t>문자열을 추출함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23528"/>
            <a:ext cx="7139064" cy="3825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2348880"/>
            <a:ext cx="1806097" cy="7392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0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980728"/>
            <a:ext cx="8397407" cy="1872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String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concat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자바는 </a:t>
            </a:r>
            <a:r>
              <a:rPr lang="en-US" altLang="ko-KR" sz="1800" dirty="0" smtClean="0"/>
              <a:t>String </a:t>
            </a:r>
            <a:r>
              <a:rPr lang="ko-KR" altLang="en-US" sz="1800" dirty="0" smtClean="0"/>
              <a:t>클래스를 제공해 </a:t>
            </a:r>
            <a:r>
              <a:rPr lang="en-US" altLang="ko-KR" sz="1800" dirty="0" smtClean="0"/>
              <a:t>char[ ] </a:t>
            </a:r>
            <a:r>
              <a:rPr lang="ko-KR" altLang="en-US" sz="1800" dirty="0" smtClean="0"/>
              <a:t>배열을 직접 구현하지 않고도 편리하게 문자를 사용할 수 있다</a:t>
            </a:r>
            <a:r>
              <a:rPr lang="en-US" altLang="ko-KR" sz="1800" dirty="0" smtClean="0"/>
              <a:t>.(C</a:t>
            </a:r>
            <a:r>
              <a:rPr lang="ko-KR" altLang="en-US" sz="1800" dirty="0" smtClean="0"/>
              <a:t>언어의 경우 </a:t>
            </a:r>
            <a:r>
              <a:rPr lang="en-US" altLang="ko-KR" sz="1800" dirty="0" smtClean="0"/>
              <a:t>char[ ] </a:t>
            </a:r>
            <a:r>
              <a:rPr lang="ko-KR" altLang="en-US" sz="1800" dirty="0" smtClean="0"/>
              <a:t>배열로 문자열 구현함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한 번 생성된 문자열은 변경할 수 없다</a:t>
            </a:r>
            <a:r>
              <a:rPr lang="en-US" altLang="ko-KR" sz="1800" dirty="0" smtClean="0"/>
              <a:t>.(final char value[ ])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solidFill>
                  <a:srgbClr val="C00000"/>
                </a:solidFill>
              </a:rPr>
              <a:t>concat</a:t>
            </a:r>
            <a:r>
              <a:rPr lang="en-US" altLang="ko-KR" sz="1800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dirty="0" smtClean="0">
                <a:solidFill>
                  <a:srgbClr val="C00000"/>
                </a:solidFill>
              </a:rPr>
              <a:t>사용 </a:t>
            </a:r>
            <a:r>
              <a:rPr lang="en-US" altLang="ko-KR" sz="1800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문자 연결하기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38748" y="3289683"/>
            <a:ext cx="1386887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“java”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47702" y="3490502"/>
            <a:ext cx="684262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38748" y="4544369"/>
            <a:ext cx="1728192" cy="528470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javaandroid</a:t>
            </a:r>
            <a:r>
              <a:rPr lang="en-US" altLang="ko-KR" dirty="0" smtClean="0"/>
              <a:t>”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6332" y="3721731"/>
            <a:ext cx="915632" cy="82263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352600" y="3272639"/>
            <a:ext cx="1295102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javaStr</a:t>
            </a:r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32255" y="3272639"/>
            <a:ext cx="1295102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androidStr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5608" y="3283470"/>
            <a:ext cx="1386887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“android”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897216" y="3505707"/>
            <a:ext cx="648072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형 설명선 37"/>
          <p:cNvSpPr/>
          <p:nvPr/>
        </p:nvSpPr>
        <p:spPr>
          <a:xfrm>
            <a:off x="1505996" y="4177385"/>
            <a:ext cx="1368152" cy="1051815"/>
          </a:xfrm>
          <a:prstGeom prst="wedgeEllipseCallout">
            <a:avLst>
              <a:gd name="adj1" fmla="val 53701"/>
              <a:gd name="adj2" fmla="val -50426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새로 생성된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문자열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가리킴</a:t>
            </a:r>
            <a:endParaRPr lang="ko-KR" altLang="en-US" sz="1400" dirty="0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2792760" y="3320019"/>
            <a:ext cx="307809" cy="3409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3585" y="3342743"/>
            <a:ext cx="349215" cy="3182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22724" y="3994463"/>
            <a:ext cx="43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javaStr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androidStr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연결후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4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0" y="1396727"/>
            <a:ext cx="8967084" cy="3557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18" y="4725144"/>
            <a:ext cx="3314987" cy="1066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41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8469415" cy="1872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StringBuilder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StringBuffer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활용하기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String </a:t>
            </a:r>
            <a:r>
              <a:rPr lang="ko-KR" altLang="en-US" sz="1800" dirty="0" smtClean="0"/>
              <a:t>클래스를 사용하여 문자열을 계속 연결하거나 변경하는 프로그램을 작성하면 내부의 문자열이 변경되지 않기 때문에 메모리가 많이 낭비된다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StringBuilder</a:t>
            </a:r>
            <a:r>
              <a:rPr lang="ko-KR" altLang="en-US" sz="1800" dirty="0" smtClean="0"/>
              <a:t>나 </a:t>
            </a:r>
            <a:r>
              <a:rPr lang="en-US" altLang="ko-KR" sz="1800" dirty="0" err="1" smtClean="0"/>
              <a:t>StringBuffer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클래스를 사용하면 추가 메모리를 사용하지 않고 문자열을 연결할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8784" y="3113554"/>
            <a:ext cx="1027249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“java”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31678" y="3349726"/>
            <a:ext cx="43309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030677" y="4700730"/>
            <a:ext cx="4682604" cy="528470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 and android programming is fun”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80592" y="3105736"/>
            <a:ext cx="1151086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javaStr</a:t>
            </a:r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52600" y="3860901"/>
            <a:ext cx="936104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buffer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0592" y="4689912"/>
            <a:ext cx="1151086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javaStr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31678" y="4113848"/>
            <a:ext cx="43309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31678" y="4936652"/>
            <a:ext cx="43309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025837" y="3860901"/>
            <a:ext cx="1010196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2056" y="3860901"/>
            <a:ext cx="1010196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“and”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476192" y="3860901"/>
            <a:ext cx="1202191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“android”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23276" y="3860901"/>
            <a:ext cx="2487424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“programming is fun”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8463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19113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42452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4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err="1" smtClean="0"/>
              <a:t>StringBuilder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0049" y="908720"/>
            <a:ext cx="9045479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StringBuilder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내부에 변경 가능한</a:t>
            </a:r>
            <a:r>
              <a:rPr lang="en-US" altLang="ko-KR" sz="1800" dirty="0" smtClean="0"/>
              <a:t>(final</a:t>
            </a:r>
            <a:r>
              <a:rPr lang="ko-KR" altLang="en-US" sz="1800" dirty="0" smtClean="0"/>
              <a:t>이 아닌</a:t>
            </a:r>
            <a:r>
              <a:rPr lang="en-US" altLang="ko-KR" sz="1800" dirty="0" smtClean="0"/>
              <a:t>) char[ ] </a:t>
            </a:r>
            <a:r>
              <a:rPr lang="ko-KR" altLang="en-US" sz="1800" dirty="0" smtClean="0"/>
              <a:t>변수를 가지고 있다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기존 사용하던 </a:t>
            </a:r>
            <a:r>
              <a:rPr lang="en-US" altLang="ko-KR" sz="1800" dirty="0" smtClean="0"/>
              <a:t>char[ ]</a:t>
            </a:r>
            <a:r>
              <a:rPr lang="ko-KR" altLang="en-US" sz="1800" dirty="0" smtClean="0"/>
              <a:t>이 확장되므로 추가 메모리를 사용하지 않는다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6" y="2276872"/>
            <a:ext cx="864363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85" y="4941168"/>
            <a:ext cx="4298053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373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Wrapper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01799"/>
            <a:ext cx="7965359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위한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자바에서 기본 </a:t>
            </a:r>
            <a:r>
              <a:rPr lang="ko-KR" altLang="en-US" sz="1800" dirty="0" err="1" smtClean="0"/>
              <a:t>자료형처럼</a:t>
            </a:r>
            <a:r>
              <a:rPr lang="ko-KR" altLang="en-US" sz="1800" dirty="0" smtClean="0"/>
              <a:t> 사용할 수 있는 클래스를 제공한다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이를 기본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감쌌다는 의미로 </a:t>
            </a:r>
            <a:r>
              <a:rPr lang="en-US" altLang="ko-KR" sz="1800" dirty="0" smtClean="0"/>
              <a:t>Wrapper </a:t>
            </a:r>
            <a:r>
              <a:rPr lang="ko-KR" altLang="en-US" sz="1800" dirty="0" smtClean="0"/>
              <a:t>클래스라고 한다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07708"/>
              </p:ext>
            </p:extLst>
          </p:nvPr>
        </p:nvGraphicFramePr>
        <p:xfrm>
          <a:off x="5529064" y="3179876"/>
          <a:ext cx="3104241" cy="291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기본형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Wrapper </a:t>
                      </a:r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boolean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Boolean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byte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Byte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char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Character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int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Integer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2329567"/>
            <a:ext cx="6408712" cy="715089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정수를 사용할 때 기본형인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사용했다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정수를 </a:t>
            </a:r>
            <a:r>
              <a:rPr lang="ko-KR" altLang="en-US" dirty="0" err="1" smtClean="0"/>
              <a:t>객체형으로</a:t>
            </a:r>
            <a:r>
              <a:rPr lang="ko-KR" altLang="en-US" dirty="0" smtClean="0"/>
              <a:t> 사용해야 하는 경우가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80592" y="3284984"/>
            <a:ext cx="3960440" cy="1656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ublic void </a:t>
            </a:r>
            <a:r>
              <a:rPr lang="en-US" altLang="ko-KR" dirty="0" err="1" smtClean="0">
                <a:latin typeface="+mn-ea"/>
              </a:rPr>
              <a:t>setValue</a:t>
            </a:r>
            <a:r>
              <a:rPr lang="en-US" altLang="ko-KR" dirty="0" smtClean="0">
                <a:latin typeface="+mn-ea"/>
              </a:rPr>
              <a:t>(Integer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){…..}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객체를 매개변수로 받는 경우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ublic Integer </a:t>
            </a:r>
            <a:r>
              <a:rPr lang="en-US" altLang="ko-KR" dirty="0" err="1" smtClean="0">
                <a:latin typeface="+mn-ea"/>
              </a:rPr>
              <a:t>returnValue</a:t>
            </a:r>
            <a:r>
              <a:rPr lang="en-US" altLang="ko-KR" dirty="0" smtClean="0">
                <a:latin typeface="+mn-ea"/>
              </a:rPr>
              <a:t>(){…..}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반환값이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 객체인 경우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1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Wrapper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4568" y="1376611"/>
            <a:ext cx="2088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Integer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24289"/>
            <a:ext cx="5527106" cy="5066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5678901"/>
            <a:ext cx="6912768" cy="62380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3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908720"/>
            <a:ext cx="9045479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Class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자바의 모든 클래스와 인터페이스는 컴파일 후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파일로 생성됨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클래스는 </a:t>
            </a:r>
            <a:r>
              <a:rPr lang="ko-KR" altLang="en-US" sz="1800" dirty="0" err="1" smtClean="0"/>
              <a:t>컴파일된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파일에서 객체의 정보를 가져올 수 있음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클래스 정보 가져오기</a:t>
            </a:r>
            <a:r>
              <a:rPr lang="en-US" altLang="ko-KR" sz="1800" dirty="0" smtClean="0"/>
              <a:t>(</a:t>
            </a:r>
            <a:r>
              <a:rPr lang="ko-KR" altLang="en-US" sz="1800" dirty="0" smtClean="0">
                <a:solidFill>
                  <a:srgbClr val="0070C0"/>
                </a:solidFill>
              </a:rPr>
              <a:t>멤버변수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생성자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메서드</a:t>
            </a:r>
            <a:r>
              <a:rPr lang="en-US" altLang="ko-KR" sz="1800" dirty="0" smtClean="0"/>
              <a:t>)</a:t>
            </a: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800" dirty="0" smtClean="0"/>
              <a:t>Object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getClass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사용하기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800" dirty="0" smtClean="0"/>
              <a:t>클래스 </a:t>
            </a:r>
            <a:r>
              <a:rPr lang="ko-KR" altLang="en-US" sz="1800" dirty="0"/>
              <a:t>파일 이름을 </a:t>
            </a:r>
            <a:r>
              <a:rPr lang="en-US" altLang="ko-KR" sz="1800" dirty="0"/>
              <a:t>c</a:t>
            </a:r>
            <a:r>
              <a:rPr lang="en-US" altLang="ko-KR" sz="1800" dirty="0" smtClean="0"/>
              <a:t>lass </a:t>
            </a:r>
            <a:r>
              <a:rPr lang="ko-KR" altLang="en-US" sz="1800" dirty="0"/>
              <a:t>변수에 직접 대입하기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800" dirty="0" smtClean="0"/>
              <a:t>③ </a:t>
            </a:r>
            <a:r>
              <a:rPr lang="en-US" altLang="ko-KR" sz="1800" dirty="0" err="1" smtClean="0"/>
              <a:t>Class.forName</a:t>
            </a:r>
            <a:r>
              <a:rPr lang="en-US" altLang="ko-KR" sz="1800" dirty="0"/>
              <a:t>(“</a:t>
            </a:r>
            <a:r>
              <a:rPr lang="ko-KR" altLang="en-US" sz="1800" dirty="0"/>
              <a:t>클래스 이름</a:t>
            </a:r>
            <a:r>
              <a:rPr lang="en-US" altLang="ko-KR" sz="1800" dirty="0"/>
              <a:t>“)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사용하기</a:t>
            </a: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00672" y="2852936"/>
            <a:ext cx="453650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String s = new String();</a:t>
            </a:r>
          </a:p>
          <a:p>
            <a:r>
              <a:rPr lang="en-US" altLang="ko-KR" dirty="0" smtClean="0">
                <a:latin typeface="+mn-ea"/>
              </a:rPr>
              <a:t>Class c = </a:t>
            </a:r>
            <a:r>
              <a:rPr lang="en-US" altLang="ko-KR" dirty="0" err="1" smtClean="0">
                <a:latin typeface="+mn-ea"/>
              </a:rPr>
              <a:t>s.getClass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0672" y="4221088"/>
            <a:ext cx="45365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c = </a:t>
            </a:r>
            <a:r>
              <a:rPr lang="en-US" altLang="ko-KR" dirty="0" err="1" smtClean="0">
                <a:latin typeface="+mn-ea"/>
              </a:rPr>
              <a:t>String.class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00672" y="5301208"/>
            <a:ext cx="45365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c = </a:t>
            </a:r>
            <a:r>
              <a:rPr lang="en-US" altLang="ko-KR" dirty="0" err="1" smtClean="0">
                <a:latin typeface="+mn-ea"/>
              </a:rPr>
              <a:t>Class.forName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en-US" altLang="ko-KR" dirty="0" err="1" smtClean="0">
                <a:latin typeface="+mn-ea"/>
              </a:rPr>
              <a:t>java.lang.String</a:t>
            </a:r>
            <a:r>
              <a:rPr lang="en-US" altLang="ko-KR" dirty="0" smtClean="0">
                <a:latin typeface="+mn-ea"/>
              </a:rPr>
              <a:t>”)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8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412776"/>
            <a:ext cx="2016224" cy="792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String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정보 가져오기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980728"/>
            <a:ext cx="6904319" cy="531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34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모든 클래스의 최</a:t>
            </a:r>
            <a:r>
              <a:rPr lang="ko-KR" altLang="en-US" sz="2200" b="1" dirty="0">
                <a:solidFill>
                  <a:srgbClr val="C00000"/>
                </a:solidFill>
              </a:rPr>
              <a:t>상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위 클래스 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Object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/>
              <a:t>Java.lang.Object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모든 클래스는 </a:t>
            </a:r>
            <a:r>
              <a:rPr lang="en-US" altLang="ko-KR" sz="1800" dirty="0" smtClean="0"/>
              <a:t>Object </a:t>
            </a:r>
            <a:r>
              <a:rPr lang="ko-KR" altLang="en-US" sz="1800" dirty="0" smtClean="0"/>
              <a:t>클래스로부터 상속을 받는다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컴파일러가 자동 변환</a:t>
            </a:r>
            <a:r>
              <a:rPr lang="en-US" altLang="ko-KR" sz="18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8624" y="2911800"/>
            <a:ext cx="3024336" cy="1444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Student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studentID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String </a:t>
            </a:r>
            <a:r>
              <a:rPr lang="en-US" altLang="ko-KR" dirty="0" err="1" smtClean="0">
                <a:latin typeface="+mn-ea"/>
              </a:rPr>
              <a:t>studentName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78263" y="2911800"/>
            <a:ext cx="3963169" cy="1444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lass Student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extends Object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studentID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String </a:t>
            </a:r>
            <a:r>
              <a:rPr lang="en-US" altLang="ko-KR" dirty="0" err="1" smtClean="0">
                <a:latin typeface="+mn-ea"/>
              </a:rPr>
              <a:t>studentName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329264" y="2492896"/>
            <a:ext cx="1872208" cy="504056"/>
          </a:xfrm>
          <a:prstGeom prst="wedgeRoundRectCallout">
            <a:avLst>
              <a:gd name="adj1" fmla="val -26231"/>
              <a:gd name="adj2" fmla="val 80525"/>
              <a:gd name="adj3" fmla="val 16667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생략되어 있음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000672" y="44998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작성할때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6156" y="44998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컴파일러가 변환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4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772816"/>
            <a:ext cx="225448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Person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994445"/>
            <a:ext cx="3973712" cy="530800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19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52178"/>
            <a:ext cx="7359685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70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215173"/>
            <a:ext cx="6257026" cy="4590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59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96751"/>
            <a:ext cx="831414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22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43909" y="980728"/>
            <a:ext cx="9410808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내부 클래스 정의와 유형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클래스 내부에 선언한 클래스</a:t>
            </a:r>
            <a:r>
              <a:rPr lang="en-US" altLang="ko-KR" sz="1600" dirty="0" smtClean="0">
                <a:latin typeface="+mn-ea"/>
              </a:rPr>
              <a:t>(inner class), </a:t>
            </a:r>
            <a:r>
              <a:rPr lang="ko-KR" altLang="en-US" sz="1600" dirty="0" smtClean="0">
                <a:latin typeface="+mn-ea"/>
              </a:rPr>
              <a:t>중첩 클래스라고도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내부에 클래스를 선언한 이유</a:t>
            </a:r>
            <a:r>
              <a:rPr lang="ko-KR" altLang="en-US" sz="1600" dirty="0" smtClean="0">
                <a:latin typeface="+mn-ea"/>
              </a:rPr>
              <a:t>는 이 클래스와 외부 클래스가 밀접한 관련이 있거나  다른 클래스와 협력할 일이 없는 경우에 사용한다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528" y="2636912"/>
            <a:ext cx="2160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Out{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class In{</a:t>
            </a:r>
          </a:p>
          <a:p>
            <a:r>
              <a:rPr lang="en-US" altLang="ko-KR" dirty="0" smtClean="0">
                <a:latin typeface="+mn-ea"/>
              </a:rPr>
              <a:t>      …..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}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24860" y="3068960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외부 클래스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4529" y="2852936"/>
            <a:ext cx="1656184" cy="172819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92561" y="3284984"/>
            <a:ext cx="1152128" cy="93610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44522" y="3653539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내부 클래스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endCxn id="14" idx="1"/>
          </p:cNvCxnSpPr>
          <p:nvPr/>
        </p:nvCxnSpPr>
        <p:spPr>
          <a:xfrm>
            <a:off x="2360713" y="3284984"/>
            <a:ext cx="3641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44689" y="3852533"/>
            <a:ext cx="580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0AB9DB-914A-4D5D-8644-B984B28BD7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4928" y="2708920"/>
          <a:ext cx="5184576" cy="32651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65358">
                  <a:extLst>
                    <a:ext uri="{9D8B030D-6E8A-4147-A177-3AD203B41FA5}">
                      <a16:colId xmlns:a16="http://schemas.microsoft.com/office/drawing/2014/main" val="3593505827"/>
                    </a:ext>
                  </a:extLst>
                </a:gridCol>
                <a:gridCol w="1762716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2056502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선언 위치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인스턴스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멤버 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 A{</a:t>
                      </a:r>
                    </a:p>
                    <a:p>
                      <a:pPr latinLnBrk="1"/>
                      <a:r>
                        <a:rPr lang="en-US" altLang="ko-KR" sz="1600" dirty="0"/>
                        <a:t>    class B{…}</a:t>
                      </a:r>
                    </a:p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 객체를 생성해야만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사용할 수 있는 </a:t>
                      </a:r>
                      <a:r>
                        <a:rPr lang="en-US" altLang="ko-KR" sz="1600" dirty="0"/>
                        <a:t>B </a:t>
                      </a:r>
                      <a:r>
                        <a:rPr lang="ko-KR" altLang="en-US" sz="1600" dirty="0" smtClean="0"/>
                        <a:t>내부 </a:t>
                      </a:r>
                      <a:r>
                        <a:rPr lang="ko-KR" altLang="en-US" sz="1600" dirty="0"/>
                        <a:t>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정적 멤버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 A{</a:t>
                      </a:r>
                    </a:p>
                    <a:p>
                      <a:pPr latinLnBrk="1"/>
                      <a:r>
                        <a:rPr lang="en-US" altLang="ko-KR" sz="1600" dirty="0"/>
                        <a:t>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/>
                        <a:t>class B{…}</a:t>
                      </a:r>
                    </a:p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 </a:t>
                      </a:r>
                      <a:r>
                        <a:rPr lang="ko-KR" altLang="en-US" sz="1600" dirty="0"/>
                        <a:t>클래스로 바로 접근할 수 있는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내부 </a:t>
                      </a:r>
                      <a:r>
                        <a:rPr lang="ko-KR" altLang="en-US" sz="1600" dirty="0"/>
                        <a:t>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로컬 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 A{</a:t>
                      </a:r>
                    </a:p>
                    <a:p>
                      <a:pPr latinLnBrk="1"/>
                      <a:r>
                        <a:rPr lang="en-US" altLang="ko-KR" sz="1600" dirty="0"/>
                        <a:t>   void method(){</a:t>
                      </a:r>
                    </a:p>
                    <a:p>
                      <a:pPr latinLnBrk="1"/>
                      <a:r>
                        <a:rPr lang="en-US" altLang="ko-KR" sz="1600" dirty="0"/>
                        <a:t>      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class B{…}</a:t>
                      </a:r>
                    </a:p>
                    <a:p>
                      <a:pPr latinLnBrk="1"/>
                      <a:r>
                        <a:rPr lang="en-US" altLang="ko-KR" sz="1600" dirty="0"/>
                        <a:t>   }</a:t>
                      </a:r>
                    </a:p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method()</a:t>
                      </a:r>
                      <a:r>
                        <a:rPr lang="ko-KR" altLang="en-US" sz="1600" dirty="0"/>
                        <a:t>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/>
                        <a:t>실행할 때만 사용할 수 있는 </a:t>
                      </a:r>
                      <a:r>
                        <a:rPr lang="en-US" altLang="ko-KR" sz="1600" dirty="0"/>
                        <a:t>B </a:t>
                      </a:r>
                      <a:r>
                        <a:rPr lang="ko-KR" altLang="en-US" sz="1600" dirty="0"/>
                        <a:t>중첩 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5"/>
          <a:stretch/>
        </p:blipFill>
        <p:spPr>
          <a:xfrm>
            <a:off x="272480" y="1196752"/>
            <a:ext cx="4491406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1988840"/>
            <a:ext cx="4930568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3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41072"/>
            <a:ext cx="4663844" cy="4412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6" y="2420888"/>
            <a:ext cx="1544088" cy="1026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92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053422"/>
            <a:ext cx="2789333" cy="570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멤버 클래스 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3666"/>
            <a:ext cx="4976292" cy="4343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19064"/>
            <a:ext cx="5070315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7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내부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2" y="1412776"/>
            <a:ext cx="2204719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정적 멤버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1" y="1124744"/>
            <a:ext cx="6683320" cy="5052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42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6"/>
            <a:ext cx="90454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Object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6E58BA-A535-42FB-AEEE-D46F1279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25705"/>
              </p:ext>
            </p:extLst>
          </p:nvPr>
        </p:nvGraphicFramePr>
        <p:xfrm>
          <a:off x="776536" y="1844824"/>
          <a:ext cx="8643070" cy="38164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148811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494259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49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메서드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용 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7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String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err="1" smtClean="0"/>
                        <a:t>toString</a:t>
                      </a:r>
                      <a:r>
                        <a:rPr lang="en-US" altLang="ko-KR" sz="1800" b="1" baseline="0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문자열로 표현하여 반환한다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재정의하여 객체에 대한 설명이나 특정 멤버 변수 값을 반환한다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77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boolean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/>
                        <a:t>equals(Object </a:t>
                      </a:r>
                      <a:r>
                        <a:rPr lang="en-US" altLang="ko-KR" sz="1800" b="1" baseline="0" dirty="0" err="1" smtClean="0"/>
                        <a:t>obj</a:t>
                      </a:r>
                      <a:r>
                        <a:rPr lang="en-US" altLang="ko-KR" sz="1800" b="1" baseline="0" dirty="0" smtClean="0"/>
                        <a:t>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</a:t>
                      </a:r>
                      <a:r>
                        <a:rPr lang="ko-KR" altLang="en-US" sz="1600" dirty="0" err="1" smtClean="0"/>
                        <a:t>인스턴스가</a:t>
                      </a:r>
                      <a:r>
                        <a:rPr lang="ko-KR" altLang="en-US" sz="1600" dirty="0" smtClean="0"/>
                        <a:t> 동일한지 여부를 반환한다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재정의하여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논리적으로 동일한 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인스턴스</a:t>
                      </a:r>
                      <a:r>
                        <a:rPr lang="ko-KR" altLang="en-US" sz="1600" dirty="0" err="1" smtClean="0"/>
                        <a:t>임을</a:t>
                      </a:r>
                      <a:r>
                        <a:rPr lang="ko-KR" altLang="en-US" sz="1600" dirty="0" smtClean="0"/>
                        <a:t> 정의 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91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="1" dirty="0" err="1" smtClean="0"/>
                        <a:t>hashCode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객체의 해시 코드 값을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  <a:tr h="77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Object </a:t>
                      </a:r>
                      <a:r>
                        <a:rPr lang="en-US" altLang="ko-KR" sz="1800" b="1" dirty="0" smtClean="0"/>
                        <a:t>clone()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객체를 복제하여 동일한 멤버 변수 값을 가진 새로운 </a:t>
                      </a:r>
                      <a:r>
                        <a:rPr lang="ko-KR" altLang="en-US" sz="1600" dirty="0" err="1" smtClean="0"/>
                        <a:t>인스턴스를</a:t>
                      </a:r>
                      <a:r>
                        <a:rPr lang="ko-KR" altLang="en-US" sz="1600" dirty="0" smtClean="0"/>
                        <a:t> 생성한다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480862"/>
                  </a:ext>
                </a:extLst>
              </a:tr>
              <a:tr h="491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Class </a:t>
                      </a:r>
                      <a:r>
                        <a:rPr lang="en-US" altLang="ko-KR" sz="1800" b="1" dirty="0" err="1" smtClean="0"/>
                        <a:t>getClass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객체의 클래스를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81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95129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정적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(static)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멤</a:t>
            </a:r>
            <a:r>
              <a:rPr lang="ko-KR" altLang="en-US" sz="1800" b="1" dirty="0">
                <a:solidFill>
                  <a:srgbClr val="C00000"/>
                </a:solidFill>
              </a:rPr>
              <a:t>버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7" y="1721700"/>
            <a:ext cx="6340390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96" y="4221088"/>
            <a:ext cx="3888432" cy="146549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4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01393" y="1268760"/>
            <a:ext cx="2160240" cy="406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지역 내부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980728"/>
            <a:ext cx="6553768" cy="4945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632521" y="2327784"/>
            <a:ext cx="2678126" cy="1944274"/>
            <a:chOff x="5731258" y="1556791"/>
            <a:chExt cx="2678126" cy="194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25" y="1556791"/>
              <a:ext cx="2669659" cy="99016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31258" y="2546958"/>
              <a:ext cx="2678126" cy="95410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Runnable </a:t>
              </a:r>
              <a:r>
                <a:rPr lang="ko-KR" altLang="en-US" sz="1400" dirty="0" smtClean="0"/>
                <a:t>인터페이스는 </a:t>
              </a:r>
              <a:r>
                <a:rPr lang="ko-KR" altLang="en-US" sz="1400" dirty="0" err="1" smtClean="0"/>
                <a:t>스레드</a:t>
              </a:r>
              <a:r>
                <a:rPr lang="en-US" altLang="ko-KR" sz="1400" dirty="0" smtClean="0"/>
                <a:t>(thread)</a:t>
              </a:r>
              <a:r>
                <a:rPr lang="ko-KR" altLang="en-US" sz="1400" dirty="0" smtClean="0"/>
                <a:t>를 </a:t>
              </a:r>
              <a:r>
                <a:rPr lang="ko-KR" altLang="en-US" sz="1400" dirty="0" err="1" smtClean="0"/>
                <a:t>만들때</a:t>
              </a:r>
              <a:r>
                <a:rPr lang="ko-KR" altLang="en-US" sz="1400" dirty="0" smtClean="0"/>
                <a:t> 사용하는 인터페이스로 반드시 </a:t>
              </a:r>
              <a:r>
                <a:rPr lang="en-US" altLang="ko-KR" sz="1400" dirty="0" smtClean="0"/>
                <a:t>run()</a:t>
              </a:r>
              <a:r>
                <a:rPr lang="ko-KR" altLang="en-US" sz="1400" dirty="0" err="1" smtClean="0"/>
                <a:t>메서드를</a:t>
              </a:r>
              <a:r>
                <a:rPr lang="ko-KR" altLang="en-US" sz="1400" dirty="0" smtClean="0"/>
                <a:t> 구현해야 한다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2512"/>
            <a:ext cx="6153107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3846444"/>
            <a:ext cx="2749940" cy="15141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31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익명 내부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6"/>
            <a:ext cx="9304389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익명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Annoymous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내부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클래스 이름을 사용하지 않는 클래스가 있고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이런 클래스를 </a:t>
            </a:r>
            <a:r>
              <a:rPr lang="ko-KR" altLang="en-US" sz="1600" b="1" dirty="0" smtClean="0">
                <a:latin typeface="+mn-ea"/>
              </a:rPr>
              <a:t>익명 클래스</a:t>
            </a:r>
            <a:r>
              <a:rPr lang="ko-KR" altLang="en-US" sz="1600" dirty="0" smtClean="0">
                <a:latin typeface="+mn-ea"/>
              </a:rPr>
              <a:t>라고 부른다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사용할 땐 중괄호 블록 뒤에 세미콜론</a:t>
            </a:r>
            <a:r>
              <a:rPr lang="en-US" altLang="ko-KR" sz="1600" dirty="0" smtClean="0">
                <a:latin typeface="+mn-ea"/>
              </a:rPr>
              <a:t>(;)</a:t>
            </a:r>
            <a:r>
              <a:rPr lang="ko-KR" altLang="en-US" sz="1600" dirty="0" smtClean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먼</a:t>
            </a:r>
            <a:r>
              <a:rPr lang="ko-KR" altLang="en-US" sz="1600" dirty="0">
                <a:latin typeface="+mn-ea"/>
              </a:rPr>
              <a:t>저</a:t>
            </a:r>
            <a:r>
              <a:rPr lang="ko-KR" altLang="en-US" sz="1600" dirty="0" smtClean="0">
                <a:latin typeface="+mn-ea"/>
              </a:rPr>
              <a:t> 붙여야 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68" y="2636912"/>
            <a:ext cx="7043140" cy="331236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2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익명 내부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933056"/>
            <a:ext cx="2972058" cy="73158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5340892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3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익명 객</a:t>
            </a:r>
            <a:r>
              <a:rPr lang="ko-KR" altLang="en-US" dirty="0"/>
              <a:t>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273630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익명 자식 객체 생성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8624" y="2727987"/>
            <a:ext cx="5544616" cy="235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부모클래스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필드</a:t>
            </a:r>
            <a:r>
              <a:rPr lang="en-US" altLang="ko-KR" dirty="0" smtClean="0">
                <a:latin typeface="+mn-ea"/>
              </a:rPr>
              <a:t>] = new </a:t>
            </a:r>
            <a:r>
              <a:rPr lang="ko-KR" altLang="en-US" dirty="0" smtClean="0">
                <a:latin typeface="+mn-ea"/>
              </a:rPr>
              <a:t>부모클래스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매개값</a:t>
            </a:r>
            <a:r>
              <a:rPr lang="en-US" altLang="ko-KR" dirty="0" smtClean="0">
                <a:latin typeface="+mn-ea"/>
              </a:rPr>
              <a:t>, ..){</a:t>
            </a:r>
          </a:p>
          <a:p>
            <a:r>
              <a:rPr lang="en-US" altLang="ko-KR" dirty="0" smtClean="0">
                <a:latin typeface="+mn-ea"/>
              </a:rPr>
              <a:t>	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필드</a:t>
            </a:r>
            <a:endParaRPr lang="en-US" altLang="ko-KR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70C0"/>
                </a:solidFill>
                <a:latin typeface="+mn-ea"/>
              </a:rPr>
              <a:t>메서드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};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8624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자식 클래스를 재사용하지 않고 오로지 특정 위치에서 사용할 경우라면 자식클래스를 명시적으로 선언하지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익명 자식 객체를 </a:t>
            </a:r>
            <a:r>
              <a:rPr lang="ko-KR" altLang="en-US" sz="1600" dirty="0" err="1" smtClean="0"/>
              <a:t>사용하는것이</a:t>
            </a:r>
            <a:r>
              <a:rPr lang="ko-KR" altLang="en-US" sz="1600" dirty="0" smtClean="0"/>
              <a:t> 좋음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5250686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하나의 </a:t>
            </a:r>
            <a:r>
              <a:rPr lang="ko-KR" altLang="en-US" sz="1600" dirty="0" err="1" smtClean="0"/>
              <a:t>실행문이므로</a:t>
            </a:r>
            <a:r>
              <a:rPr lang="ko-KR" altLang="en-US" sz="1600" dirty="0" smtClean="0"/>
              <a:t> 끝에는 세미콜론</a:t>
            </a:r>
            <a:r>
              <a:rPr lang="en-US" altLang="ko-KR" sz="1600" dirty="0" smtClean="0"/>
              <a:t>(;)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반드시 붙여야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6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4508975" cy="720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내부 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2600" y="3160035"/>
            <a:ext cx="5544616" cy="235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dirty="0" smtClean="0">
                <a:latin typeface="+mn-ea"/>
              </a:rPr>
              <a:t> Button{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interface </a:t>
            </a:r>
            <a:r>
              <a:rPr lang="en-US" altLang="ko-KR" dirty="0" err="1" smtClean="0">
                <a:latin typeface="+mn-ea"/>
              </a:rPr>
              <a:t>OnClickListener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      …..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}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0592" y="3429000"/>
            <a:ext cx="4248470" cy="172819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0632" y="4005064"/>
            <a:ext cx="2916322" cy="106105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379" y="3645025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92960" y="4405815"/>
            <a:ext cx="8910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424328" y="3429001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외부 클래스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61164" y="4176663"/>
            <a:ext cx="2012116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내부 인터페이스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20011" y="1660158"/>
            <a:ext cx="774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클래스의 멤버로 선언된 인터페이스를 중첩 인터페이스라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인터페이스를 클래스 내부에 선언하는 이유는 해당 클래스와 긴밀한 관계를 맺는 구현 클래스를 만들기 위함이다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0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92204" y="3000413"/>
            <a:ext cx="156199" cy="755249"/>
            <a:chOff x="4486679" y="2931992"/>
            <a:chExt cx="119329" cy="607298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486679" y="2931992"/>
              <a:ext cx="119329" cy="124136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4546344" y="3056128"/>
              <a:ext cx="0" cy="232552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547581" y="3288680"/>
              <a:ext cx="0" cy="2506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2288704" y="3519081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88704" y="3519081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62362" y="3519081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3917" y="3519081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직사각형 27"/>
          <p:cNvSpPr/>
          <p:nvPr/>
        </p:nvSpPr>
        <p:spPr>
          <a:xfrm>
            <a:off x="3584848" y="3785219"/>
            <a:ext cx="1949621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MessageListener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2600" y="3785219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CallListener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7096" y="3785219"/>
            <a:ext cx="1944216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PhotoListener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9658" y="3110204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implements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8195" y="2132856"/>
            <a:ext cx="1944216" cy="8154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OnClickListener</a:t>
            </a:r>
            <a:endParaRPr lang="en-US" altLang="ko-KR" i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560" y="134076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</a:t>
            </a:r>
            <a:r>
              <a:rPr lang="ko-KR" altLang="en-US" dirty="0" err="1" smtClean="0"/>
              <a:t>클릭했을때</a:t>
            </a:r>
            <a:r>
              <a:rPr lang="ko-KR" altLang="en-US" dirty="0" smtClean="0"/>
              <a:t> 이벤트를 처리하는 객체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5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0049" y="1052736"/>
            <a:ext cx="45089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내부 인터페이스 사용 예제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6763734" cy="4320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640632" y="2861236"/>
            <a:ext cx="5328592" cy="936104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94102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내부 인터페이스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구현 클래스 만들기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73" y="1772816"/>
            <a:ext cx="7049111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73" y="3861048"/>
            <a:ext cx="7049111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78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6"/>
            <a:ext cx="90454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Object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3024336" cy="16028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7" y="2204865"/>
            <a:ext cx="5472608" cy="31050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75" y="4448756"/>
            <a:ext cx="464098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60" y="1556792"/>
            <a:ext cx="641408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8" y="4113076"/>
            <a:ext cx="1650423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476956" y="3753036"/>
            <a:ext cx="6264696" cy="244827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54450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내부 인터페이스 테스트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익명 객체로 구현하기 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548571"/>
            <a:ext cx="4714678" cy="3344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08720"/>
            <a:ext cx="9045479" cy="162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toString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 정보를 문자열로 바꾸어 줌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Integer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String</a:t>
            </a:r>
            <a:r>
              <a:rPr lang="ko-KR" altLang="en-US" sz="1600" dirty="0" smtClean="0"/>
              <a:t>등 클래스는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이미 재정의 되어 있음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사용자 정의 클래스는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재정의 </a:t>
            </a:r>
            <a:r>
              <a:rPr lang="ko-KR" altLang="en-US" sz="1600" dirty="0" err="1" smtClean="0"/>
              <a:t>해야함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8874" y="4698407"/>
            <a:ext cx="4590412" cy="125087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52" y="2726532"/>
            <a:ext cx="3042436" cy="22348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303052" y="4238700"/>
            <a:ext cx="450149" cy="57606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49" y="1622301"/>
            <a:ext cx="6359932" cy="3441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toString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564904"/>
            <a:ext cx="3154954" cy="830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모서리가 둥근 직사각형 19"/>
          <p:cNvSpPr/>
          <p:nvPr/>
        </p:nvSpPr>
        <p:spPr>
          <a:xfrm>
            <a:off x="4232920" y="3068960"/>
            <a:ext cx="2088232" cy="316669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>
            <a:stCxn id="17" idx="1"/>
          </p:cNvCxnSpPr>
          <p:nvPr/>
        </p:nvCxnSpPr>
        <p:spPr>
          <a:xfrm flipH="1">
            <a:off x="6190536" y="2980230"/>
            <a:ext cx="346640" cy="25699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01272" y="3212976"/>
            <a:ext cx="2232248" cy="374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이미 재정의 되어있음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14" y="4005064"/>
            <a:ext cx="93734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2" y="2684884"/>
            <a:ext cx="7016898" cy="3408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08720"/>
            <a:ext cx="8541423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equals()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주소 값을 비교하여 </a:t>
            </a:r>
            <a:r>
              <a:rPr lang="en-US" altLang="ko-KR" sz="1600" dirty="0" err="1"/>
              <a:t>b</a:t>
            </a:r>
            <a:r>
              <a:rPr lang="en-US" altLang="ko-KR" sz="1600" dirty="0" err="1" smtClean="0"/>
              <a:t>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(true/false)</a:t>
            </a:r>
            <a:r>
              <a:rPr lang="ko-KR" altLang="en-US" sz="1600" dirty="0" smtClean="0"/>
              <a:t>를 반환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재정의하여 두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논리적으로 동일함의 여부를 반환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같은 번호의 책인 경우 여러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주소값은</a:t>
            </a:r>
            <a:r>
              <a:rPr lang="ko-KR" altLang="en-US" sz="1600" dirty="0" smtClean="0"/>
              <a:t> 다르지만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책으로 인정할 수 있으므로 </a:t>
            </a:r>
            <a:r>
              <a:rPr lang="en-US" altLang="ko-KR" sz="1600" dirty="0" smtClean="0"/>
              <a:t>equals()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재정의해야 함</a:t>
            </a:r>
            <a:r>
              <a:rPr lang="en-US" altLang="ko-KR" sz="16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81" y="4437112"/>
            <a:ext cx="1426195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사각형 설명선 16"/>
          <p:cNvSpPr/>
          <p:nvPr/>
        </p:nvSpPr>
        <p:spPr>
          <a:xfrm>
            <a:off x="7807587" y="4860391"/>
            <a:ext cx="1969949" cy="859585"/>
          </a:xfrm>
          <a:prstGeom prst="wedgeRoundRectCallout">
            <a:avLst>
              <a:gd name="adj1" fmla="val -66231"/>
              <a:gd name="adj2" fmla="val 3904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Book </a:t>
            </a:r>
            <a:r>
              <a:rPr lang="ko-KR" altLang="en-US" sz="1600" dirty="0" smtClean="0"/>
              <a:t>클래스에서는 </a:t>
            </a:r>
            <a:r>
              <a:rPr lang="en-US" altLang="ko-KR" sz="1600" dirty="0" smtClean="0"/>
              <a:t>equals()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재정의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필요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1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</TotalTime>
  <Words>1639</Words>
  <Application>Microsoft Office PowerPoint</Application>
  <PresentationFormat>A4 용지(210x297mm)</PresentationFormat>
  <Paragraphs>409</Paragraphs>
  <Slides>60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12장. 기본 클래스</vt:lpstr>
      <vt:lpstr> java lang 패키지</vt:lpstr>
      <vt:lpstr> java lang 패키지</vt:lpstr>
      <vt:lpstr> Object 클래스</vt:lpstr>
      <vt:lpstr> Object 클래스</vt:lpstr>
      <vt:lpstr> Object 클래스</vt:lpstr>
      <vt:lpstr> toString() 메서드</vt:lpstr>
      <vt:lpstr> toString() 메서드</vt:lpstr>
      <vt:lpstr> equals() 메서드</vt:lpstr>
      <vt:lpstr> equals() 메서드</vt:lpstr>
      <vt:lpstr> equals() 메서드</vt:lpstr>
      <vt:lpstr> equals() 메서드</vt:lpstr>
      <vt:lpstr> hashCode() 메서드</vt:lpstr>
      <vt:lpstr> hashCode() 메서드</vt:lpstr>
      <vt:lpstr> hashCode() 메서드</vt:lpstr>
      <vt:lpstr>  객체 동등 비교</vt:lpstr>
      <vt:lpstr> hashCode() 메서드</vt:lpstr>
      <vt:lpstr> hashCode() 메서드</vt:lpstr>
      <vt:lpstr> clone() 메서드</vt:lpstr>
      <vt:lpstr> clone() 메서드</vt:lpstr>
      <vt:lpstr> clone() 메서드</vt:lpstr>
      <vt:lpstr> clone() 메서드</vt:lpstr>
      <vt:lpstr> clone() 메서드</vt:lpstr>
      <vt:lpstr>  System 클래스</vt:lpstr>
      <vt:lpstr>  System 클래스</vt:lpstr>
      <vt:lpstr>  System 클래스</vt:lpstr>
      <vt:lpstr> String 클래스</vt:lpstr>
      <vt:lpstr> String 클래스</vt:lpstr>
      <vt:lpstr> String 클래스</vt:lpstr>
      <vt:lpstr> String 클래스</vt:lpstr>
      <vt:lpstr> String 클래스</vt:lpstr>
      <vt:lpstr> String 클래스</vt:lpstr>
      <vt:lpstr> String 클래스</vt:lpstr>
      <vt:lpstr> StringBuilder 클래스</vt:lpstr>
      <vt:lpstr> StringBuilder 클래스</vt:lpstr>
      <vt:lpstr> Wrapper 클래스</vt:lpstr>
      <vt:lpstr> Wrapper 클래스</vt:lpstr>
      <vt:lpstr> Class 클래스</vt:lpstr>
      <vt:lpstr> Class 클래스</vt:lpstr>
      <vt:lpstr> Class 클래스</vt:lpstr>
      <vt:lpstr> Class 클래스</vt:lpstr>
      <vt:lpstr> Class 클래스</vt:lpstr>
      <vt:lpstr> Class 클래스</vt:lpstr>
      <vt:lpstr> 내부 클래스</vt:lpstr>
      <vt:lpstr> 내부 클래스</vt:lpstr>
      <vt:lpstr> 내부 클래스</vt:lpstr>
      <vt:lpstr> 내부 클래스</vt:lpstr>
      <vt:lpstr> 내부 클래스</vt:lpstr>
      <vt:lpstr>  내부 클래스</vt:lpstr>
      <vt:lpstr> 내부 클래스</vt:lpstr>
      <vt:lpstr> 내부 클래스</vt:lpstr>
      <vt:lpstr> 내부 클래스</vt:lpstr>
      <vt:lpstr> 익명 내부 클래스</vt:lpstr>
      <vt:lpstr> 익명 내부 클래스</vt:lpstr>
      <vt:lpstr> 익명 객체</vt:lpstr>
      <vt:lpstr> 내부(중첩) 인터페이스</vt:lpstr>
      <vt:lpstr> 내부(중첩) 인터페이스</vt:lpstr>
      <vt:lpstr> 내부(중첩) 인터페이스</vt:lpstr>
      <vt:lpstr> 내부(중첩) 인터페이스</vt:lpstr>
      <vt:lpstr> 내부(중첩) 인터페이스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555</cp:revision>
  <dcterms:created xsi:type="dcterms:W3CDTF">2019-03-04T02:36:55Z</dcterms:created>
  <dcterms:modified xsi:type="dcterms:W3CDTF">2023-06-06T08:06:31Z</dcterms:modified>
</cp:coreProperties>
</file>