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72" r:id="rId3"/>
    <p:sldId id="258" r:id="rId4"/>
    <p:sldId id="273" r:id="rId5"/>
    <p:sldId id="313" r:id="rId6"/>
    <p:sldId id="274" r:id="rId7"/>
    <p:sldId id="322" r:id="rId8"/>
    <p:sldId id="323" r:id="rId9"/>
    <p:sldId id="324" r:id="rId10"/>
    <p:sldId id="339" r:id="rId11"/>
    <p:sldId id="275" r:id="rId12"/>
    <p:sldId id="279" r:id="rId13"/>
    <p:sldId id="333" r:id="rId14"/>
    <p:sldId id="294" r:id="rId15"/>
    <p:sldId id="343" r:id="rId16"/>
    <p:sldId id="338" r:id="rId17"/>
    <p:sldId id="342" r:id="rId18"/>
    <p:sldId id="341" r:id="rId19"/>
    <p:sldId id="328" r:id="rId20"/>
    <p:sldId id="334" r:id="rId21"/>
    <p:sldId id="336" r:id="rId22"/>
    <p:sldId id="330" r:id="rId23"/>
    <p:sldId id="331" r:id="rId24"/>
    <p:sldId id="337" r:id="rId25"/>
    <p:sldId id="340" r:id="rId26"/>
    <p:sldId id="280" r:id="rId27"/>
    <p:sldId id="263" r:id="rId28"/>
    <p:sldId id="283" r:id="rId29"/>
    <p:sldId id="284" r:id="rId30"/>
    <p:sldId id="316" r:id="rId31"/>
    <p:sldId id="308" r:id="rId32"/>
    <p:sldId id="299" r:id="rId33"/>
    <p:sldId id="318" r:id="rId34"/>
    <p:sldId id="315" r:id="rId35"/>
    <p:sldId id="344" r:id="rId36"/>
    <p:sldId id="300" r:id="rId37"/>
    <p:sldId id="305" r:id="rId38"/>
    <p:sldId id="304" r:id="rId39"/>
    <p:sldId id="302" r:id="rId40"/>
    <p:sldId id="310" r:id="rId41"/>
    <p:sldId id="288" r:id="rId42"/>
    <p:sldId id="289" r:id="rId43"/>
    <p:sldId id="332" r:id="rId44"/>
    <p:sldId id="290" r:id="rId45"/>
    <p:sldId id="295" r:id="rId46"/>
    <p:sldId id="309" r:id="rId4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13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입출력 </a:t>
            </a:r>
            <a:r>
              <a:rPr lang="ko-KR" altLang="en-US" sz="3600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스트림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1800" i="1" dirty="0" smtClean="0">
                <a:solidFill>
                  <a:schemeClr val="bg1"/>
                </a:solidFill>
              </a:rPr>
              <a:t>입출력 </a:t>
            </a:r>
            <a:r>
              <a:rPr lang="en-US" altLang="ko-KR" sz="1800" i="1" dirty="0" smtClean="0">
                <a:solidFill>
                  <a:schemeClr val="bg1"/>
                </a:solidFill>
              </a:rPr>
              <a:t>/ </a:t>
            </a:r>
            <a:r>
              <a:rPr lang="ko-KR" altLang="en-US" sz="1800" i="1" dirty="0" err="1" smtClean="0">
                <a:solidFill>
                  <a:schemeClr val="bg1"/>
                </a:solidFill>
              </a:rPr>
              <a:t>보조스트림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FileOutputStream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658298" y="1048961"/>
            <a:ext cx="5806870" cy="5078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/>
              <a:t>write(byte[] </a:t>
            </a:r>
            <a:r>
              <a:rPr lang="en-US" altLang="ko-KR" b="1" dirty="0" smtClean="0"/>
              <a:t>b,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off,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len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메소드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87" y="2218262"/>
            <a:ext cx="6309907" cy="31549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208584" y="1628800"/>
            <a:ext cx="6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배열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로 부터 </a:t>
            </a:r>
            <a:r>
              <a:rPr lang="en-US" altLang="ko-KR" sz="1600" dirty="0" err="1" smtClean="0"/>
              <a:t>len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개의 바이트를 출력 </a:t>
            </a:r>
            <a:r>
              <a:rPr lang="ko-KR" altLang="en-US" sz="1600" dirty="0" err="1" smtClean="0"/>
              <a:t>스트림으로</a:t>
            </a:r>
            <a:r>
              <a:rPr lang="ko-KR" altLang="en-US" sz="1600" dirty="0" smtClean="0"/>
              <a:t> 보낸다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1394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E015F42-5D67-44BE-B640-35E3E46F6C6B}"/>
              </a:ext>
            </a:extLst>
          </p:cNvPr>
          <p:cNvSpPr txBox="1"/>
          <p:nvPr/>
        </p:nvSpPr>
        <p:spPr>
          <a:xfrm>
            <a:off x="646137" y="1008313"/>
            <a:ext cx="2146623" cy="44267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</a:rPr>
              <a:t>InputStream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876102"/>
              </p:ext>
            </p:extLst>
          </p:nvPr>
        </p:nvGraphicFramePr>
        <p:xfrm>
          <a:off x="920552" y="3895652"/>
          <a:ext cx="8568953" cy="154957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00017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1559314">
                  <a:extLst>
                    <a:ext uri="{9D8B030D-6E8A-4147-A177-3AD203B41FA5}">
                      <a16:colId xmlns:a16="http://schemas.microsoft.com/office/drawing/2014/main" val="1417188338"/>
                    </a:ext>
                  </a:extLst>
                </a:gridCol>
                <a:gridCol w="5909622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266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리턴타입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메소드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266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int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read()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입력 스트림으로부터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바이트를 읽고 읽은 바이트를 </a:t>
                      </a:r>
                      <a:r>
                        <a:rPr lang="ko-KR" altLang="en-US" sz="1600" dirty="0" err="1"/>
                        <a:t>리턴한다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64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int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read(byte[] b)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입력 스트림으로부터 읽은 바이트들을 </a:t>
                      </a:r>
                      <a:r>
                        <a:rPr lang="ko-KR" altLang="en-US" sz="1600" dirty="0" err="1"/>
                        <a:t>매개값으로</a:t>
                      </a:r>
                      <a:r>
                        <a:rPr lang="ko-KR" altLang="en-US" sz="1600" dirty="0"/>
                        <a:t> 주어진 바이트 배열 </a:t>
                      </a:r>
                      <a:r>
                        <a:rPr lang="en-US" altLang="ko-KR" sz="1600" dirty="0"/>
                        <a:t>b</a:t>
                      </a:r>
                      <a:r>
                        <a:rPr lang="ko-KR" altLang="en-US" sz="1600" dirty="0"/>
                        <a:t>에 저장하고 실제로 읽은 바이트 수를 </a:t>
                      </a:r>
                      <a:r>
                        <a:rPr lang="ko-KR" altLang="en-US" sz="1600" dirty="0" err="1"/>
                        <a:t>리턴한다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close()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사용한 시스템 자원을 반납하고 </a:t>
                      </a:r>
                      <a:r>
                        <a:rPr lang="ko-KR" altLang="en-US" sz="1600" dirty="0" smtClean="0"/>
                        <a:t>입력 </a:t>
                      </a:r>
                      <a:r>
                        <a:rPr lang="ko-KR" altLang="en-US" sz="1600" dirty="0"/>
                        <a:t>스트림을 닫는다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0E8D41-8777-4423-A7AE-510FA76696F1}"/>
              </a:ext>
            </a:extLst>
          </p:cNvPr>
          <p:cNvSpPr/>
          <p:nvPr/>
        </p:nvSpPr>
        <p:spPr>
          <a:xfrm>
            <a:off x="916820" y="3433987"/>
            <a:ext cx="1933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주요 메소드</a:t>
            </a:r>
            <a:endParaRPr lang="en-US" altLang="ko-KR" dirty="0"/>
          </a:p>
        </p:txBody>
      </p:sp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7113240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바이트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InputStream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979413"/>
              </p:ext>
            </p:extLst>
          </p:nvPr>
        </p:nvGraphicFramePr>
        <p:xfrm>
          <a:off x="916820" y="1986037"/>
          <a:ext cx="8428668" cy="130393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766768">
                  <a:extLst>
                    <a:ext uri="{9D8B030D-6E8A-4147-A177-3AD203B41FA5}">
                      <a16:colId xmlns:a16="http://schemas.microsoft.com/office/drawing/2014/main" val="1417188338"/>
                    </a:ext>
                  </a:extLst>
                </a:gridCol>
                <a:gridCol w="5661900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346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스트림</a:t>
                      </a:r>
                      <a:r>
                        <a:rPr lang="ko-KR" altLang="en-US" sz="1600" dirty="0" smtClean="0"/>
                        <a:t> 클래스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46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FileInputStream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파일에서 바이트 단위로 자료를 읽는다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611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BufferedInputStream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기반 </a:t>
                      </a:r>
                      <a:r>
                        <a:rPr lang="ko-KR" altLang="en-US" sz="1600" dirty="0" err="1" smtClean="0"/>
                        <a:t>스트림에서</a:t>
                      </a:r>
                      <a:r>
                        <a:rPr lang="ko-KR" altLang="en-US" sz="1600" dirty="0" smtClean="0"/>
                        <a:t> 자료를 </a:t>
                      </a:r>
                      <a:r>
                        <a:rPr lang="ko-KR" altLang="en-US" sz="1600" dirty="0" err="1" smtClean="0"/>
                        <a:t>읽을때</a:t>
                      </a:r>
                      <a:r>
                        <a:rPr lang="ko-KR" altLang="en-US" sz="1600" dirty="0" smtClean="0"/>
                        <a:t> 추가 기능을 제공하는 보조 </a:t>
                      </a:r>
                      <a:r>
                        <a:rPr lang="ko-KR" altLang="en-US" sz="1600" dirty="0" err="1" smtClean="0"/>
                        <a:t>스트림의</a:t>
                      </a:r>
                      <a:r>
                        <a:rPr lang="ko-KR" altLang="en-US" sz="1600" dirty="0" smtClean="0"/>
                        <a:t> 상위 클래스이다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140E8D41-8777-4423-A7AE-510FA76696F1}"/>
              </a:ext>
            </a:extLst>
          </p:cNvPr>
          <p:cNvSpPr/>
          <p:nvPr/>
        </p:nvSpPr>
        <p:spPr>
          <a:xfrm>
            <a:off x="916820" y="1493329"/>
            <a:ext cx="23799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주요 </a:t>
            </a:r>
            <a:r>
              <a:rPr lang="ko-KR" altLang="en-US" dirty="0" smtClean="0"/>
              <a:t>하위 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70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776536" y="1042101"/>
            <a:ext cx="4158015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파일에서 자료 읽기 </a:t>
            </a:r>
            <a:r>
              <a:rPr lang="en-US" altLang="ko-KR" sz="2000" b="1" dirty="0" smtClean="0"/>
              <a:t>– 1byte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A16AA8-01B7-4E82-A394-D6C917B40A38}"/>
              </a:ext>
            </a:extLst>
          </p:cNvPr>
          <p:cNvSpPr/>
          <p:nvPr/>
        </p:nvSpPr>
        <p:spPr>
          <a:xfrm>
            <a:off x="1427459" y="2430444"/>
            <a:ext cx="456675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C4B120-8AB3-4152-91E4-81BB082FFEC2}"/>
              </a:ext>
            </a:extLst>
          </p:cNvPr>
          <p:cNvSpPr/>
          <p:nvPr/>
        </p:nvSpPr>
        <p:spPr>
          <a:xfrm>
            <a:off x="2388522" y="2430443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C9D3A1-345D-4159-B552-E694CEA37306}"/>
              </a:ext>
            </a:extLst>
          </p:cNvPr>
          <p:cNvSpPr/>
          <p:nvPr/>
        </p:nvSpPr>
        <p:spPr>
          <a:xfrm>
            <a:off x="1884135" y="2430443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10486AD-001A-4443-A256-C3D30512FF40}"/>
              </a:ext>
            </a:extLst>
          </p:cNvPr>
          <p:cNvSpPr/>
          <p:nvPr/>
        </p:nvSpPr>
        <p:spPr>
          <a:xfrm>
            <a:off x="2892909" y="2430443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81B704-84D5-456A-9784-C6E153D460E9}"/>
              </a:ext>
            </a:extLst>
          </p:cNvPr>
          <p:cNvSpPr txBox="1"/>
          <p:nvPr/>
        </p:nvSpPr>
        <p:spPr>
          <a:xfrm>
            <a:off x="3397296" y="2430442"/>
            <a:ext cx="763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=read()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D9CC3CD-D882-46B3-AA2F-118E9EA39352}"/>
              </a:ext>
            </a:extLst>
          </p:cNvPr>
          <p:cNvSpPr/>
          <p:nvPr/>
        </p:nvSpPr>
        <p:spPr>
          <a:xfrm>
            <a:off x="1427459" y="2734810"/>
            <a:ext cx="456675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83845E9-4A76-41AD-AC35-4483CC9D4584}"/>
              </a:ext>
            </a:extLst>
          </p:cNvPr>
          <p:cNvSpPr/>
          <p:nvPr/>
        </p:nvSpPr>
        <p:spPr>
          <a:xfrm>
            <a:off x="2388522" y="2734809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217437E-5D09-4F7A-BE49-2DE8AB110FBC}"/>
              </a:ext>
            </a:extLst>
          </p:cNvPr>
          <p:cNvSpPr/>
          <p:nvPr/>
        </p:nvSpPr>
        <p:spPr>
          <a:xfrm>
            <a:off x="1884135" y="2734809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E2AE37-69D7-44BC-9C2E-28670CA980E2}"/>
              </a:ext>
            </a:extLst>
          </p:cNvPr>
          <p:cNvSpPr/>
          <p:nvPr/>
        </p:nvSpPr>
        <p:spPr>
          <a:xfrm>
            <a:off x="2892909" y="2734809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②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7AE962-C049-4F71-819D-F0038902238D}"/>
              </a:ext>
            </a:extLst>
          </p:cNvPr>
          <p:cNvSpPr txBox="1"/>
          <p:nvPr/>
        </p:nvSpPr>
        <p:spPr>
          <a:xfrm>
            <a:off x="3397296" y="2734809"/>
            <a:ext cx="763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=read()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79107F-1DE1-4781-8F23-8C5A2678B356}"/>
              </a:ext>
            </a:extLst>
          </p:cNvPr>
          <p:cNvSpPr/>
          <p:nvPr/>
        </p:nvSpPr>
        <p:spPr>
          <a:xfrm>
            <a:off x="1427459" y="3041894"/>
            <a:ext cx="456675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58BDF7-9B52-453B-BA3E-0C4696B4186E}"/>
              </a:ext>
            </a:extLst>
          </p:cNvPr>
          <p:cNvSpPr/>
          <p:nvPr/>
        </p:nvSpPr>
        <p:spPr>
          <a:xfrm>
            <a:off x="2388522" y="3041893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7E78FD-2924-4806-A9F9-448171FACA35}"/>
              </a:ext>
            </a:extLst>
          </p:cNvPr>
          <p:cNvSpPr/>
          <p:nvPr/>
        </p:nvSpPr>
        <p:spPr>
          <a:xfrm>
            <a:off x="1884135" y="3041893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23CEFC-9E24-40EE-8E80-328F1F315A0C}"/>
              </a:ext>
            </a:extLst>
          </p:cNvPr>
          <p:cNvSpPr/>
          <p:nvPr/>
        </p:nvSpPr>
        <p:spPr>
          <a:xfrm>
            <a:off x="2892909" y="3041893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③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AA0224-A3D1-4505-BAAD-F46CB744CE8B}"/>
              </a:ext>
            </a:extLst>
          </p:cNvPr>
          <p:cNvSpPr txBox="1"/>
          <p:nvPr/>
        </p:nvSpPr>
        <p:spPr>
          <a:xfrm>
            <a:off x="3397296" y="3041892"/>
            <a:ext cx="763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=read()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D6E4DC9-FEB4-40C5-8353-3EEF76D27CE3}"/>
              </a:ext>
            </a:extLst>
          </p:cNvPr>
          <p:cNvSpPr/>
          <p:nvPr/>
        </p:nvSpPr>
        <p:spPr>
          <a:xfrm>
            <a:off x="1427459" y="3348976"/>
            <a:ext cx="456675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C18EC1-04CB-4B23-AF7D-C1FAC8ACE829}"/>
              </a:ext>
            </a:extLst>
          </p:cNvPr>
          <p:cNvSpPr/>
          <p:nvPr/>
        </p:nvSpPr>
        <p:spPr>
          <a:xfrm>
            <a:off x="2388522" y="3348976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F31A137-3EDE-4C72-BC77-03A39F117AAB}"/>
              </a:ext>
            </a:extLst>
          </p:cNvPr>
          <p:cNvSpPr/>
          <p:nvPr/>
        </p:nvSpPr>
        <p:spPr>
          <a:xfrm>
            <a:off x="1884135" y="3348976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1062888-80DA-4D6D-9162-11555AF73DFB}"/>
              </a:ext>
            </a:extLst>
          </p:cNvPr>
          <p:cNvSpPr/>
          <p:nvPr/>
        </p:nvSpPr>
        <p:spPr>
          <a:xfrm>
            <a:off x="2892909" y="3348976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④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6977F8-7136-4378-8049-EBA563593C7A}"/>
              </a:ext>
            </a:extLst>
          </p:cNvPr>
          <p:cNvSpPr txBox="1"/>
          <p:nvPr/>
        </p:nvSpPr>
        <p:spPr>
          <a:xfrm>
            <a:off x="3397296" y="3348975"/>
            <a:ext cx="763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=read()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F004B29-D25B-4F0A-8FD6-B573888955A9}"/>
              </a:ext>
            </a:extLst>
          </p:cNvPr>
          <p:cNvSpPr/>
          <p:nvPr/>
        </p:nvSpPr>
        <p:spPr>
          <a:xfrm>
            <a:off x="1427459" y="3656058"/>
            <a:ext cx="456675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F6EBF71-76AC-431F-BF72-A4337BAACE90}"/>
              </a:ext>
            </a:extLst>
          </p:cNvPr>
          <p:cNvSpPr/>
          <p:nvPr/>
        </p:nvSpPr>
        <p:spPr>
          <a:xfrm>
            <a:off x="2388522" y="3656058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3A01518-A957-46DF-A7BB-28C6006E78FE}"/>
              </a:ext>
            </a:extLst>
          </p:cNvPr>
          <p:cNvSpPr/>
          <p:nvPr/>
        </p:nvSpPr>
        <p:spPr>
          <a:xfrm>
            <a:off x="1884135" y="3656058"/>
            <a:ext cx="504387" cy="24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191A4E6-E4D8-4CEC-8952-48A05DD10146}"/>
              </a:ext>
            </a:extLst>
          </p:cNvPr>
          <p:cNvSpPr/>
          <p:nvPr/>
        </p:nvSpPr>
        <p:spPr>
          <a:xfrm>
            <a:off x="2892909" y="3656058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⑤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9B2FB7-8585-4C5F-ACA6-7A089E1D55FD}"/>
              </a:ext>
            </a:extLst>
          </p:cNvPr>
          <p:cNvSpPr txBox="1"/>
          <p:nvPr/>
        </p:nvSpPr>
        <p:spPr>
          <a:xfrm>
            <a:off x="3397296" y="3656057"/>
            <a:ext cx="763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=read()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D115E4-4B67-409D-9D08-93A78C301560}"/>
              </a:ext>
            </a:extLst>
          </p:cNvPr>
          <p:cNvCxnSpPr>
            <a:cxnSpLocks/>
          </p:cNvCxnSpPr>
          <p:nvPr/>
        </p:nvCxnSpPr>
        <p:spPr>
          <a:xfrm>
            <a:off x="4376937" y="2640589"/>
            <a:ext cx="38851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ABF0F5E-BD77-4ECB-8645-4728AD5BF049}"/>
              </a:ext>
            </a:extLst>
          </p:cNvPr>
          <p:cNvCxnSpPr>
            <a:cxnSpLocks/>
          </p:cNvCxnSpPr>
          <p:nvPr/>
        </p:nvCxnSpPr>
        <p:spPr>
          <a:xfrm>
            <a:off x="4376937" y="3068960"/>
            <a:ext cx="39396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C394006-C958-46AF-901E-D121D3FC0939}"/>
              </a:ext>
            </a:extLst>
          </p:cNvPr>
          <p:cNvSpPr/>
          <p:nvPr/>
        </p:nvSpPr>
        <p:spPr>
          <a:xfrm>
            <a:off x="4547792" y="2718380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①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706B4D-AF58-484B-9662-A7E0A70657CE}"/>
              </a:ext>
            </a:extLst>
          </p:cNvPr>
          <p:cNvSpPr/>
          <p:nvPr/>
        </p:nvSpPr>
        <p:spPr>
          <a:xfrm>
            <a:off x="5167837" y="2713466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②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A68E86A-F245-4EED-A9E6-6FCA91A1DC4C}"/>
              </a:ext>
            </a:extLst>
          </p:cNvPr>
          <p:cNvSpPr/>
          <p:nvPr/>
        </p:nvSpPr>
        <p:spPr>
          <a:xfrm>
            <a:off x="5802185" y="2719739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③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EA28589-9F0F-49FE-85D6-8D673019EB46}"/>
              </a:ext>
            </a:extLst>
          </p:cNvPr>
          <p:cNvSpPr/>
          <p:nvPr/>
        </p:nvSpPr>
        <p:spPr>
          <a:xfrm>
            <a:off x="6436533" y="2719738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④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F349B01-CDC2-453B-B699-346E974FAAC6}"/>
              </a:ext>
            </a:extLst>
          </p:cNvPr>
          <p:cNvSpPr/>
          <p:nvPr/>
        </p:nvSpPr>
        <p:spPr>
          <a:xfrm>
            <a:off x="7021567" y="2713465"/>
            <a:ext cx="504387" cy="24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⑤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54BB761-875F-48DD-A908-8C648EA6F348}"/>
              </a:ext>
            </a:extLst>
          </p:cNvPr>
          <p:cNvCxnSpPr/>
          <p:nvPr/>
        </p:nvCxnSpPr>
        <p:spPr>
          <a:xfrm>
            <a:off x="7648643" y="2843413"/>
            <a:ext cx="606629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010687A-8F63-48FA-B312-17595A84BC62}"/>
              </a:ext>
            </a:extLst>
          </p:cNvPr>
          <p:cNvSpPr txBox="1"/>
          <p:nvPr/>
        </p:nvSpPr>
        <p:spPr>
          <a:xfrm>
            <a:off x="4376936" y="2263838"/>
            <a:ext cx="1425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InputStream</a:t>
            </a:r>
            <a:endParaRPr lang="en-US" altLang="ko-KR" sz="1600" dirty="0"/>
          </a:p>
        </p:txBody>
      </p:sp>
      <p:sp>
        <p:nvSpPr>
          <p:cNvPr id="71" name="오른쪽 대괄호 70">
            <a:extLst>
              <a:ext uri="{FF2B5EF4-FFF2-40B4-BE49-F238E27FC236}">
                <a16:creationId xmlns:a16="http://schemas.microsoft.com/office/drawing/2014/main" id="{844C4B39-2297-4026-83F1-9917176E991D}"/>
              </a:ext>
            </a:extLst>
          </p:cNvPr>
          <p:cNvSpPr/>
          <p:nvPr/>
        </p:nvSpPr>
        <p:spPr>
          <a:xfrm rot="16200000">
            <a:off x="2359740" y="1449194"/>
            <a:ext cx="57564" cy="1831249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3179BE-0F3F-4A65-87B0-972BCE9F4E2D}"/>
              </a:ext>
            </a:extLst>
          </p:cNvPr>
          <p:cNvSpPr txBox="1"/>
          <p:nvPr/>
        </p:nvSpPr>
        <p:spPr>
          <a:xfrm>
            <a:off x="1669666" y="2044299"/>
            <a:ext cx="1295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(4byte</a:t>
            </a:r>
            <a:r>
              <a:rPr lang="en-US" altLang="ko-KR" sz="1400" dirty="0"/>
              <a:t>)</a:t>
            </a:r>
          </a:p>
        </p:txBody>
      </p:sp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FileInputStream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9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776536" y="1042101"/>
            <a:ext cx="4158015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파일에서 자료 읽기 </a:t>
            </a:r>
            <a:r>
              <a:rPr lang="en-US" altLang="ko-KR" sz="2000" b="1" dirty="0" smtClean="0"/>
              <a:t>– 1byte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FileInputStream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582103"/>
            <a:ext cx="6231930" cy="4719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09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FileInputStream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12" y="1055576"/>
            <a:ext cx="8205148" cy="5126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0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FileInputStream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980728"/>
            <a:ext cx="5635951" cy="5260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923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FileInputStream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85" y="1440007"/>
            <a:ext cx="6576630" cy="39779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53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416496" y="1025877"/>
            <a:ext cx="4184466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 try ~ with ~ resource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6546" y="1575039"/>
            <a:ext cx="8568952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close()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명시적으로 호출하지 않아도 </a:t>
            </a:r>
            <a:r>
              <a:rPr lang="en-US" altLang="ko-KR" sz="1600" dirty="0"/>
              <a:t>try </a:t>
            </a:r>
            <a:r>
              <a:rPr lang="ko-KR" altLang="en-US" sz="1600" dirty="0" err="1"/>
              <a:t>블록내에서</a:t>
            </a:r>
            <a:r>
              <a:rPr lang="ko-KR" altLang="en-US" sz="1600" dirty="0"/>
              <a:t> 열린 리소스를 자동으로 닫도록 </a:t>
            </a:r>
            <a:r>
              <a:rPr lang="ko-KR" altLang="en-US" sz="1600" dirty="0" err="1"/>
              <a:t>만들수</a:t>
            </a:r>
            <a:r>
              <a:rPr lang="ko-KR" altLang="en-US" sz="1600" dirty="0"/>
              <a:t>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try~with~resource</a:t>
            </a:r>
            <a:r>
              <a:rPr lang="en-US" altLang="ko-KR" sz="1600" dirty="0"/>
              <a:t> </a:t>
            </a:r>
            <a:r>
              <a:rPr lang="ko-KR" altLang="en-US" sz="1600" dirty="0"/>
              <a:t>문을 사용하려면 해당 리소스가 </a:t>
            </a:r>
            <a:r>
              <a:rPr lang="en-US" altLang="ko-KR" sz="1600" dirty="0" err="1"/>
              <a:t>AutoCloseable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인터페이스를 </a:t>
            </a:r>
            <a:r>
              <a:rPr lang="ko-KR" altLang="en-US" sz="1600" dirty="0"/>
              <a:t>구현해야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962" y="3140968"/>
            <a:ext cx="3323764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제목 5"/>
          <p:cNvSpPr txBox="1">
            <a:spLocks/>
          </p:cNvSpPr>
          <p:nvPr/>
        </p:nvSpPr>
        <p:spPr>
          <a:xfrm>
            <a:off x="-15552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이미지 파일 복사</a:t>
            </a:r>
          </a:p>
        </p:txBody>
      </p:sp>
    </p:spTree>
    <p:extLst>
      <p:ext uri="{BB962C8B-B14F-4D97-AF65-F5344CB8AC3E}">
        <p14:creationId xmlns:p14="http://schemas.microsoft.com/office/powerpoint/2010/main" val="426407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FileInputStream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980728"/>
            <a:ext cx="7260259" cy="51406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35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이미지 파일 복사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552510" y="1048961"/>
            <a:ext cx="7765532" cy="5078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err="1" smtClean="0"/>
              <a:t>FileInputStream</a:t>
            </a:r>
            <a:r>
              <a:rPr lang="ko-KR" altLang="en-US" b="1" dirty="0" smtClean="0"/>
              <a:t>과 </a:t>
            </a:r>
            <a:r>
              <a:rPr lang="en-US" altLang="ko-KR" b="1" dirty="0" err="1" smtClean="0"/>
              <a:t>FileOutputStream</a:t>
            </a:r>
            <a:r>
              <a:rPr lang="ko-KR" altLang="en-US" b="1" dirty="0" smtClean="0"/>
              <a:t>을 이용하여 파일 복사하기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 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84581"/>
            <a:ext cx="6569010" cy="21109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250" y="3933056"/>
            <a:ext cx="3281741" cy="219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1093671"/>
            <a:ext cx="8936217" cy="27013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err="1" smtClean="0"/>
              <a:t>스트림</a:t>
            </a:r>
            <a:r>
              <a:rPr lang="ko-KR" altLang="en-US" sz="1600" dirty="0" err="1" smtClean="0"/>
              <a:t>이란</a:t>
            </a:r>
            <a:r>
              <a:rPr lang="en-US" altLang="ko-KR" sz="1600" dirty="0" smtClean="0"/>
              <a:t>? </a:t>
            </a:r>
            <a:r>
              <a:rPr lang="ko-KR" altLang="en-US" sz="1600" dirty="0" smtClean="0"/>
              <a:t>자료흐름이 물의 흐름과 같다는 뜻이다</a:t>
            </a:r>
            <a:r>
              <a:rPr lang="en-US" altLang="ko-KR" sz="1600" dirty="0" smtClean="0"/>
              <a:t>.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입출력 장치는 매우 다양하기 때문에 프로그램 호환성이 떨어짐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입출력 장치와 무관하고 일관성 있게 프로그램을 구현할 수 있도록 일종의 가상통로인 </a:t>
            </a:r>
            <a:r>
              <a:rPr lang="ko-KR" altLang="en-US" sz="1600" dirty="0" err="1" smtClean="0">
                <a:latin typeface="+mn-ea"/>
              </a:rPr>
              <a:t>스트림을</a:t>
            </a:r>
            <a:r>
              <a:rPr lang="ko-KR" altLang="en-US" sz="1600" dirty="0" smtClean="0">
                <a:latin typeface="+mn-ea"/>
              </a:rPr>
              <a:t> 제공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자료를 읽어 들이려는 소스</a:t>
            </a:r>
            <a:r>
              <a:rPr lang="en-US" altLang="ko-KR" sz="1600" dirty="0" smtClean="0">
                <a:latin typeface="+mn-ea"/>
              </a:rPr>
              <a:t>(source)</a:t>
            </a:r>
            <a:r>
              <a:rPr lang="ko-KR" altLang="en-US" sz="1600" dirty="0" smtClean="0">
                <a:latin typeface="+mn-ea"/>
              </a:rPr>
              <a:t>와 자료를 쓰려는 대상</a:t>
            </a:r>
            <a:r>
              <a:rPr lang="en-US" altLang="ko-KR" sz="1600" dirty="0" smtClean="0">
                <a:latin typeface="+mn-ea"/>
              </a:rPr>
              <a:t>(target)</a:t>
            </a:r>
            <a:r>
              <a:rPr lang="ko-KR" altLang="en-US" sz="1600" dirty="0" smtClean="0">
                <a:latin typeface="+mn-ea"/>
              </a:rPr>
              <a:t>에 따라 각각 다른 </a:t>
            </a:r>
            <a:r>
              <a:rPr lang="ko-KR" altLang="en-US" sz="1600" dirty="0" err="1" smtClean="0">
                <a:solidFill>
                  <a:srgbClr val="C00000"/>
                </a:solidFill>
                <a:latin typeface="+mn-ea"/>
              </a:rPr>
              <a:t>스트림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 클래스</a:t>
            </a:r>
            <a:r>
              <a:rPr lang="ko-KR" altLang="en-US" sz="1600" dirty="0" smtClean="0">
                <a:latin typeface="+mn-ea"/>
              </a:rPr>
              <a:t>를 제공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+mn-ea"/>
              </a:rPr>
              <a:t>입력 </a:t>
            </a:r>
            <a:r>
              <a:rPr lang="ko-KR" altLang="en-US" sz="1600" dirty="0" err="1" smtClean="0">
                <a:latin typeface="+mn-ea"/>
              </a:rPr>
              <a:t>스트림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– </a:t>
            </a:r>
            <a:r>
              <a:rPr lang="ko-KR" altLang="en-US" sz="1600" dirty="0" smtClean="0">
                <a:latin typeface="+mn-ea"/>
              </a:rPr>
              <a:t>어떤 동영상을 재생하기 위해 동영상 파일에서 자료를 </a:t>
            </a:r>
            <a:r>
              <a:rPr lang="ko-KR" altLang="en-US" sz="1600" dirty="0" err="1" smtClean="0">
                <a:latin typeface="+mn-ea"/>
              </a:rPr>
              <a:t>읽을때</a:t>
            </a:r>
            <a:r>
              <a:rPr lang="ko-KR" altLang="en-US" sz="1600" dirty="0" smtClean="0">
                <a:latin typeface="+mn-ea"/>
              </a:rPr>
              <a:t> 사용함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+mn-ea"/>
              </a:rPr>
              <a:t>출력 </a:t>
            </a:r>
            <a:r>
              <a:rPr lang="ko-KR" altLang="en-US" sz="1600" dirty="0" err="1" smtClean="0">
                <a:latin typeface="+mn-ea"/>
              </a:rPr>
              <a:t>스트림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– </a:t>
            </a:r>
            <a:r>
              <a:rPr lang="ko-KR" altLang="en-US" sz="1600" dirty="0" smtClean="0">
                <a:latin typeface="+mn-ea"/>
              </a:rPr>
              <a:t>편집 화면에 사용자가 쓴 글을 파일에 저장할 때는 출력 </a:t>
            </a:r>
            <a:r>
              <a:rPr lang="ko-KR" altLang="en-US" sz="1600" dirty="0" err="1" smtClean="0">
                <a:latin typeface="+mn-ea"/>
              </a:rPr>
              <a:t>스트림</a:t>
            </a:r>
            <a:r>
              <a:rPr lang="ko-KR" altLang="en-US" sz="1600" dirty="0" smtClean="0">
                <a:latin typeface="+mn-ea"/>
              </a:rPr>
              <a:t> 사용함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6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>
              <a:latin typeface="+mn-ea"/>
            </a:endParaRPr>
          </a:p>
          <a:p>
            <a:pPr lvl="1" algn="r">
              <a:lnSpc>
                <a:spcPct val="100000"/>
              </a:lnSpc>
            </a:pPr>
            <a:endParaRPr lang="en-US" altLang="ko-KR" sz="1600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600" dirty="0" smtClean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b="1" dirty="0" smtClean="0">
              <a:solidFill>
                <a:srgbClr val="00206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978020F-BC69-4706-B3C1-9EE614E62A31}"/>
              </a:ext>
            </a:extLst>
          </p:cNvPr>
          <p:cNvSpPr/>
          <p:nvPr/>
        </p:nvSpPr>
        <p:spPr>
          <a:xfrm>
            <a:off x="3584848" y="4077072"/>
            <a:ext cx="1878268" cy="114339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35AF9-376C-4052-A9A7-8F0D043E3483}"/>
              </a:ext>
            </a:extLst>
          </p:cNvPr>
          <p:cNvSpPr txBox="1"/>
          <p:nvPr/>
        </p:nvSpPr>
        <p:spPr>
          <a:xfrm>
            <a:off x="4061973" y="4288740"/>
            <a:ext cx="9167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/>
              <a:t>프로그램</a:t>
            </a:r>
            <a:endParaRPr lang="en-US" altLang="ko-KR" sz="1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AE254-A8D0-475E-80CD-9A2654F79975}"/>
              </a:ext>
            </a:extLst>
          </p:cNvPr>
          <p:cNvSpPr txBox="1"/>
          <p:nvPr/>
        </p:nvSpPr>
        <p:spPr>
          <a:xfrm>
            <a:off x="3584848" y="464485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도착지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9B4FE-B70C-4CA4-9A24-5807B114F12B}"/>
              </a:ext>
            </a:extLst>
          </p:cNvPr>
          <p:cNvSpPr txBox="1"/>
          <p:nvPr/>
        </p:nvSpPr>
        <p:spPr>
          <a:xfrm>
            <a:off x="4810812" y="4640956"/>
            <a:ext cx="705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출발지</a:t>
            </a:r>
            <a:endParaRPr lang="en-US" altLang="ko-KR" sz="12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901EC22-DE3E-403C-BBF1-8F7985BAA527}"/>
              </a:ext>
            </a:extLst>
          </p:cNvPr>
          <p:cNvSpPr/>
          <p:nvPr/>
        </p:nvSpPr>
        <p:spPr>
          <a:xfrm>
            <a:off x="1427787" y="4699038"/>
            <a:ext cx="1233486" cy="799182"/>
          </a:xfrm>
          <a:prstGeom prst="roundRect">
            <a:avLst/>
          </a:prstGeom>
          <a:noFill/>
          <a:ln w="12700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78606" indent="-278606">
              <a:buAutoNum type="arabicPeriod"/>
            </a:pPr>
            <a:r>
              <a:rPr lang="ko-KR" altLang="en-US" sz="1300" dirty="0"/>
              <a:t>키보드</a:t>
            </a:r>
            <a:endParaRPr lang="en-US" altLang="ko-KR" sz="1300" dirty="0"/>
          </a:p>
          <a:p>
            <a:pPr marL="278606" indent="-278606">
              <a:buAutoNum type="arabicPeriod"/>
            </a:pPr>
            <a:r>
              <a:rPr lang="ko-KR" altLang="en-US" sz="1300" dirty="0"/>
              <a:t>파일</a:t>
            </a:r>
            <a:endParaRPr lang="en-US" altLang="ko-KR" sz="1300" dirty="0"/>
          </a:p>
          <a:p>
            <a:pPr marL="278606" indent="-278606">
              <a:buAutoNum type="arabicPeriod"/>
            </a:pPr>
            <a:r>
              <a:rPr lang="ko-KR" altLang="en-US" sz="1300" dirty="0"/>
              <a:t>프로그램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23D04-31FF-4593-A679-B9C386D7290D}"/>
              </a:ext>
            </a:extLst>
          </p:cNvPr>
          <p:cNvSpPr txBox="1"/>
          <p:nvPr/>
        </p:nvSpPr>
        <p:spPr>
          <a:xfrm>
            <a:off x="1615225" y="4442054"/>
            <a:ext cx="736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출발지</a:t>
            </a:r>
            <a:endParaRPr lang="en-US" altLang="ko-KR" sz="12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DB77A8BF-B45C-4323-8C9A-79EBF8B72A3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661273" y="4648769"/>
            <a:ext cx="923576" cy="346767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75AB9D8-0CAA-4C16-BD8B-AA09DAD4031C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661273" y="4770606"/>
            <a:ext cx="935504" cy="328023"/>
          </a:xfrm>
          <a:prstGeom prst="curvedConnector3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BA8481FD-DF13-4E2F-8DCA-9CB3524A142D}"/>
              </a:ext>
            </a:extLst>
          </p:cNvPr>
          <p:cNvCxnSpPr>
            <a:cxnSpLocks/>
          </p:cNvCxnSpPr>
          <p:nvPr/>
        </p:nvCxnSpPr>
        <p:spPr>
          <a:xfrm flipV="1">
            <a:off x="2661272" y="4893686"/>
            <a:ext cx="937203" cy="32678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9ED712-E3A6-4C7A-A381-DC6EBD2C0BB3}"/>
              </a:ext>
            </a:extLst>
          </p:cNvPr>
          <p:cNvSpPr txBox="1"/>
          <p:nvPr/>
        </p:nvSpPr>
        <p:spPr>
          <a:xfrm>
            <a:off x="2408121" y="4363550"/>
            <a:ext cx="1238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C00000"/>
                </a:solidFill>
              </a:rPr>
              <a:t>입력스트림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482FB7-D0D1-4123-A4DA-F6FE3D002F6E}"/>
              </a:ext>
            </a:extLst>
          </p:cNvPr>
          <p:cNvSpPr txBox="1"/>
          <p:nvPr/>
        </p:nvSpPr>
        <p:spPr>
          <a:xfrm>
            <a:off x="5494206" y="4367518"/>
            <a:ext cx="107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C00000"/>
                </a:solidFill>
              </a:rPr>
              <a:t>출력스트림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0B63AEA-04D7-447C-A2B4-C609FC1CE2B4}"/>
              </a:ext>
            </a:extLst>
          </p:cNvPr>
          <p:cNvSpPr/>
          <p:nvPr/>
        </p:nvSpPr>
        <p:spPr>
          <a:xfrm>
            <a:off x="6396691" y="4697012"/>
            <a:ext cx="1233486" cy="799182"/>
          </a:xfrm>
          <a:prstGeom prst="roundRect">
            <a:avLst/>
          </a:prstGeom>
          <a:noFill/>
          <a:ln w="12700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78606" indent="-278606">
              <a:buAutoNum type="arabicPeriod"/>
            </a:pPr>
            <a:r>
              <a:rPr lang="ko-KR" altLang="en-US" sz="1300" dirty="0"/>
              <a:t>모니터</a:t>
            </a:r>
            <a:endParaRPr lang="en-US" altLang="ko-KR" sz="1300" dirty="0"/>
          </a:p>
          <a:p>
            <a:pPr marL="278606" indent="-278606">
              <a:buAutoNum type="arabicPeriod"/>
            </a:pPr>
            <a:r>
              <a:rPr lang="ko-KR" altLang="en-US" sz="1300" dirty="0"/>
              <a:t>파일</a:t>
            </a:r>
            <a:endParaRPr lang="en-US" altLang="ko-KR" sz="1300" dirty="0"/>
          </a:p>
          <a:p>
            <a:pPr marL="278606" indent="-278606">
              <a:buAutoNum type="arabicPeriod"/>
            </a:pPr>
            <a:r>
              <a:rPr lang="ko-KR" altLang="en-US" sz="1300" dirty="0"/>
              <a:t>프로그램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5F8458-A713-4FFA-A029-4806727D6CEF}"/>
              </a:ext>
            </a:extLst>
          </p:cNvPr>
          <p:cNvSpPr txBox="1"/>
          <p:nvPr/>
        </p:nvSpPr>
        <p:spPr>
          <a:xfrm>
            <a:off x="6584129" y="4440029"/>
            <a:ext cx="736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도착지</a:t>
            </a:r>
            <a:endParaRPr lang="en-US" altLang="ko-KR" sz="1200" dirty="0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E01C187D-3D04-4CE0-8ADF-C9773CD7800B}"/>
              </a:ext>
            </a:extLst>
          </p:cNvPr>
          <p:cNvCxnSpPr>
            <a:cxnSpLocks/>
          </p:cNvCxnSpPr>
          <p:nvPr/>
        </p:nvCxnSpPr>
        <p:spPr>
          <a:xfrm flipH="1" flipV="1">
            <a:off x="5466079" y="4648769"/>
            <a:ext cx="923575" cy="346767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CA3CFAA-CE7E-4554-BE69-73AA816B490B}"/>
              </a:ext>
            </a:extLst>
          </p:cNvPr>
          <p:cNvCxnSpPr>
            <a:cxnSpLocks/>
          </p:cNvCxnSpPr>
          <p:nvPr/>
        </p:nvCxnSpPr>
        <p:spPr>
          <a:xfrm flipH="1" flipV="1">
            <a:off x="5466079" y="4770606"/>
            <a:ext cx="935504" cy="328023"/>
          </a:xfrm>
          <a:prstGeom prst="curvedConnector3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AA476F39-4E9B-4246-9E12-89FC300F4724}"/>
              </a:ext>
            </a:extLst>
          </p:cNvPr>
          <p:cNvCxnSpPr>
            <a:cxnSpLocks/>
          </p:cNvCxnSpPr>
          <p:nvPr/>
        </p:nvCxnSpPr>
        <p:spPr>
          <a:xfrm flipH="1" flipV="1">
            <a:off x="5466078" y="4893686"/>
            <a:ext cx="937203" cy="32678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3DA7256-80F7-4533-BBB7-74AC3EB33177}"/>
              </a:ext>
            </a:extLst>
          </p:cNvPr>
          <p:cNvSpPr txBox="1"/>
          <p:nvPr/>
        </p:nvSpPr>
        <p:spPr>
          <a:xfrm>
            <a:off x="2795748" y="5250381"/>
            <a:ext cx="1437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InputStream</a:t>
            </a:r>
            <a:endParaRPr lang="en-US" altLang="ko-KR" sz="1400" dirty="0"/>
          </a:p>
          <a:p>
            <a:r>
              <a:rPr lang="en-US" altLang="ko-KR" sz="1400" dirty="0" err="1" smtClean="0"/>
              <a:t>FileInputStream</a:t>
            </a:r>
            <a:endParaRPr lang="en-US" altLang="ko-KR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D006F3-5DEE-47A8-8631-AF2F0458DA0D}"/>
              </a:ext>
            </a:extLst>
          </p:cNvPr>
          <p:cNvSpPr txBox="1"/>
          <p:nvPr/>
        </p:nvSpPr>
        <p:spPr>
          <a:xfrm>
            <a:off x="4808984" y="5276941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OutputStream</a:t>
            </a:r>
            <a:endParaRPr lang="en-US" altLang="ko-KR" sz="1400" dirty="0"/>
          </a:p>
          <a:p>
            <a:r>
              <a:rPr lang="en-US" altLang="ko-KR" sz="1400" dirty="0" err="1"/>
              <a:t>FileOutputStream</a:t>
            </a:r>
            <a:endParaRPr lang="en-US" altLang="ko-KR" sz="1400" dirty="0"/>
          </a:p>
        </p:txBody>
      </p:sp>
      <p:sp>
        <p:nvSpPr>
          <p:cNvPr id="22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54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이미지 파일 복사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552510" y="1048961"/>
            <a:ext cx="7765532" cy="5078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err="1" smtClean="0"/>
              <a:t>FileInputStream</a:t>
            </a:r>
            <a:r>
              <a:rPr lang="ko-KR" altLang="en-US" b="1" dirty="0" smtClean="0"/>
              <a:t>과 </a:t>
            </a:r>
            <a:r>
              <a:rPr lang="en-US" altLang="ko-KR" b="1" dirty="0" err="1" smtClean="0"/>
              <a:t>FileOutputStream</a:t>
            </a:r>
            <a:r>
              <a:rPr lang="ko-KR" altLang="en-US" b="1" dirty="0" smtClean="0"/>
              <a:t>을 이용하여 파일 복사하기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 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38"/>
          <a:stretch/>
        </p:blipFill>
        <p:spPr>
          <a:xfrm>
            <a:off x="704528" y="1844824"/>
            <a:ext cx="5448773" cy="3144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2" t="53650" r="22008"/>
          <a:stretch/>
        </p:blipFill>
        <p:spPr>
          <a:xfrm>
            <a:off x="5889104" y="3284983"/>
            <a:ext cx="3685592" cy="2680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160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이미지 파일 복사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980728"/>
            <a:ext cx="7119148" cy="50375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32" y="5877272"/>
            <a:ext cx="2171888" cy="281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07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E015F42-5D67-44BE-B640-35E3E46F6C6B}"/>
              </a:ext>
            </a:extLst>
          </p:cNvPr>
          <p:cNvSpPr txBox="1"/>
          <p:nvPr/>
        </p:nvSpPr>
        <p:spPr>
          <a:xfrm>
            <a:off x="534424" y="1008313"/>
            <a:ext cx="1898295" cy="44267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chemeClr val="tx1"/>
                </a:solidFill>
              </a:rPr>
              <a:t>Writer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730432"/>
              </p:ext>
            </p:extLst>
          </p:nvPr>
        </p:nvGraphicFramePr>
        <p:xfrm>
          <a:off x="782553" y="4146151"/>
          <a:ext cx="8712333" cy="180312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37627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1612628">
                  <a:extLst>
                    <a:ext uri="{9D8B030D-6E8A-4147-A177-3AD203B41FA5}">
                      <a16:colId xmlns:a16="http://schemas.microsoft.com/office/drawing/2014/main" val="1417188338"/>
                    </a:ext>
                  </a:extLst>
                </a:gridCol>
                <a:gridCol w="5962078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266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리턴타입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메소드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266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write(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baseline="0" dirty="0" smtClean="0"/>
                        <a:t> c)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한 문자를 파일에 출력한다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64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write(char[] </a:t>
                      </a:r>
                      <a:r>
                        <a:rPr lang="en-US" altLang="ko-KR" sz="1600" dirty="0"/>
                        <a:t>b)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문자 배열 </a:t>
                      </a:r>
                      <a:r>
                        <a:rPr lang="en-US" altLang="ko-KR" sz="1600" dirty="0" err="1" smtClean="0"/>
                        <a:t>buf</a:t>
                      </a:r>
                      <a:r>
                        <a:rPr lang="ko-KR" altLang="en-US" sz="1600" dirty="0" smtClean="0"/>
                        <a:t>의 내용을 파일에 출력한다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flush()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파일에 출력하기 전에 자료가 있는 공간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출력버퍼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을 비워 출력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close()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출력 </a:t>
                      </a:r>
                      <a:r>
                        <a:rPr lang="ko-KR" altLang="en-US" sz="1600" dirty="0" err="1" smtClean="0"/>
                        <a:t>스트림과</a:t>
                      </a:r>
                      <a:r>
                        <a:rPr lang="ko-KR" altLang="en-US" sz="1600" dirty="0" smtClean="0"/>
                        <a:t> 연결된 대상 리소스를 닫는다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0E8D41-8777-4423-A7AE-510FA76696F1}"/>
              </a:ext>
            </a:extLst>
          </p:cNvPr>
          <p:cNvSpPr/>
          <p:nvPr/>
        </p:nvSpPr>
        <p:spPr>
          <a:xfrm>
            <a:off x="776536" y="3715030"/>
            <a:ext cx="1933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주요 메소드</a:t>
            </a:r>
            <a:endParaRPr lang="en-US" altLang="ko-KR" sz="1600" dirty="0"/>
          </a:p>
        </p:txBody>
      </p:sp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7113240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문자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Writer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599679"/>
              </p:ext>
            </p:extLst>
          </p:nvPr>
        </p:nvGraphicFramePr>
        <p:xfrm>
          <a:off x="778186" y="1905484"/>
          <a:ext cx="8644692" cy="176022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766768">
                  <a:extLst>
                    <a:ext uri="{9D8B030D-6E8A-4147-A177-3AD203B41FA5}">
                      <a16:colId xmlns:a16="http://schemas.microsoft.com/office/drawing/2014/main" val="1417188338"/>
                    </a:ext>
                  </a:extLst>
                </a:gridCol>
                <a:gridCol w="5877924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266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스트림</a:t>
                      </a:r>
                      <a:r>
                        <a:rPr lang="ko-KR" altLang="en-US" sz="1600" dirty="0" smtClean="0"/>
                        <a:t> 클래스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266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FileWriter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문자 단위로 파일에 자료를 씁니다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64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OutputStreamWriter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파일에 바이트 단위로 출력한 자료를 문자로 변환해 주는    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보조 </a:t>
                      </a:r>
                      <a:r>
                        <a:rPr lang="ko-KR" altLang="en-US" sz="1600" dirty="0" err="1" smtClean="0"/>
                        <a:t>스트림이다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BufferedWriter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문자로 쓸 때 배열을 제공하여 한꺼번에 쓸 수 있는 기능을 제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공해 주는 보조 </a:t>
                      </a:r>
                      <a:r>
                        <a:rPr lang="ko-KR" altLang="en-US" sz="1600" dirty="0" err="1" smtClean="0"/>
                        <a:t>스트림이다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140E8D41-8777-4423-A7AE-510FA76696F1}"/>
              </a:ext>
            </a:extLst>
          </p:cNvPr>
          <p:cNvSpPr/>
          <p:nvPr/>
        </p:nvSpPr>
        <p:spPr>
          <a:xfrm>
            <a:off x="778186" y="1412776"/>
            <a:ext cx="2163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주요 </a:t>
            </a:r>
            <a:r>
              <a:rPr lang="ko-KR" altLang="en-US" sz="1600" dirty="0" smtClean="0"/>
              <a:t>하위 클래스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880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7113240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문자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Writer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E0B12A7-3EF3-435F-9C44-88F4D46BE28C}"/>
              </a:ext>
            </a:extLst>
          </p:cNvPr>
          <p:cNvCxnSpPr>
            <a:cxnSpLocks/>
          </p:cNvCxnSpPr>
          <p:nvPr/>
        </p:nvCxnSpPr>
        <p:spPr>
          <a:xfrm>
            <a:off x="4858853" y="2210386"/>
            <a:ext cx="2830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E98388-75A5-4F6E-83F0-D77DF2DE660C}"/>
              </a:ext>
            </a:extLst>
          </p:cNvPr>
          <p:cNvCxnSpPr>
            <a:cxnSpLocks/>
          </p:cNvCxnSpPr>
          <p:nvPr/>
        </p:nvCxnSpPr>
        <p:spPr>
          <a:xfrm>
            <a:off x="4858853" y="2930466"/>
            <a:ext cx="2830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A358FCD-A018-4E56-ACB3-B77BD4BF9373}"/>
              </a:ext>
            </a:extLst>
          </p:cNvPr>
          <p:cNvCxnSpPr>
            <a:cxnSpLocks/>
          </p:cNvCxnSpPr>
          <p:nvPr/>
        </p:nvCxnSpPr>
        <p:spPr>
          <a:xfrm flipH="1">
            <a:off x="7010667" y="2557781"/>
            <a:ext cx="606629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67117E-1522-4278-87D8-A3CFF0FA7421}"/>
              </a:ext>
            </a:extLst>
          </p:cNvPr>
          <p:cNvSpPr txBox="1"/>
          <p:nvPr/>
        </p:nvSpPr>
        <p:spPr>
          <a:xfrm>
            <a:off x="4858852" y="1922354"/>
            <a:ext cx="129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Writer</a:t>
            </a:r>
            <a:endParaRPr lang="en-US" altLang="ko-KR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B26DC4-D877-4CF1-AD64-AFA50C3A2AEA}"/>
              </a:ext>
            </a:extLst>
          </p:cNvPr>
          <p:cNvSpPr txBox="1"/>
          <p:nvPr/>
        </p:nvSpPr>
        <p:spPr>
          <a:xfrm>
            <a:off x="1371166" y="1916832"/>
            <a:ext cx="1563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2byte=</a:t>
            </a:r>
            <a:r>
              <a:rPr lang="ko-KR" altLang="en-US" sz="1600" dirty="0" smtClean="0"/>
              <a:t>한 문자</a:t>
            </a:r>
            <a:endParaRPr lang="en-US" altLang="ko-KR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DB7D67-3527-4801-9433-D7459986165B}"/>
              </a:ext>
            </a:extLst>
          </p:cNvPr>
          <p:cNvSpPr txBox="1"/>
          <p:nvPr/>
        </p:nvSpPr>
        <p:spPr>
          <a:xfrm>
            <a:off x="3383951" y="2388307"/>
            <a:ext cx="1209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write(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b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12A600E-63B5-4FFC-AF88-B5C3F222742F}"/>
              </a:ext>
            </a:extLst>
          </p:cNvPr>
          <p:cNvCxnSpPr>
            <a:cxnSpLocks/>
          </p:cNvCxnSpPr>
          <p:nvPr/>
        </p:nvCxnSpPr>
        <p:spPr>
          <a:xfrm flipH="1">
            <a:off x="4887710" y="2585969"/>
            <a:ext cx="353322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979459" y="1124744"/>
            <a:ext cx="5154322" cy="612934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</a:t>
            </a:r>
            <a:r>
              <a:rPr lang="en-US" altLang="ko-KR" sz="2000" b="1" dirty="0" err="1" smtClean="0"/>
              <a:t>FileWriter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클래스로 쓰기 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12A600E-63B5-4FFC-AF88-B5C3F222742F}"/>
              </a:ext>
            </a:extLst>
          </p:cNvPr>
          <p:cNvCxnSpPr>
            <a:cxnSpLocks/>
          </p:cNvCxnSpPr>
          <p:nvPr/>
        </p:nvCxnSpPr>
        <p:spPr>
          <a:xfrm flipH="1">
            <a:off x="3087510" y="2575071"/>
            <a:ext cx="353322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47BF1B-1B37-4C48-95D8-74F4E223CA2F}"/>
              </a:ext>
            </a:extLst>
          </p:cNvPr>
          <p:cNvSpPr/>
          <p:nvPr/>
        </p:nvSpPr>
        <p:spPr>
          <a:xfrm>
            <a:off x="1222958" y="4401034"/>
            <a:ext cx="456675" cy="47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027ADDC-AB42-4F6D-BB03-1BB07F1FED51}"/>
              </a:ext>
            </a:extLst>
          </p:cNvPr>
          <p:cNvSpPr/>
          <p:nvPr/>
        </p:nvSpPr>
        <p:spPr>
          <a:xfrm>
            <a:off x="1679634" y="4401033"/>
            <a:ext cx="504387" cy="47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2184020" y="4401032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8258C4-FA88-4BB3-8D16-9EDFB284D80A}"/>
              </a:ext>
            </a:extLst>
          </p:cNvPr>
          <p:cNvSpPr txBox="1"/>
          <p:nvPr/>
        </p:nvSpPr>
        <p:spPr>
          <a:xfrm>
            <a:off x="3224808" y="445859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= read</a:t>
            </a:r>
            <a:r>
              <a:rPr lang="en-US" altLang="ko-KR" sz="16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058767-3938-4078-ACC2-EA6DDD430742}"/>
              </a:ext>
            </a:extLst>
          </p:cNvPr>
          <p:cNvSpPr txBox="1"/>
          <p:nvPr/>
        </p:nvSpPr>
        <p:spPr>
          <a:xfrm>
            <a:off x="3224808" y="511149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= read</a:t>
            </a:r>
            <a:r>
              <a:rPr lang="en-US" altLang="ko-KR" sz="1600" dirty="0"/>
              <a:t>()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3F9BA42-6978-423F-93E0-97C5B21F2BCD}"/>
              </a:ext>
            </a:extLst>
          </p:cNvPr>
          <p:cNvCxnSpPr>
            <a:cxnSpLocks/>
          </p:cNvCxnSpPr>
          <p:nvPr/>
        </p:nvCxnSpPr>
        <p:spPr>
          <a:xfrm>
            <a:off x="4892238" y="4581128"/>
            <a:ext cx="33330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36C195D-95DF-46F0-9D3E-4A497C4C75C9}"/>
              </a:ext>
            </a:extLst>
          </p:cNvPr>
          <p:cNvCxnSpPr>
            <a:cxnSpLocks/>
          </p:cNvCxnSpPr>
          <p:nvPr/>
        </p:nvCxnSpPr>
        <p:spPr>
          <a:xfrm>
            <a:off x="4880992" y="5445224"/>
            <a:ext cx="34012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FB22184-BE10-42D4-A22D-B3473162D8EF}"/>
              </a:ext>
            </a:extLst>
          </p:cNvPr>
          <p:cNvCxnSpPr/>
          <p:nvPr/>
        </p:nvCxnSpPr>
        <p:spPr>
          <a:xfrm>
            <a:off x="7761312" y="5021720"/>
            <a:ext cx="606629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2EB9FB6-6085-47B9-A1B5-9983437A769D}"/>
              </a:ext>
            </a:extLst>
          </p:cNvPr>
          <p:cNvSpPr txBox="1"/>
          <p:nvPr/>
        </p:nvSpPr>
        <p:spPr>
          <a:xfrm>
            <a:off x="5097016" y="4170566"/>
            <a:ext cx="1001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Reader</a:t>
            </a:r>
          </a:p>
        </p:txBody>
      </p:sp>
      <p:sp>
        <p:nvSpPr>
          <p:cNvPr id="47" name="오른쪽 대괄호 46">
            <a:extLst>
              <a:ext uri="{FF2B5EF4-FFF2-40B4-BE49-F238E27FC236}">
                <a16:creationId xmlns:a16="http://schemas.microsoft.com/office/drawing/2014/main" id="{C12EBBD3-9D1B-4E32-A559-D193D25F0077}"/>
              </a:ext>
            </a:extLst>
          </p:cNvPr>
          <p:cNvSpPr/>
          <p:nvPr/>
        </p:nvSpPr>
        <p:spPr>
          <a:xfrm rot="16200000">
            <a:off x="2155239" y="3334246"/>
            <a:ext cx="57564" cy="1831249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0A50E0-29CC-4A60-9893-428A1DCC291E}"/>
              </a:ext>
            </a:extLst>
          </p:cNvPr>
          <p:cNvSpPr txBox="1"/>
          <p:nvPr/>
        </p:nvSpPr>
        <p:spPr>
          <a:xfrm>
            <a:off x="1465165" y="3882534"/>
            <a:ext cx="129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(4byte</a:t>
            </a:r>
            <a:r>
              <a:rPr lang="en-US" altLang="ko-KR" sz="1600" dirty="0"/>
              <a:t>)</a:t>
            </a: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979459" y="3284984"/>
            <a:ext cx="5154322" cy="612934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</a:t>
            </a:r>
            <a:r>
              <a:rPr lang="en-US" altLang="ko-KR" sz="2000" b="1" dirty="0" err="1" smtClean="0"/>
              <a:t>FileReader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클래스로 읽</a:t>
            </a:r>
            <a:r>
              <a:rPr lang="ko-KR" altLang="en-US" sz="2000" b="1" dirty="0"/>
              <a:t>기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2681372" y="4401032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②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A47BF1B-1B37-4C48-95D8-74F4E223CA2F}"/>
              </a:ext>
            </a:extLst>
          </p:cNvPr>
          <p:cNvSpPr/>
          <p:nvPr/>
        </p:nvSpPr>
        <p:spPr>
          <a:xfrm>
            <a:off x="1222958" y="5043955"/>
            <a:ext cx="456675" cy="47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027ADDC-AB42-4F6D-BB03-1BB07F1FED51}"/>
              </a:ext>
            </a:extLst>
          </p:cNvPr>
          <p:cNvSpPr/>
          <p:nvPr/>
        </p:nvSpPr>
        <p:spPr>
          <a:xfrm>
            <a:off x="1679634" y="5043954"/>
            <a:ext cx="504387" cy="47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2184020" y="5043953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③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2681372" y="5043953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④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5056989" y="4806766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①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5554341" y="4806766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②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6406234" y="4827564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③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6903586" y="4827564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④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A47BF1B-1B37-4C48-95D8-74F4E223CA2F}"/>
              </a:ext>
            </a:extLst>
          </p:cNvPr>
          <p:cNvSpPr/>
          <p:nvPr/>
        </p:nvSpPr>
        <p:spPr>
          <a:xfrm>
            <a:off x="1208584" y="2312806"/>
            <a:ext cx="456675" cy="47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027ADDC-AB42-4F6D-BB03-1BB07F1FED51}"/>
              </a:ext>
            </a:extLst>
          </p:cNvPr>
          <p:cNvSpPr/>
          <p:nvPr/>
        </p:nvSpPr>
        <p:spPr>
          <a:xfrm>
            <a:off x="1665260" y="2312805"/>
            <a:ext cx="504387" cy="47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2169646" y="2312804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③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2666998" y="2312804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④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5557024" y="2320762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③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81FD0AE-FBB1-403E-9BBA-87497C18FACF}"/>
              </a:ext>
            </a:extLst>
          </p:cNvPr>
          <p:cNvSpPr/>
          <p:nvPr/>
        </p:nvSpPr>
        <p:spPr>
          <a:xfrm>
            <a:off x="6054376" y="2320762"/>
            <a:ext cx="504387" cy="4736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④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7113240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문자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Writer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32"/>
          <a:stretch/>
        </p:blipFill>
        <p:spPr>
          <a:xfrm>
            <a:off x="1129139" y="1158010"/>
            <a:ext cx="6143317" cy="4608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1556792"/>
            <a:ext cx="2592288" cy="16608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766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552906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942174"/>
            <a:ext cx="8720193" cy="12626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File </a:t>
            </a:r>
            <a:r>
              <a:rPr lang="ko-KR" altLang="en-US" sz="1800" dirty="0" smtClean="0">
                <a:latin typeface="+mn-ea"/>
              </a:rPr>
              <a:t>클래스</a:t>
            </a:r>
            <a:endParaRPr lang="en-US" altLang="ko-KR" sz="20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>
                <a:latin typeface="+mn-ea"/>
              </a:rPr>
              <a:t>파일 개념을 추상화한 클래스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>
                <a:latin typeface="+mn-ea"/>
              </a:rPr>
              <a:t>파일의 속성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경로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이름 등을 알 수 있음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>
              <a:latin typeface="+mn-ea"/>
            </a:endParaRPr>
          </a:p>
          <a:p>
            <a:pPr lvl="1" algn="r">
              <a:lnSpc>
                <a:spcPct val="100000"/>
              </a:lnSpc>
            </a:pPr>
            <a:endParaRPr lang="en-US" altLang="ko-KR" sz="1800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800" dirty="0" smtClean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132856"/>
            <a:ext cx="6218459" cy="41151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91" y="4365104"/>
            <a:ext cx="1950889" cy="876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37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E015F42-5D67-44BE-B640-35E3E46F6C6B}"/>
              </a:ext>
            </a:extLst>
          </p:cNvPr>
          <p:cNvSpPr txBox="1"/>
          <p:nvPr/>
        </p:nvSpPr>
        <p:spPr>
          <a:xfrm>
            <a:off x="750448" y="1114118"/>
            <a:ext cx="1754280" cy="44267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chemeClr val="tx1"/>
                </a:solidFill>
              </a:rPr>
              <a:t>Reader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47759"/>
              </p:ext>
            </p:extLst>
          </p:nvPr>
        </p:nvGraphicFramePr>
        <p:xfrm>
          <a:off x="782553" y="4281451"/>
          <a:ext cx="8568317" cy="145180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00017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1707660">
                  <a:extLst>
                    <a:ext uri="{9D8B030D-6E8A-4147-A177-3AD203B41FA5}">
                      <a16:colId xmlns:a16="http://schemas.microsoft.com/office/drawing/2014/main" val="1417188338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266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리턴타입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메소드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266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read(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파일로부터 한 문자를 읽는다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64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read(char[] </a:t>
                      </a:r>
                      <a:r>
                        <a:rPr lang="en-US" altLang="ko-KR" sz="1600" dirty="0" err="1" smtClean="0"/>
                        <a:t>buf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파일로부터 </a:t>
                      </a:r>
                      <a:r>
                        <a:rPr lang="en-US" altLang="ko-KR" sz="1600" dirty="0" err="1" smtClean="0"/>
                        <a:t>buf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배열에 문자를 읽는다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close()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err="1" smtClean="0"/>
                        <a:t>스트림과</a:t>
                      </a:r>
                      <a:r>
                        <a:rPr lang="ko-KR" altLang="en-US" sz="1600" dirty="0" smtClean="0"/>
                        <a:t> 연결된 파일 리소스를 닫는다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0E8D41-8777-4423-A7AE-510FA76696F1}"/>
              </a:ext>
            </a:extLst>
          </p:cNvPr>
          <p:cNvSpPr/>
          <p:nvPr/>
        </p:nvSpPr>
        <p:spPr>
          <a:xfrm>
            <a:off x="776536" y="3850330"/>
            <a:ext cx="1933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주요 메소드</a:t>
            </a:r>
            <a:endParaRPr lang="en-US" altLang="ko-KR" sz="1600" dirty="0"/>
          </a:p>
        </p:txBody>
      </p:sp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7113240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문자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Reader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36220"/>
              </p:ext>
            </p:extLst>
          </p:nvPr>
        </p:nvGraphicFramePr>
        <p:xfrm>
          <a:off x="778186" y="2049500"/>
          <a:ext cx="8572684" cy="1662457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766768">
                  <a:extLst>
                    <a:ext uri="{9D8B030D-6E8A-4147-A177-3AD203B41FA5}">
                      <a16:colId xmlns:a16="http://schemas.microsoft.com/office/drawing/2014/main" val="1417188338"/>
                    </a:ext>
                  </a:extLst>
                </a:gridCol>
                <a:gridCol w="5805916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266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스트림</a:t>
                      </a:r>
                      <a:r>
                        <a:rPr lang="ko-KR" altLang="en-US" sz="1600" dirty="0" smtClean="0"/>
                        <a:t> 클래스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266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FileReader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파일에서 문자 단위</a:t>
                      </a:r>
                      <a:r>
                        <a:rPr lang="en-US" altLang="ko-KR" sz="1600" dirty="0" smtClean="0"/>
                        <a:t>(2</a:t>
                      </a:r>
                      <a:r>
                        <a:rPr lang="ko-KR" altLang="en-US" sz="1600" dirty="0" smtClean="0"/>
                        <a:t>바이트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로 읽는 </a:t>
                      </a:r>
                      <a:r>
                        <a:rPr lang="ko-KR" altLang="en-US" sz="1600" dirty="0" err="1" smtClean="0"/>
                        <a:t>스트림</a:t>
                      </a:r>
                      <a:r>
                        <a:rPr lang="ko-KR" altLang="en-US" sz="1600" dirty="0" smtClean="0"/>
                        <a:t> 클래스이다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64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InputStreamReader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바이트 단위로 읽은 자료를 문자로 변환해 주는 보조 </a:t>
                      </a:r>
                      <a:r>
                        <a:rPr lang="ko-KR" altLang="en-US" sz="1600" dirty="0" err="1" smtClean="0"/>
                        <a:t>스트림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BufferedReader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문자로 읽을 때 배열을 제공하여 한꺼번에 읽을 수 있는 기능을 제공해 주는 보조 </a:t>
                      </a:r>
                      <a:r>
                        <a:rPr lang="ko-KR" altLang="en-US" sz="1600" dirty="0" err="1" smtClean="0"/>
                        <a:t>스트림이다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140E8D41-8777-4423-A7AE-510FA76696F1}"/>
              </a:ext>
            </a:extLst>
          </p:cNvPr>
          <p:cNvSpPr/>
          <p:nvPr/>
        </p:nvSpPr>
        <p:spPr>
          <a:xfrm>
            <a:off x="778186" y="1556792"/>
            <a:ext cx="2163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주요 </a:t>
            </a:r>
            <a:r>
              <a:rPr lang="ko-KR" altLang="en-US" sz="1600" dirty="0" smtClean="0"/>
              <a:t>하위 클래스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7201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704528" y="1015866"/>
            <a:ext cx="4104456" cy="612934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err="1" smtClean="0"/>
              <a:t>FileReader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클래스로 읽기 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sp>
        <p:nvSpPr>
          <p:cNvPr id="28" name="제목 5"/>
          <p:cNvSpPr txBox="1">
            <a:spLocks/>
          </p:cNvSpPr>
          <p:nvPr/>
        </p:nvSpPr>
        <p:spPr>
          <a:xfrm>
            <a:off x="1" y="-27384"/>
            <a:ext cx="657235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문자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Reader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72816"/>
            <a:ext cx="5464014" cy="29339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20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942174"/>
            <a:ext cx="8720193" cy="1694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보조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+mn-ea"/>
              </a:rPr>
              <a:t>스트림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실제 읽고 쓰는 </a:t>
            </a:r>
            <a:r>
              <a:rPr lang="ko-KR" altLang="en-US" sz="1600" dirty="0" err="1" smtClean="0">
                <a:latin typeface="+mn-ea"/>
              </a:rPr>
              <a:t>스트림이</a:t>
            </a:r>
            <a:r>
              <a:rPr lang="ko-KR" altLang="en-US" sz="1600" dirty="0" smtClean="0">
                <a:latin typeface="+mn-ea"/>
              </a:rPr>
              <a:t> 아닌 보조적인 기능을 추가하는 </a:t>
            </a:r>
            <a:r>
              <a:rPr lang="ko-KR" altLang="en-US" sz="1600" dirty="0" err="1" smtClean="0">
                <a:latin typeface="+mn-ea"/>
              </a:rPr>
              <a:t>스트림</a:t>
            </a:r>
            <a:r>
              <a:rPr lang="en-US" altLang="ko-KR" sz="1600" dirty="0" smtClean="0">
                <a:latin typeface="+mn-ea"/>
              </a:rPr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생성자의 매개변수로 또 </a:t>
            </a:r>
            <a:r>
              <a:rPr lang="ko-KR" altLang="en-US" sz="1600" b="1" dirty="0" err="1" smtClean="0">
                <a:solidFill>
                  <a:srgbClr val="C00000"/>
                </a:solidFill>
                <a:latin typeface="+mn-ea"/>
              </a:rPr>
              <a:t>기반스트림</a:t>
            </a:r>
            <a:r>
              <a:rPr lang="ko-KR" altLang="en-US" sz="1600" dirty="0" err="1" smtClean="0">
                <a:latin typeface="+mn-ea"/>
              </a:rPr>
              <a:t>을</a:t>
            </a:r>
            <a:r>
              <a:rPr lang="ko-KR" altLang="en-US" sz="1600" dirty="0" smtClean="0">
                <a:latin typeface="+mn-ea"/>
              </a:rPr>
              <a:t> 가짐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데코레이터</a:t>
            </a:r>
            <a:r>
              <a:rPr lang="en-US" altLang="ko-KR" sz="1600" dirty="0" smtClean="0">
                <a:latin typeface="+mn-ea"/>
              </a:rPr>
              <a:t>(decorator) </a:t>
            </a:r>
            <a:r>
              <a:rPr lang="ko-KR" altLang="en-US" sz="1600" dirty="0" smtClean="0">
                <a:latin typeface="+mn-ea"/>
              </a:rPr>
              <a:t>패턴이라고 함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561455" y="3246430"/>
            <a:ext cx="2520280" cy="136815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+ </a:t>
            </a:r>
            <a:r>
              <a:rPr lang="ko-KR" altLang="en-US" sz="1600" dirty="0" err="1" smtClean="0"/>
              <a:t>버퍼링</a:t>
            </a:r>
            <a:r>
              <a:rPr lang="ko-KR" altLang="en-US" sz="1600" dirty="0" smtClean="0"/>
              <a:t> 기능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추가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3512840" y="3246430"/>
            <a:ext cx="2520280" cy="136815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+ </a:t>
            </a:r>
            <a:r>
              <a:rPr lang="ko-KR" altLang="en-US" sz="1600" dirty="0" smtClean="0"/>
              <a:t>문자로 변환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기능 추가</a:t>
            </a:r>
            <a:endParaRPr lang="ko-KR" altLang="en-US" sz="1600" dirty="0"/>
          </a:p>
        </p:txBody>
      </p:sp>
      <p:sp>
        <p:nvSpPr>
          <p:cNvPr id="2" name="타원 1"/>
          <p:cNvSpPr/>
          <p:nvPr/>
        </p:nvSpPr>
        <p:spPr>
          <a:xfrm>
            <a:off x="1280591" y="3246430"/>
            <a:ext cx="2520281" cy="136815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바이트 단위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파일 입력 </a:t>
            </a:r>
            <a:r>
              <a:rPr lang="ko-KR" altLang="en-US" sz="1600" dirty="0" err="1" smtClean="0"/>
              <a:t>스트림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928664" y="474663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기반 </a:t>
            </a:r>
            <a:r>
              <a:rPr lang="ko-KR" altLang="en-US" sz="1600" dirty="0" err="1" smtClean="0"/>
              <a:t>스트림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265311" y="474663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보조 </a:t>
            </a:r>
            <a:r>
              <a:rPr lang="ko-KR" altLang="en-US" sz="1600" dirty="0" err="1" smtClean="0"/>
              <a:t>스트림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249144" y="474663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보조 </a:t>
            </a:r>
            <a:r>
              <a:rPr lang="ko-KR" altLang="en-US" sz="1600" dirty="0" err="1" smtClean="0"/>
              <a:t>스트림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95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InputStreamReader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1042358"/>
            <a:ext cx="8720193" cy="17667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+mn-ea"/>
              </a:rPr>
              <a:t>InputStreamReader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와 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+mn-ea"/>
              </a:rPr>
              <a:t>OutputStreamWriter</a:t>
            </a:r>
            <a:endParaRPr lang="en-US" altLang="ko-KR" sz="1800" b="1" dirty="0" smtClean="0">
              <a:solidFill>
                <a:srgbClr val="C00000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바이트 자료만 입력되는 </a:t>
            </a:r>
            <a:r>
              <a:rPr lang="ko-KR" altLang="en-US" sz="1600" dirty="0" err="1" smtClean="0">
                <a:latin typeface="+mn-ea"/>
              </a:rPr>
              <a:t>스트림에서</a:t>
            </a:r>
            <a:r>
              <a:rPr lang="ko-KR" altLang="en-US" sz="1600" dirty="0" smtClean="0">
                <a:latin typeface="+mn-ea"/>
              </a:rPr>
              <a:t> 문자로 변환해 준다</a:t>
            </a:r>
            <a:r>
              <a:rPr lang="en-US" altLang="ko-KR" sz="1600" dirty="0" smtClean="0">
                <a:latin typeface="+mn-ea"/>
              </a:rPr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System.in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이나 네트워크 </a:t>
            </a:r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socket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통신을 </a:t>
            </a:r>
            <a:r>
              <a:rPr lang="ko-KR" altLang="en-US" sz="1600" dirty="0" err="1" smtClean="0">
                <a:latin typeface="+mn-ea"/>
              </a:rPr>
              <a:t>할때</a:t>
            </a:r>
            <a:r>
              <a:rPr lang="ko-KR" altLang="en-US" sz="1600" dirty="0" smtClean="0">
                <a:latin typeface="+mn-ea"/>
              </a:rPr>
              <a:t> 쓰인다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입출력 기능이 없으므로 다른 입출력 </a:t>
            </a:r>
            <a:r>
              <a:rPr lang="ko-KR" altLang="en-US" sz="1600" dirty="0" err="1" smtClean="0">
                <a:latin typeface="+mn-ea"/>
              </a:rPr>
              <a:t>스트림을</a:t>
            </a:r>
            <a:r>
              <a:rPr lang="ko-KR" altLang="en-US" sz="1600" dirty="0" smtClean="0">
                <a:latin typeface="+mn-ea"/>
              </a:rPr>
              <a:t> 포함한다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 smtClean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617097"/>
              </p:ext>
            </p:extLst>
          </p:nvPr>
        </p:nvGraphicFramePr>
        <p:xfrm>
          <a:off x="1064568" y="3097136"/>
          <a:ext cx="7704856" cy="148399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생성자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InputStreamReader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 (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in)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생성자의 매개변수로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을 받는다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OutputStreamReader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 (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out)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생성자의 매개변수로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을 받는다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143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6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16496" y="1052736"/>
            <a:ext cx="9224249" cy="15841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>
                <a:latin typeface="+mn-ea"/>
              </a:rPr>
              <a:t>   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바이트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단위 </a:t>
            </a:r>
            <a:r>
              <a:rPr lang="ko-KR" altLang="en-US" sz="1800" b="1" dirty="0" err="1">
                <a:solidFill>
                  <a:srgbClr val="C00000"/>
                </a:solidFill>
                <a:latin typeface="+mn-ea"/>
              </a:rPr>
              <a:t>스트림과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 문자 단위 </a:t>
            </a:r>
            <a:r>
              <a:rPr lang="ko-KR" altLang="en-US" sz="1800" b="1" dirty="0" err="1">
                <a:solidFill>
                  <a:srgbClr val="C00000"/>
                </a:solidFill>
                <a:latin typeface="+mn-ea"/>
              </a:rPr>
              <a:t>스트림</a:t>
            </a:r>
            <a:endParaRPr lang="en-US" altLang="ko-KR" sz="1800" b="1" dirty="0">
              <a:solidFill>
                <a:srgbClr val="C00000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+mn-ea"/>
              </a:rPr>
              <a:t>바이트 단위 </a:t>
            </a:r>
            <a:r>
              <a:rPr lang="ko-KR" altLang="en-US" sz="1600" dirty="0" err="1">
                <a:latin typeface="+mn-ea"/>
              </a:rPr>
              <a:t>스트림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그림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동영상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음악 </a:t>
            </a:r>
            <a:r>
              <a:rPr lang="ko-KR" altLang="en-US" sz="1600" dirty="0" err="1">
                <a:latin typeface="+mn-ea"/>
              </a:rPr>
              <a:t>파일등</a:t>
            </a:r>
            <a:r>
              <a:rPr lang="ko-KR" altLang="en-US" sz="1600" dirty="0">
                <a:latin typeface="+mn-ea"/>
              </a:rPr>
              <a:t> 대부분 파일은 바이트 단위로 읽거나 </a:t>
            </a:r>
            <a:r>
              <a:rPr lang="ko-KR" altLang="en-US" sz="1600" dirty="0" smtClean="0">
                <a:latin typeface="+mn-ea"/>
              </a:rPr>
              <a:t>쓴다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+mn-ea"/>
              </a:rPr>
              <a:t>문자 단위 </a:t>
            </a:r>
            <a:r>
              <a:rPr lang="ko-KR" altLang="en-US" sz="1600" dirty="0" err="1">
                <a:latin typeface="+mn-ea"/>
              </a:rPr>
              <a:t>스트림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 smtClean="0">
                <a:latin typeface="+mn-ea"/>
              </a:rPr>
              <a:t>문자만 받고 보낼 수 있도록 특화되어 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800" dirty="0" smtClean="0">
              <a:latin typeface="+mn-ea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76753"/>
              </p:ext>
            </p:extLst>
          </p:nvPr>
        </p:nvGraphicFramePr>
        <p:xfrm>
          <a:off x="744143" y="2348880"/>
          <a:ext cx="8568953" cy="14401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98578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178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 기반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문자 기반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입력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출력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입력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출력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최상위 클래스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OutputStream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Reader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Writer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143505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하위 클래스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FileReader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FileWriter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712640" y="4057327"/>
            <a:ext cx="6192688" cy="955849"/>
            <a:chOff x="1712640" y="2132856"/>
            <a:chExt cx="6192688" cy="955849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321152" y="2132856"/>
              <a:ext cx="1584176" cy="72008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ysClr val="windowText" lastClr="000000"/>
                  </a:solidFill>
                </a:rPr>
                <a:t>입출력</a:t>
              </a:r>
              <a:endParaRPr lang="en-US" altLang="ko-KR" sz="16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600" dirty="0" smtClean="0">
                  <a:solidFill>
                    <a:sysClr val="windowText" lastClr="000000"/>
                  </a:solidFill>
                </a:rPr>
                <a:t>자</a:t>
              </a:r>
              <a:r>
                <a:rPr lang="ko-KR" altLang="en-US" sz="1600" dirty="0">
                  <a:solidFill>
                    <a:sysClr val="windowText" lastClr="000000"/>
                  </a:solidFill>
                </a:rPr>
                <a:t>료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712640" y="2132856"/>
              <a:ext cx="1584176" cy="72008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ysClr val="windowText" lastClr="000000"/>
                  </a:solidFill>
                </a:rPr>
                <a:t>자바</a:t>
              </a:r>
              <a:endParaRPr lang="en-US" altLang="ko-KR" sz="16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600" dirty="0" smtClean="0">
                  <a:solidFill>
                    <a:sysClr val="windowText" lastClr="000000"/>
                  </a:solidFill>
                </a:rPr>
                <a:t>응용프로그</a:t>
              </a:r>
              <a:r>
                <a:rPr lang="ko-KR" altLang="en-US" sz="1600" dirty="0">
                  <a:solidFill>
                    <a:sysClr val="windowText" lastClr="000000"/>
                  </a:solidFill>
                </a:rPr>
                <a:t>램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296816" y="2276872"/>
              <a:ext cx="30243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296816" y="2708920"/>
              <a:ext cx="30243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3440831" y="2340413"/>
              <a:ext cx="432049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016895" y="2340413"/>
              <a:ext cx="432049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592959" y="2340413"/>
              <a:ext cx="432049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169023" y="2340413"/>
              <a:ext cx="432049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45087" y="2340413"/>
              <a:ext cx="432049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83939" y="2780928"/>
              <a:ext cx="16731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solidFill>
                    <a:sysClr val="windowText" lastClr="000000"/>
                  </a:solidFill>
                </a:rPr>
                <a:t>바이트단위 </a:t>
              </a:r>
              <a:r>
                <a:rPr lang="ko-KR" altLang="en-US" sz="1400" dirty="0" err="1" smtClean="0">
                  <a:solidFill>
                    <a:sysClr val="windowText" lastClr="000000"/>
                  </a:solidFill>
                </a:rPr>
                <a:t>스트림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6321152" y="5209455"/>
            <a:ext cx="1584176" cy="7200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입출력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자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료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712640" y="5209455"/>
            <a:ext cx="1584176" cy="7200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자바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응용프로그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램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296816" y="5353471"/>
            <a:ext cx="30243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96816" y="5785519"/>
            <a:ext cx="30243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656857" y="5417012"/>
            <a:ext cx="30496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3939" y="5857527"/>
            <a:ext cx="1673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문자 단위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스트림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51891" y="5417012"/>
            <a:ext cx="30496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68014" y="5417012"/>
            <a:ext cx="30496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63048" y="5417012"/>
            <a:ext cx="30496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41032" y="5417012"/>
            <a:ext cx="30496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36066" y="5417012"/>
            <a:ext cx="30496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61112" y="5417012"/>
            <a:ext cx="30496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56146" y="5417012"/>
            <a:ext cx="30496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InputStreamReader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1014182"/>
            <a:ext cx="4759753" cy="4706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+mn-ea"/>
              </a:rPr>
              <a:t>InputStreamReader</a:t>
            </a:r>
            <a:r>
              <a:rPr lang="en-US" altLang="ko-KR" sz="18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클래스로 문자 읽기</a:t>
            </a:r>
            <a:endParaRPr lang="en-US" altLang="ko-KR" sz="1800" b="1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24788"/>
            <a:ext cx="7205430" cy="3848428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30"/>
          <a:stretch/>
        </p:blipFill>
        <p:spPr>
          <a:xfrm>
            <a:off x="6465168" y="1357453"/>
            <a:ext cx="2764535" cy="1944216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5" y="5157192"/>
            <a:ext cx="2304256" cy="256028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939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InputStreamReader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991320"/>
            <a:ext cx="8720193" cy="929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+mn-ea"/>
              </a:rPr>
              <a:t>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+mn-ea"/>
              </a:rPr>
              <a:t>Output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+mn-ea"/>
              </a:rPr>
              <a:t>StreamWriter</a:t>
            </a:r>
            <a:r>
              <a:rPr lang="en-US" altLang="ko-KR" sz="18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클래스로 문자 쓰기</a:t>
            </a:r>
            <a:endParaRPr lang="en-US" altLang="ko-KR" sz="1800" b="1" dirty="0" smtClean="0">
              <a:solidFill>
                <a:srgbClr val="C00000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바이트 자료만 출</a:t>
            </a:r>
            <a:r>
              <a:rPr lang="ko-KR" altLang="en-US" sz="1600" dirty="0">
                <a:latin typeface="+mn-ea"/>
              </a:rPr>
              <a:t>력</a:t>
            </a:r>
            <a:r>
              <a:rPr lang="ko-KR" altLang="en-US" sz="1600" dirty="0" smtClean="0">
                <a:latin typeface="+mn-ea"/>
              </a:rPr>
              <a:t>되는 </a:t>
            </a:r>
            <a:r>
              <a:rPr lang="ko-KR" altLang="en-US" sz="1600" dirty="0" err="1" smtClean="0">
                <a:latin typeface="+mn-ea"/>
              </a:rPr>
              <a:t>스트림에서</a:t>
            </a:r>
            <a:r>
              <a:rPr lang="ko-KR" altLang="en-US" sz="1600" dirty="0" smtClean="0">
                <a:latin typeface="+mn-ea"/>
              </a:rPr>
              <a:t> 문자로 변환해 파일을 생성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 smtClean="0">
                <a:latin typeface="+mn-ea"/>
              </a:rPr>
              <a:t>    </a:t>
            </a:r>
            <a:endParaRPr lang="en-US" altLang="ko-KR" sz="1800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800" dirty="0" smtClean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950179"/>
            <a:ext cx="8077901" cy="3147333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4663728"/>
            <a:ext cx="3589331" cy="220999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8553400" y="2852936"/>
            <a:ext cx="504056" cy="432048"/>
          </a:xfrm>
          <a:prstGeom prst="ellipse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41332" y="2545159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세미콜론으로 구분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5020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Buffered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16496" y="942174"/>
            <a:ext cx="3247585" cy="559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C00000"/>
                </a:solidFill>
                <a:latin typeface="+mn-ea"/>
              </a:rPr>
              <a:t> 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ko-KR" sz="2000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927650"/>
              </p:ext>
            </p:extLst>
          </p:nvPr>
        </p:nvGraphicFramePr>
        <p:xfrm>
          <a:off x="1033982" y="2996952"/>
          <a:ext cx="7996501" cy="245186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711772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5284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클래스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414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BufferedInputStream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in)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 단위로 읽는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스트림에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버퍼링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기능을 제공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6467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BufferedOutputStream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out)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 단위로 출력하는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스트림에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버퍼링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기능을 제공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1435050"/>
                  </a:ext>
                </a:extLst>
              </a:tr>
              <a:tr h="414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BufferedReader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문자 단위로 읽는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스트림에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버퍼링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기능을 제공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BufferedWriter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문자 단위로 출력하는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스트림에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버퍼링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기능을 제공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1754" y="105273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Buffered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+mn-ea"/>
              </a:rPr>
              <a:t>스트림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769" y="1484784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입출력이 한 바이트나 문자 단위로 이루어지면 그만큼 프로그램 수행 속도가 느려진다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Buffered </a:t>
            </a:r>
            <a:r>
              <a:rPr lang="ko-KR" altLang="en-US" sz="1600" dirty="0" err="1" smtClean="0"/>
              <a:t>스트림은</a:t>
            </a:r>
            <a:r>
              <a:rPr lang="ko-KR" altLang="en-US" sz="1600" dirty="0" smtClean="0"/>
              <a:t> 내부적으로 </a:t>
            </a:r>
            <a:r>
              <a:rPr lang="en-US" altLang="ko-KR" sz="1600" dirty="0" smtClean="0"/>
              <a:t>8,192</a:t>
            </a:r>
            <a:r>
              <a:rPr lang="ko-KR" altLang="en-US" sz="1600" dirty="0" smtClean="0"/>
              <a:t>바이트 크기의 배열을 가지고 있으며 더 빠르게 입출력을 수행하는 </a:t>
            </a:r>
            <a:r>
              <a:rPr lang="ko-KR" altLang="en-US" sz="1600" dirty="0" err="1" smtClean="0"/>
              <a:t>버퍼링</a:t>
            </a:r>
            <a:r>
              <a:rPr lang="ko-KR" altLang="en-US" sz="1600" dirty="0" smtClean="0"/>
              <a:t> 기능을 제공한다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24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Buffered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20552" y="980728"/>
            <a:ext cx="80648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BufferedInputStream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과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BufferedOutputStream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으로 파일 복사하기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03" y="1455271"/>
            <a:ext cx="7807393" cy="48387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36" y="5048634"/>
            <a:ext cx="3581711" cy="251482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876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Buffered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71003" y="1124744"/>
            <a:ext cx="5966174" cy="1728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+mn-ea"/>
              </a:rPr>
              <a:t>BufferedReader</a:t>
            </a: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3140968"/>
            <a:ext cx="4627572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48511" y="1674844"/>
            <a:ext cx="842496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라인 단위로 문자열 읽는 매우 편리한 </a:t>
            </a:r>
            <a:r>
              <a:rPr lang="en-US" altLang="ko-KR" sz="1600" dirty="0" err="1" smtClean="0"/>
              <a:t>readLine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제공한다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readLine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enter </a:t>
            </a:r>
            <a:r>
              <a:rPr lang="ko-KR" altLang="en-US" sz="1600" dirty="0" smtClean="0"/>
              <a:t>키 이전의 모든 문자열을 읽고 </a:t>
            </a:r>
            <a:r>
              <a:rPr lang="ko-KR" altLang="en-US" sz="1600" dirty="0" err="1" smtClean="0"/>
              <a:t>리턴한다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이용하면 키보드에서 입력한 내용 및 파일 내용을 라인 단위로 읽을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7" y="3356992"/>
            <a:ext cx="2304256" cy="8077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644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Buffered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24" y="1124744"/>
            <a:ext cx="7719729" cy="49000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275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BufferedWriter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997455"/>
            <a:ext cx="8720193" cy="559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+mn-ea"/>
              </a:rPr>
              <a:t>BufferedWriter</a:t>
            </a:r>
            <a:r>
              <a:rPr lang="en-US" altLang="ko-KR" sz="18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클래스로 파일 쓰기</a:t>
            </a:r>
            <a:endParaRPr lang="en-US" altLang="ko-KR" sz="18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ko-KR" sz="1800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84784"/>
            <a:ext cx="6114480" cy="4824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959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BufferedReader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16496" y="1988840"/>
            <a:ext cx="3175577" cy="8473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+mn-ea"/>
              </a:rPr>
              <a:t>BufferedReader</a:t>
            </a:r>
            <a:r>
              <a:rPr lang="en-US" altLang="ko-KR" sz="18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로 </a:t>
            </a:r>
            <a:endParaRPr lang="en-US" altLang="ko-KR" sz="1800" b="1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  배열을 이용하여 읽어오기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67" y="4005064"/>
            <a:ext cx="2225233" cy="632515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908720"/>
            <a:ext cx="5706180" cy="55446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34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BufferedReader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997455"/>
            <a:ext cx="4111681" cy="559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 영어 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</a:rPr>
              <a:t>타자 연습 게임</a:t>
            </a:r>
            <a:endParaRPr lang="en-US" altLang="ko-KR" sz="18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560" y="3429000"/>
            <a:ext cx="2421651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17"/>
          <a:stretch/>
        </p:blipFill>
        <p:spPr>
          <a:xfrm>
            <a:off x="848544" y="1556792"/>
            <a:ext cx="5745006" cy="4271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72"/>
          <a:stretch/>
        </p:blipFill>
        <p:spPr>
          <a:xfrm>
            <a:off x="4160912" y="2708920"/>
            <a:ext cx="5459297" cy="4921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80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BufferedReader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360" y="980727"/>
            <a:ext cx="6409968" cy="53310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555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표준 입출력</a:t>
            </a:r>
            <a:endParaRPr lang="ko-KR" altLang="en-US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47141"/>
              </p:ext>
            </p:extLst>
          </p:nvPr>
        </p:nvGraphicFramePr>
        <p:xfrm>
          <a:off x="1388603" y="3356992"/>
          <a:ext cx="6912769" cy="14401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변수 이름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C00000"/>
                          </a:solidFill>
                        </a:rPr>
                        <a:t>static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PrintStream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표준 출력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C00000"/>
                          </a:solidFill>
                        </a:rPr>
                        <a:t>static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표준 입력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143505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C00000"/>
                          </a:solidFill>
                        </a:rPr>
                        <a:t>stati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OutputStream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err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표준 오류 출력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스트림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60512" y="980728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    표준  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입출</a:t>
            </a:r>
            <a:r>
              <a:rPr lang="ko-KR" altLang="en-US" sz="2000" b="1" dirty="0">
                <a:solidFill>
                  <a:srgbClr val="C00000"/>
                </a:solidFill>
                <a:latin typeface="+mn-ea"/>
              </a:rPr>
              <a:t>력</a:t>
            </a:r>
            <a:endParaRPr lang="en-US" altLang="ko-KR" sz="2000" b="1" dirty="0">
              <a:solidFill>
                <a:srgbClr val="C00000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+mn-ea"/>
              </a:rPr>
              <a:t>System </a:t>
            </a:r>
            <a:r>
              <a:rPr lang="ko-KR" altLang="en-US" sz="1600" b="1" dirty="0">
                <a:latin typeface="+mn-ea"/>
              </a:rPr>
              <a:t>클래스</a:t>
            </a:r>
            <a:r>
              <a:rPr lang="ko-KR" altLang="en-US" sz="1600" dirty="0">
                <a:latin typeface="+mn-ea"/>
              </a:rPr>
              <a:t>는 </a:t>
            </a:r>
            <a:r>
              <a:rPr lang="en-US" altLang="ko-KR" sz="1600" dirty="0">
                <a:latin typeface="+mn-ea"/>
              </a:rPr>
              <a:t>3</a:t>
            </a:r>
            <a:r>
              <a:rPr lang="ko-KR" altLang="en-US" sz="1600" dirty="0">
                <a:latin typeface="+mn-ea"/>
              </a:rPr>
              <a:t>개의 변수를 가지고 있는데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System.out</a:t>
            </a:r>
            <a:r>
              <a:rPr lang="ko-KR" altLang="en-US" sz="1600" dirty="0">
                <a:latin typeface="+mn-ea"/>
              </a:rPr>
              <a:t>은 표준 출력용</a:t>
            </a:r>
            <a:r>
              <a:rPr lang="en-US" altLang="ko-KR" sz="1600" dirty="0">
                <a:latin typeface="+mn-ea"/>
              </a:rPr>
              <a:t>, System.in</a:t>
            </a:r>
            <a:r>
              <a:rPr lang="ko-KR" altLang="en-US" sz="1600" dirty="0">
                <a:latin typeface="+mn-ea"/>
              </a:rPr>
              <a:t>은 표준 입력용 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빨간색으로 오류를 </a:t>
            </a:r>
            <a:r>
              <a:rPr lang="ko-KR" altLang="en-US" sz="1600" dirty="0" smtClean="0">
                <a:latin typeface="+mn-ea"/>
              </a:rPr>
              <a:t>표시할 때는 </a:t>
            </a:r>
            <a:r>
              <a:rPr lang="en-US" altLang="ko-KR" sz="1600" dirty="0" err="1">
                <a:latin typeface="+mn-ea"/>
              </a:rPr>
              <a:t>System.err</a:t>
            </a:r>
            <a:r>
              <a:rPr lang="ko-KR" altLang="en-US" sz="1600" dirty="0">
                <a:latin typeface="+mn-ea"/>
              </a:rPr>
              <a:t>을 사용한다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out, in, err </a:t>
            </a:r>
            <a:r>
              <a:rPr lang="ko-KR" altLang="en-US" sz="1600" dirty="0">
                <a:latin typeface="+mn-ea"/>
              </a:rPr>
              <a:t>모두 정적 변수이다</a:t>
            </a:r>
            <a:r>
              <a:rPr lang="en-US" altLang="ko-KR" sz="1600" dirty="0">
                <a:latin typeface="+mn-ea"/>
              </a:rPr>
              <a:t>. </a:t>
            </a:r>
            <a:endParaRPr lang="en-US" altLang="ko-KR" sz="16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그 </a:t>
            </a:r>
            <a:r>
              <a:rPr lang="ko-KR" altLang="en-US" sz="1600" dirty="0">
                <a:latin typeface="+mn-ea"/>
              </a:rPr>
              <a:t>외 </a:t>
            </a:r>
            <a:r>
              <a:rPr lang="en-US" altLang="ko-KR" sz="1600" dirty="0" err="1">
                <a:latin typeface="+mn-ea"/>
              </a:rPr>
              <a:t>java.util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패키지에 있는 </a:t>
            </a:r>
            <a:r>
              <a:rPr lang="en-US" altLang="ko-KR" sz="1600" b="1" dirty="0">
                <a:latin typeface="+mn-ea"/>
              </a:rPr>
              <a:t>Scanner </a:t>
            </a:r>
            <a:r>
              <a:rPr lang="ko-KR" altLang="en-US" sz="1600" b="1" dirty="0">
                <a:latin typeface="+mn-ea"/>
              </a:rPr>
              <a:t>클래스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문자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정수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실수 등을 읽을 수 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32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485156"/>
            <a:ext cx="7208552" cy="4768059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2572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BufferedReader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942174"/>
            <a:ext cx="2952328" cy="559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성적 통계 처리하기</a:t>
            </a: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943" y="5261609"/>
            <a:ext cx="1980113" cy="765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70" y="4323161"/>
            <a:ext cx="1159880" cy="716396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92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90532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err="1" smtClean="0"/>
              <a:t>보조스트림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DataStream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97303" y="910558"/>
            <a:ext cx="5047785" cy="5022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+mn-ea"/>
              </a:rPr>
              <a:t>DataInputStream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</a:rPr>
              <a:t>과 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+mn-ea"/>
              </a:rPr>
              <a:t>DataOutputStream</a:t>
            </a:r>
            <a:r>
              <a:rPr lang="en-US" altLang="ko-KR" sz="1600" dirty="0" smtClean="0">
                <a:latin typeface="+mn-ea"/>
              </a:rPr>
              <a:t>    </a:t>
            </a:r>
            <a:endParaRPr lang="en-US" altLang="ko-KR" sz="1800" dirty="0">
              <a:latin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33877"/>
              </p:ext>
            </p:extLst>
          </p:nvPr>
        </p:nvGraphicFramePr>
        <p:xfrm>
          <a:off x="1180356" y="2348880"/>
          <a:ext cx="5544616" cy="18936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메서드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byte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readByte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바이트를 읽어 반환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char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readChar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한 문자를 읽어 반환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readInt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바이트를 읽어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정수값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반환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double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readDouble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8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바이트를 읽어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실수값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반환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String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readUTF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문자열을 읽어 반환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00318"/>
              </p:ext>
            </p:extLst>
          </p:nvPr>
        </p:nvGraphicFramePr>
        <p:xfrm>
          <a:off x="3872880" y="4437112"/>
          <a:ext cx="5376137" cy="187833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855857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199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메서드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220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writeByte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v)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바이트의 자료 쓰기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220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void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writeChar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v)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바이트의 자료 쓰기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void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writeInt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v)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바이트의 자료 쓰기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void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writeDouble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(double v)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8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바이트의 자료 쓰기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void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readUTF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문자열을 쓰기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97302" y="1340768"/>
            <a:ext cx="8792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+mn-ea"/>
              </a:rPr>
              <a:t>지금까지의 공부한 </a:t>
            </a:r>
            <a:r>
              <a:rPr lang="ko-KR" altLang="en-US" sz="1600" dirty="0" err="1">
                <a:latin typeface="+mn-ea"/>
              </a:rPr>
              <a:t>스트림은</a:t>
            </a:r>
            <a:r>
              <a:rPr lang="ko-KR" altLang="en-US" sz="1600" dirty="0">
                <a:latin typeface="+mn-ea"/>
              </a:rPr>
              <a:t> 사람이 읽고 쓰는 텍스트 또는 이미지 형식의 자료를 </a:t>
            </a:r>
            <a:r>
              <a:rPr lang="ko-KR" altLang="en-US" sz="1600" dirty="0" smtClean="0">
                <a:latin typeface="+mn-ea"/>
              </a:rPr>
              <a:t>다루었으나</a:t>
            </a:r>
            <a:r>
              <a:rPr lang="en-US" altLang="ko-KR" sz="1600" dirty="0" smtClean="0">
                <a:latin typeface="+mn-ea"/>
              </a:rPr>
              <a:t>,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DataStream</a:t>
            </a:r>
            <a:r>
              <a:rPr lang="ko-KR" altLang="en-US" sz="1600" dirty="0">
                <a:latin typeface="+mn-ea"/>
              </a:rPr>
              <a:t>은 메모리에 저장된 </a:t>
            </a:r>
            <a:r>
              <a:rPr lang="en-US" altLang="ko-KR" sz="1600" dirty="0">
                <a:latin typeface="+mn-ea"/>
              </a:rPr>
              <a:t>0, 1</a:t>
            </a:r>
            <a:r>
              <a:rPr lang="ko-KR" altLang="en-US" sz="1600" dirty="0">
                <a:latin typeface="+mn-ea"/>
              </a:rPr>
              <a:t>상태를 그대로 읽거나 쓴다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>
                <a:latin typeface="+mn-ea"/>
              </a:rPr>
              <a:t>즉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err="1" smtClean="0">
                <a:latin typeface="+mn-ea"/>
              </a:rPr>
              <a:t>자료형의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크기가 그대로 보존된다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81425" y="2996952"/>
            <a:ext cx="2047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+mn-ea"/>
              </a:rPr>
              <a:t>DataInputStream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68624" y="5229200"/>
            <a:ext cx="2243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DataOutputStream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42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90532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DataStream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1340768"/>
            <a:ext cx="7437765" cy="40389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4" y="4365104"/>
            <a:ext cx="2895851" cy="2667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067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790532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DataStream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96" y="1554317"/>
            <a:ext cx="7232007" cy="3749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63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437693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직렬화</a:t>
            </a:r>
            <a:r>
              <a:rPr lang="en-US" altLang="ko-KR" dirty="0" smtClean="0"/>
              <a:t>(Serialization)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942174"/>
            <a:ext cx="9152241" cy="26308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Serialization(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직렬화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err="1" smtClean="0">
                <a:latin typeface="+mn-ea"/>
              </a:rPr>
              <a:t>인스턴스의</a:t>
            </a:r>
            <a:r>
              <a:rPr lang="ko-KR" altLang="en-US" sz="1600" dirty="0" smtClean="0">
                <a:latin typeface="+mn-ea"/>
              </a:rPr>
              <a:t> 어느 순간 상태를 그대로 저장하거나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네트워크를 통해 전송하기 위해 연속 </a:t>
            </a:r>
            <a:r>
              <a:rPr lang="ko-KR" altLang="en-US" sz="1600" dirty="0" err="1" smtClean="0">
                <a:latin typeface="+mn-ea"/>
              </a:rPr>
              <a:t>스트림으로</a:t>
            </a:r>
            <a:r>
              <a:rPr lang="ko-KR" altLang="en-US" sz="1600" dirty="0" smtClean="0">
                <a:latin typeface="+mn-ea"/>
              </a:rPr>
              <a:t> 만드는 것을 직렬화라 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err="1" smtClean="0">
                <a:latin typeface="+mn-ea"/>
              </a:rPr>
              <a:t>역직렬화는</a:t>
            </a:r>
            <a:r>
              <a:rPr lang="ko-KR" altLang="en-US" sz="1600" dirty="0" smtClean="0">
                <a:latin typeface="+mn-ea"/>
              </a:rPr>
              <a:t> 저장된 내용이나 </a:t>
            </a:r>
            <a:r>
              <a:rPr lang="ko-KR" altLang="en-US" sz="1600" dirty="0" err="1" smtClean="0">
                <a:latin typeface="+mn-ea"/>
              </a:rPr>
              <a:t>전송받은</a:t>
            </a:r>
            <a:r>
              <a:rPr lang="ko-KR" altLang="en-US" sz="1600" dirty="0" smtClean="0">
                <a:latin typeface="+mn-ea"/>
              </a:rPr>
              <a:t> 내용을 다시 복원하는 것이다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+mn-ea"/>
              </a:rPr>
              <a:t>보조 </a:t>
            </a:r>
            <a:r>
              <a:rPr lang="ko-KR" altLang="en-US" sz="1600" dirty="0" err="1">
                <a:latin typeface="+mn-ea"/>
              </a:rPr>
              <a:t>스트림인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latin typeface="+mn-ea"/>
              </a:rPr>
              <a:t>ObjectInputStream</a:t>
            </a:r>
            <a:r>
              <a:rPr lang="ko-KR" altLang="en-US" sz="1600" dirty="0">
                <a:latin typeface="+mn-ea"/>
              </a:rPr>
              <a:t>과 </a:t>
            </a:r>
            <a:r>
              <a:rPr lang="en-US" altLang="ko-KR" sz="1600" b="1" dirty="0" err="1">
                <a:solidFill>
                  <a:srgbClr val="C00000"/>
                </a:solidFill>
                <a:latin typeface="+mn-ea"/>
              </a:rPr>
              <a:t>ObjectOutputStream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사용한다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smtClean="0">
                <a:latin typeface="+mn-ea"/>
              </a:rPr>
              <a:t>주요 </a:t>
            </a:r>
            <a:r>
              <a:rPr lang="ko-KR" altLang="en-US" sz="1600" dirty="0" err="1" smtClean="0">
                <a:latin typeface="+mn-ea"/>
              </a:rPr>
              <a:t>메서드로는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writeObject</a:t>
            </a:r>
            <a:r>
              <a:rPr lang="en-US" altLang="ko-KR" sz="1600" dirty="0" smtClean="0">
                <a:latin typeface="+mn-ea"/>
              </a:rPr>
              <a:t>()</a:t>
            </a:r>
            <a:r>
              <a:rPr lang="ko-KR" altLang="en-US" sz="1600" dirty="0" smtClean="0">
                <a:latin typeface="+mn-ea"/>
              </a:rPr>
              <a:t>와 </a:t>
            </a:r>
            <a:r>
              <a:rPr lang="en-US" altLang="ko-KR" sz="1600" dirty="0" err="1" smtClean="0">
                <a:latin typeface="+mn-ea"/>
              </a:rPr>
              <a:t>readObject</a:t>
            </a:r>
            <a:r>
              <a:rPr lang="en-US" altLang="ko-KR" sz="1600" dirty="0" smtClean="0">
                <a:latin typeface="+mn-ea"/>
              </a:rPr>
              <a:t>()</a:t>
            </a:r>
            <a:r>
              <a:rPr lang="ko-KR" altLang="en-US" sz="1600" dirty="0" smtClean="0">
                <a:latin typeface="+mn-ea"/>
              </a:rPr>
              <a:t>가 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err="1">
                <a:latin typeface="+mn-ea"/>
              </a:rPr>
              <a:t>serialVersinUID</a:t>
            </a:r>
            <a:r>
              <a:rPr lang="ko-KR" altLang="en-US" sz="1600" dirty="0">
                <a:latin typeface="+mn-ea"/>
              </a:rPr>
              <a:t>를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사용하여 버전 관리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객체를 </a:t>
            </a:r>
            <a:r>
              <a:rPr lang="ko-KR" altLang="en-US" sz="1600" dirty="0" err="1">
                <a:latin typeface="+mn-ea"/>
              </a:rPr>
              <a:t>역직렬화할때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직렬화할때의</a:t>
            </a:r>
            <a:r>
              <a:rPr lang="ko-KR" altLang="en-US" sz="1600" dirty="0">
                <a:latin typeface="+mn-ea"/>
              </a:rPr>
              <a:t> 클래스 상태가 다르면 오류가 발생</a:t>
            </a:r>
            <a:r>
              <a:rPr lang="en-US" altLang="ko-KR" sz="1600" dirty="0" smtClean="0">
                <a:latin typeface="+mn-ea"/>
              </a:rPr>
              <a:t>.)</a:t>
            </a:r>
            <a:endParaRPr lang="en-US" altLang="ko-KR" sz="16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 smtClean="0">
                <a:latin typeface="+mn-ea"/>
              </a:rPr>
              <a:t>    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8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sz="18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>
              <a:latin typeface="+mn-ea"/>
            </a:endParaRPr>
          </a:p>
          <a:p>
            <a:pPr lvl="1" algn="r">
              <a:lnSpc>
                <a:spcPct val="100000"/>
              </a:lnSpc>
            </a:pPr>
            <a:endParaRPr lang="en-US" altLang="ko-KR" sz="18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31563"/>
              </p:ext>
            </p:extLst>
          </p:nvPr>
        </p:nvGraphicFramePr>
        <p:xfrm>
          <a:off x="916939" y="3717032"/>
          <a:ext cx="8424936" cy="194421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032341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4392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생성자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757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ObjectInputStream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in)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을 생성자의 매개변수로 받아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ObjectInputStream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을 생성합니다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757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ObjectOutputStream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</a:rPr>
                        <a:t>OutputStream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out)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OutputStream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을 생성자의 매개변수로 받아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ObjectOutputStream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을 생성합니다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143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7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494459"/>
            <a:ext cx="5277867" cy="47167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437693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직렬화</a:t>
            </a:r>
            <a:r>
              <a:rPr lang="en-US" altLang="ko-KR" dirty="0" smtClean="0"/>
              <a:t>(Serialization)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6536" y="980728"/>
            <a:ext cx="25922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Serialization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예제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flipH="1">
            <a:off x="3800872" y="2776901"/>
            <a:ext cx="1440160" cy="36004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 flipH="1">
            <a:off x="5826838" y="2564904"/>
            <a:ext cx="3042338" cy="50002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Serializable </a:t>
            </a:r>
            <a:r>
              <a:rPr lang="ko-KR" altLang="en-US" sz="1600" dirty="0" smtClean="0">
                <a:solidFill>
                  <a:schemeClr val="tx1"/>
                </a:solidFill>
              </a:rPr>
              <a:t>인터페이스 구현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313040" y="2830907"/>
            <a:ext cx="513798" cy="540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3501008"/>
            <a:ext cx="5580549" cy="5868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54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010510"/>
            <a:ext cx="7488832" cy="511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437693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직렬화</a:t>
            </a:r>
            <a:r>
              <a:rPr lang="en-US" altLang="ko-KR" dirty="0" smtClean="0"/>
              <a:t>(Serialization)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46" y="5085184"/>
            <a:ext cx="1356478" cy="5486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12" name="그룹 11"/>
          <p:cNvGrpSpPr/>
          <p:nvPr/>
        </p:nvGrpSpPr>
        <p:grpSpPr>
          <a:xfrm>
            <a:off x="5397012" y="3351348"/>
            <a:ext cx="4229467" cy="474982"/>
            <a:chOff x="5457056" y="3212976"/>
            <a:chExt cx="4229467" cy="47498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5457056" y="3212976"/>
              <a:ext cx="4229467" cy="20575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03"/>
            <a:stretch/>
          </p:blipFill>
          <p:spPr>
            <a:xfrm>
              <a:off x="5482856" y="3468449"/>
              <a:ext cx="4203667" cy="219509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200472" y="1844824"/>
            <a:ext cx="23762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직렬화와 </a:t>
            </a:r>
            <a:r>
              <a:rPr lang="ko-KR" altLang="en-US" b="1" dirty="0" err="1" smtClean="0">
                <a:solidFill>
                  <a:srgbClr val="C00000"/>
                </a:solidFill>
                <a:latin typeface="+mn-ea"/>
              </a:rPr>
              <a:t>역직렬화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36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표준 입출력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23802" y="1048961"/>
            <a:ext cx="56973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System.in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으로 화면에서 문자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개 입력 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받기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34" y="1646143"/>
            <a:ext cx="6736471" cy="41764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4869160"/>
            <a:ext cx="3513125" cy="69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857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표준 입출력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23802" y="1048961"/>
            <a:ext cx="56973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System.in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으로 화면에서 문자 </a:t>
            </a:r>
            <a:r>
              <a:rPr lang="ko-KR" altLang="en-US" b="1" dirty="0" err="1" smtClean="0">
                <a:solidFill>
                  <a:srgbClr val="C00000"/>
                </a:solidFill>
                <a:latin typeface="+mn-ea"/>
              </a:rPr>
              <a:t>여러</a:t>
            </a:r>
            <a:r>
              <a:rPr lang="ko-KR" altLang="en-US" b="1" dirty="0" err="1">
                <a:solidFill>
                  <a:srgbClr val="C00000"/>
                </a:solidFill>
                <a:latin typeface="+mn-ea"/>
              </a:rPr>
              <a:t>개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 입력 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받기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59" y="1702130"/>
            <a:ext cx="7442237" cy="37430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4869160"/>
            <a:ext cx="4138019" cy="7163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545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E015F42-5D67-44BE-B640-35E3E46F6C6B}"/>
              </a:ext>
            </a:extLst>
          </p:cNvPr>
          <p:cNvSpPr txBox="1"/>
          <p:nvPr/>
        </p:nvSpPr>
        <p:spPr>
          <a:xfrm>
            <a:off x="704528" y="1052736"/>
            <a:ext cx="2304256" cy="44267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b="1" dirty="0" err="1" smtClean="0">
                <a:solidFill>
                  <a:schemeClr val="tx1"/>
                </a:solidFill>
              </a:rPr>
              <a:t>OutputStream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84165"/>
              </p:ext>
            </p:extLst>
          </p:nvPr>
        </p:nvGraphicFramePr>
        <p:xfrm>
          <a:off x="921187" y="3867189"/>
          <a:ext cx="8640325" cy="180312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00017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3003804">
                  <a:extLst>
                    <a:ext uri="{9D8B030D-6E8A-4147-A177-3AD203B41FA5}">
                      <a16:colId xmlns:a16="http://schemas.microsoft.com/office/drawing/2014/main" val="1417188338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266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리턴타입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메소드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266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write(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baseline="0" dirty="0" smtClean="0"/>
                        <a:t> b)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한 바이트를 출력한다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64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write(byte[ ] </a:t>
                      </a:r>
                      <a:r>
                        <a:rPr lang="en-US" altLang="ko-KR" sz="1600" dirty="0"/>
                        <a:t>b)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smtClean="0"/>
                        <a:t>b[ ] </a:t>
                      </a:r>
                      <a:r>
                        <a:rPr lang="ko-KR" altLang="en-US" sz="1600" dirty="0" smtClean="0"/>
                        <a:t>배열에 있는 자료를 출력한다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write</a:t>
                      </a:r>
                      <a:r>
                        <a:rPr lang="en-US" altLang="ko-KR" sz="1600" baseline="0" dirty="0" smtClean="0"/>
                        <a:t>(byte b[ ], </a:t>
                      </a:r>
                      <a:r>
                        <a:rPr lang="en-US" altLang="ko-KR" sz="1600" baseline="0" dirty="0" err="1" smtClean="0"/>
                        <a:t>int</a:t>
                      </a:r>
                      <a:r>
                        <a:rPr lang="en-US" altLang="ko-KR" sz="1600" baseline="0" dirty="0" smtClean="0"/>
                        <a:t> off, </a:t>
                      </a:r>
                      <a:r>
                        <a:rPr lang="en-US" altLang="ko-KR" sz="1600" baseline="0" dirty="0" err="1" smtClean="0"/>
                        <a:t>int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len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b[</a:t>
                      </a:r>
                      <a:r>
                        <a:rPr lang="en-US" altLang="ko-KR" sz="1600" baseline="0" dirty="0" smtClean="0"/>
                        <a:t> ] </a:t>
                      </a:r>
                      <a:r>
                        <a:rPr lang="ko-KR" altLang="en-US" sz="1600" baseline="0" dirty="0" smtClean="0"/>
                        <a:t>배열에 </a:t>
                      </a:r>
                      <a:r>
                        <a:rPr lang="en-US" altLang="ko-KR" sz="1600" baseline="0" dirty="0" smtClean="0"/>
                        <a:t>off </a:t>
                      </a:r>
                      <a:r>
                        <a:rPr lang="ko-KR" altLang="en-US" sz="1600" baseline="0" dirty="0" smtClean="0"/>
                        <a:t>위치부터 </a:t>
                      </a:r>
                      <a:r>
                        <a:rPr lang="en-US" altLang="ko-KR" sz="1600" baseline="0" dirty="0" err="1" smtClean="0"/>
                        <a:t>len</a:t>
                      </a:r>
                      <a:r>
                        <a:rPr lang="ko-KR" altLang="en-US" sz="1600" baseline="0" dirty="0" smtClean="0"/>
                        <a:t>개수 만큼 출력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void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close()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출력 </a:t>
                      </a:r>
                      <a:r>
                        <a:rPr lang="ko-KR" altLang="en-US" sz="1600" dirty="0" err="1" smtClean="0"/>
                        <a:t>스트림과</a:t>
                      </a:r>
                      <a:r>
                        <a:rPr lang="ko-KR" altLang="en-US" sz="1600" dirty="0" smtClean="0"/>
                        <a:t> 연결된 대상 리소스를 닫는다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0E8D41-8777-4423-A7AE-510FA76696F1}"/>
              </a:ext>
            </a:extLst>
          </p:cNvPr>
          <p:cNvSpPr/>
          <p:nvPr/>
        </p:nvSpPr>
        <p:spPr>
          <a:xfrm>
            <a:off x="915170" y="3436068"/>
            <a:ext cx="1933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주요 메소드</a:t>
            </a:r>
            <a:endParaRPr lang="en-US" altLang="ko-KR" sz="1600" dirty="0"/>
          </a:p>
        </p:txBody>
      </p:sp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7113240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바이트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OutputStream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97291"/>
              </p:ext>
            </p:extLst>
          </p:nvPr>
        </p:nvGraphicFramePr>
        <p:xfrm>
          <a:off x="916820" y="2060126"/>
          <a:ext cx="8428668" cy="130393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766768">
                  <a:extLst>
                    <a:ext uri="{9D8B030D-6E8A-4147-A177-3AD203B41FA5}">
                      <a16:colId xmlns:a16="http://schemas.microsoft.com/office/drawing/2014/main" val="1417188338"/>
                    </a:ext>
                  </a:extLst>
                </a:gridCol>
                <a:gridCol w="5661900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346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스트림</a:t>
                      </a:r>
                      <a:r>
                        <a:rPr lang="ko-KR" altLang="en-US" sz="1600" dirty="0" smtClean="0"/>
                        <a:t> 클래스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46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FileOutputStream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smtClean="0"/>
                        <a:t>바이트 단위로 파일에 자료를 씁니다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611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 smtClean="0"/>
                        <a:t>BufferedOutputStream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기반 </a:t>
                      </a:r>
                      <a:r>
                        <a:rPr lang="ko-KR" altLang="en-US" sz="1600" dirty="0" err="1" smtClean="0"/>
                        <a:t>스트림에서</a:t>
                      </a:r>
                      <a:r>
                        <a:rPr lang="ko-KR" altLang="en-US" sz="1600" dirty="0" smtClean="0"/>
                        <a:t> 자료를 </a:t>
                      </a:r>
                      <a:r>
                        <a:rPr lang="ko-KR" altLang="en-US" sz="1600" dirty="0" err="1" smtClean="0"/>
                        <a:t>쓸때</a:t>
                      </a:r>
                      <a:r>
                        <a:rPr lang="ko-KR" altLang="en-US" sz="1600" dirty="0" smtClean="0"/>
                        <a:t> 추가 기능을 제공하는 보조  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스트림의</a:t>
                      </a:r>
                      <a:r>
                        <a:rPr lang="ko-KR" altLang="en-US" sz="1600" dirty="0" smtClean="0"/>
                        <a:t> 상위 클래스이다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140E8D41-8777-4423-A7AE-510FA76696F1}"/>
              </a:ext>
            </a:extLst>
          </p:cNvPr>
          <p:cNvSpPr/>
          <p:nvPr/>
        </p:nvSpPr>
        <p:spPr>
          <a:xfrm>
            <a:off x="916820" y="1567418"/>
            <a:ext cx="2163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주요 </a:t>
            </a:r>
            <a:r>
              <a:rPr lang="ko-KR" altLang="en-US" sz="1600" dirty="0" smtClean="0"/>
              <a:t>하위 클래스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9536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744729" y="1048961"/>
            <a:ext cx="3560199" cy="5078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파일에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바이트 자료 쓰기 </a:t>
            </a:r>
            <a:r>
              <a:rPr lang="en-US" altLang="ko-KR" b="1" dirty="0" smtClean="0"/>
              <a:t> </a:t>
            </a:r>
            <a:endParaRPr lang="en-US" altLang="ko-KR" b="1" dirty="0"/>
          </a:p>
        </p:txBody>
      </p:sp>
      <p:sp>
        <p:nvSpPr>
          <p:cNvPr id="73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FileOutputStream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016E395-0204-45F1-8B87-FE4C1B2595FF}"/>
              </a:ext>
            </a:extLst>
          </p:cNvPr>
          <p:cNvSpPr/>
          <p:nvPr/>
        </p:nvSpPr>
        <p:spPr>
          <a:xfrm>
            <a:off x="1252089" y="1912914"/>
            <a:ext cx="406907" cy="407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096F346-CD3B-46CF-8FDB-F379013F1513}"/>
              </a:ext>
            </a:extLst>
          </p:cNvPr>
          <p:cNvSpPr/>
          <p:nvPr/>
        </p:nvSpPr>
        <p:spPr>
          <a:xfrm>
            <a:off x="1661052" y="1912914"/>
            <a:ext cx="406907" cy="407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9F49F32-C660-4CF2-A332-967BBA81FFFA}"/>
              </a:ext>
            </a:extLst>
          </p:cNvPr>
          <p:cNvSpPr/>
          <p:nvPr/>
        </p:nvSpPr>
        <p:spPr>
          <a:xfrm>
            <a:off x="2070015" y="1913457"/>
            <a:ext cx="406907" cy="407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E0B12A7-3EF3-435F-9C44-88F4D46BE28C}"/>
              </a:ext>
            </a:extLst>
          </p:cNvPr>
          <p:cNvCxnSpPr>
            <a:cxnSpLocks/>
          </p:cNvCxnSpPr>
          <p:nvPr/>
        </p:nvCxnSpPr>
        <p:spPr>
          <a:xfrm>
            <a:off x="5405809" y="1844824"/>
            <a:ext cx="29315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5E98388-75A5-4F6E-83F0-D77DF2DE660C}"/>
              </a:ext>
            </a:extLst>
          </p:cNvPr>
          <p:cNvCxnSpPr>
            <a:cxnSpLocks/>
          </p:cNvCxnSpPr>
          <p:nvPr/>
        </p:nvCxnSpPr>
        <p:spPr>
          <a:xfrm>
            <a:off x="5405809" y="2420888"/>
            <a:ext cx="29315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A358FCD-A018-4E56-ACB3-B77BD4BF9373}"/>
              </a:ext>
            </a:extLst>
          </p:cNvPr>
          <p:cNvCxnSpPr>
            <a:cxnSpLocks/>
          </p:cNvCxnSpPr>
          <p:nvPr/>
        </p:nvCxnSpPr>
        <p:spPr>
          <a:xfrm flipH="1">
            <a:off x="6668442" y="2123210"/>
            <a:ext cx="606629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667117E-1522-4278-87D8-A3CFF0FA7421}"/>
              </a:ext>
            </a:extLst>
          </p:cNvPr>
          <p:cNvSpPr txBox="1"/>
          <p:nvPr/>
        </p:nvSpPr>
        <p:spPr>
          <a:xfrm>
            <a:off x="5306353" y="1544930"/>
            <a:ext cx="166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OutputStream</a:t>
            </a:r>
            <a:endParaRPr lang="en-US" altLang="ko-KR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B26DC4-D877-4CF1-AD64-AFA50C3A2AEA}"/>
              </a:ext>
            </a:extLst>
          </p:cNvPr>
          <p:cNvSpPr txBox="1"/>
          <p:nvPr/>
        </p:nvSpPr>
        <p:spPr>
          <a:xfrm>
            <a:off x="1353457" y="1566416"/>
            <a:ext cx="129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보낼 바이트</a:t>
            </a:r>
            <a:endParaRPr lang="en-US" altLang="ko-KR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2DB7D67-3527-4801-9433-D7459986165B}"/>
              </a:ext>
            </a:extLst>
          </p:cNvPr>
          <p:cNvSpPr txBox="1"/>
          <p:nvPr/>
        </p:nvSpPr>
        <p:spPr>
          <a:xfrm>
            <a:off x="3368731" y="1904970"/>
            <a:ext cx="1584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write(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b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12A600E-63B5-4FFC-AF88-B5C3F222742F}"/>
              </a:ext>
            </a:extLst>
          </p:cNvPr>
          <p:cNvCxnSpPr>
            <a:cxnSpLocks/>
          </p:cNvCxnSpPr>
          <p:nvPr/>
        </p:nvCxnSpPr>
        <p:spPr>
          <a:xfrm flipH="1">
            <a:off x="4799180" y="2095828"/>
            <a:ext cx="606629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6882541-3780-44FF-B529-A65396540EE3}"/>
              </a:ext>
            </a:extLst>
          </p:cNvPr>
          <p:cNvCxnSpPr>
            <a:cxnSpLocks/>
          </p:cNvCxnSpPr>
          <p:nvPr/>
        </p:nvCxnSpPr>
        <p:spPr>
          <a:xfrm flipH="1">
            <a:off x="2976930" y="2077029"/>
            <a:ext cx="463902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40" y="2564904"/>
            <a:ext cx="4641902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F49F32-C660-4CF2-A332-967BBA81FFFA}"/>
              </a:ext>
            </a:extLst>
          </p:cNvPr>
          <p:cNvSpPr/>
          <p:nvPr/>
        </p:nvSpPr>
        <p:spPr>
          <a:xfrm>
            <a:off x="2476922" y="1913457"/>
            <a:ext cx="406907" cy="407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F49F32-C660-4CF2-A332-967BBA81FFFA}"/>
              </a:ext>
            </a:extLst>
          </p:cNvPr>
          <p:cNvSpPr/>
          <p:nvPr/>
        </p:nvSpPr>
        <p:spPr>
          <a:xfrm>
            <a:off x="6091912" y="1919251"/>
            <a:ext cx="406907" cy="407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26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F6D041-B6C9-4D01-8E88-B652855F5F47}"/>
              </a:ext>
            </a:extLst>
          </p:cNvPr>
          <p:cNvSpPr/>
          <p:nvPr/>
        </p:nvSpPr>
        <p:spPr>
          <a:xfrm>
            <a:off x="920552" y="2225453"/>
            <a:ext cx="406907" cy="4120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16E395-0204-45F1-8B87-FE4C1B2595FF}"/>
              </a:ext>
            </a:extLst>
          </p:cNvPr>
          <p:cNvSpPr/>
          <p:nvPr/>
        </p:nvSpPr>
        <p:spPr>
          <a:xfrm>
            <a:off x="1329515" y="2226812"/>
            <a:ext cx="406907" cy="410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②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096F346-CD3B-46CF-8FDB-F379013F1513}"/>
              </a:ext>
            </a:extLst>
          </p:cNvPr>
          <p:cNvSpPr/>
          <p:nvPr/>
        </p:nvSpPr>
        <p:spPr>
          <a:xfrm>
            <a:off x="1738478" y="2226812"/>
            <a:ext cx="406907" cy="410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③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F49F32-C660-4CF2-A332-967BBA81FFFA}"/>
              </a:ext>
            </a:extLst>
          </p:cNvPr>
          <p:cNvSpPr/>
          <p:nvPr/>
        </p:nvSpPr>
        <p:spPr>
          <a:xfrm>
            <a:off x="2147441" y="2227355"/>
            <a:ext cx="406907" cy="410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④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5C4B60-6AF8-4A2E-A3DA-E857C62D6F5E}"/>
              </a:ext>
            </a:extLst>
          </p:cNvPr>
          <p:cNvSpPr/>
          <p:nvPr/>
        </p:nvSpPr>
        <p:spPr>
          <a:xfrm>
            <a:off x="2551644" y="2225453"/>
            <a:ext cx="406907" cy="4120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⑤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E0B12A7-3EF3-435F-9C44-88F4D46BE28C}"/>
              </a:ext>
            </a:extLst>
          </p:cNvPr>
          <p:cNvCxnSpPr>
            <a:cxnSpLocks/>
          </p:cNvCxnSpPr>
          <p:nvPr/>
        </p:nvCxnSpPr>
        <p:spPr>
          <a:xfrm>
            <a:off x="5169025" y="2132856"/>
            <a:ext cx="38851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5E98388-75A5-4F6E-83F0-D77DF2DE660C}"/>
              </a:ext>
            </a:extLst>
          </p:cNvPr>
          <p:cNvCxnSpPr>
            <a:cxnSpLocks/>
          </p:cNvCxnSpPr>
          <p:nvPr/>
        </p:nvCxnSpPr>
        <p:spPr>
          <a:xfrm>
            <a:off x="5169025" y="2708920"/>
            <a:ext cx="39396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E7DDEA-E42E-4C82-8E07-E526EF10C184}"/>
              </a:ext>
            </a:extLst>
          </p:cNvPr>
          <p:cNvSpPr/>
          <p:nvPr/>
        </p:nvSpPr>
        <p:spPr>
          <a:xfrm>
            <a:off x="5339880" y="2281416"/>
            <a:ext cx="504387" cy="3159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3C0699-AAA6-422A-BF19-EDCC5E0F8939}"/>
              </a:ext>
            </a:extLst>
          </p:cNvPr>
          <p:cNvSpPr/>
          <p:nvPr/>
        </p:nvSpPr>
        <p:spPr>
          <a:xfrm>
            <a:off x="5958324" y="2281415"/>
            <a:ext cx="504387" cy="3141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④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D928B9F-2BEA-4ED7-9AE5-1EA9CC67EBCD}"/>
              </a:ext>
            </a:extLst>
          </p:cNvPr>
          <p:cNvSpPr/>
          <p:nvPr/>
        </p:nvSpPr>
        <p:spPr>
          <a:xfrm>
            <a:off x="6576768" y="2281415"/>
            <a:ext cx="504387" cy="3141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③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DBF5172-A21D-4A78-931B-A002E61E64D5}"/>
              </a:ext>
            </a:extLst>
          </p:cNvPr>
          <p:cNvSpPr/>
          <p:nvPr/>
        </p:nvSpPr>
        <p:spPr>
          <a:xfrm>
            <a:off x="7195212" y="2281415"/>
            <a:ext cx="504387" cy="3141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</a:rPr>
              <a:t>②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9099992-C538-4DF4-B490-35CBA1E1B90A}"/>
              </a:ext>
            </a:extLst>
          </p:cNvPr>
          <p:cNvSpPr/>
          <p:nvPr/>
        </p:nvSpPr>
        <p:spPr>
          <a:xfrm>
            <a:off x="7813655" y="2281415"/>
            <a:ext cx="504387" cy="3141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</a:rPr>
              <a:t>①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358FCD-A018-4E56-ACB3-B77BD4BF9373}"/>
              </a:ext>
            </a:extLst>
          </p:cNvPr>
          <p:cNvCxnSpPr>
            <a:cxnSpLocks/>
          </p:cNvCxnSpPr>
          <p:nvPr/>
        </p:nvCxnSpPr>
        <p:spPr>
          <a:xfrm flipH="1">
            <a:off x="8440731" y="2411365"/>
            <a:ext cx="606629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67117E-1522-4278-87D8-A3CFF0FA7421}"/>
              </a:ext>
            </a:extLst>
          </p:cNvPr>
          <p:cNvSpPr txBox="1"/>
          <p:nvPr/>
        </p:nvSpPr>
        <p:spPr>
          <a:xfrm>
            <a:off x="5169024" y="1803517"/>
            <a:ext cx="1741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OutputStream</a:t>
            </a:r>
            <a:endParaRPr lang="en-US" altLang="ko-KR" sz="1600" dirty="0"/>
          </a:p>
        </p:txBody>
      </p:sp>
      <p:sp>
        <p:nvSpPr>
          <p:cNvPr id="42" name="오른쪽 대괄호 41">
            <a:extLst>
              <a:ext uri="{FF2B5EF4-FFF2-40B4-BE49-F238E27FC236}">
                <a16:creationId xmlns:a16="http://schemas.microsoft.com/office/drawing/2014/main" id="{796144E7-2017-43FF-B5E7-111EB313B9E3}"/>
              </a:ext>
            </a:extLst>
          </p:cNvPr>
          <p:cNvSpPr/>
          <p:nvPr/>
        </p:nvSpPr>
        <p:spPr>
          <a:xfrm rot="16200000">
            <a:off x="1846182" y="1185852"/>
            <a:ext cx="174945" cy="18267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B26DC4-D877-4CF1-AD64-AFA50C3A2AEA}"/>
              </a:ext>
            </a:extLst>
          </p:cNvPr>
          <p:cNvSpPr txBox="1"/>
          <p:nvPr/>
        </p:nvSpPr>
        <p:spPr>
          <a:xfrm>
            <a:off x="1286010" y="1659501"/>
            <a:ext cx="129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보낼 바이트</a:t>
            </a:r>
            <a:endParaRPr lang="en-US" altLang="ko-KR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DB7D67-3527-4801-9433-D7459986165B}"/>
              </a:ext>
            </a:extLst>
          </p:cNvPr>
          <p:cNvSpPr txBox="1"/>
          <p:nvPr/>
        </p:nvSpPr>
        <p:spPr>
          <a:xfrm>
            <a:off x="3296816" y="2276872"/>
            <a:ext cx="1584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write(</a:t>
            </a:r>
            <a:r>
              <a:rPr lang="en-US" altLang="ko-KR" sz="1600" dirty="0"/>
              <a:t>byte[]</a:t>
            </a:r>
            <a:r>
              <a:rPr lang="ko-KR" altLang="en-US" sz="1600" dirty="0"/>
              <a:t> </a:t>
            </a:r>
            <a:r>
              <a:rPr lang="en-US" altLang="ko-KR" sz="1600" dirty="0"/>
              <a:t>b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12A600E-63B5-4FFC-AF88-B5C3F222742F}"/>
              </a:ext>
            </a:extLst>
          </p:cNvPr>
          <p:cNvCxnSpPr>
            <a:cxnSpLocks/>
          </p:cNvCxnSpPr>
          <p:nvPr/>
        </p:nvCxnSpPr>
        <p:spPr>
          <a:xfrm flipH="1">
            <a:off x="4808984" y="2471410"/>
            <a:ext cx="303313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6882541-3780-44FF-B529-A65396540EE3}"/>
              </a:ext>
            </a:extLst>
          </p:cNvPr>
          <p:cNvCxnSpPr>
            <a:cxnSpLocks/>
          </p:cNvCxnSpPr>
          <p:nvPr/>
        </p:nvCxnSpPr>
        <p:spPr>
          <a:xfrm flipH="1">
            <a:off x="3080792" y="2471410"/>
            <a:ext cx="288032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제목 5"/>
          <p:cNvSpPr txBox="1">
            <a:spLocks/>
          </p:cNvSpPr>
          <p:nvPr/>
        </p:nvSpPr>
        <p:spPr>
          <a:xfrm>
            <a:off x="0" y="-27384"/>
            <a:ext cx="453194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FileOutputStream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E5071F-8B27-48B4-967F-B36E96A59271}"/>
              </a:ext>
            </a:extLst>
          </p:cNvPr>
          <p:cNvSpPr/>
          <p:nvPr/>
        </p:nvSpPr>
        <p:spPr>
          <a:xfrm>
            <a:off x="552510" y="1003723"/>
            <a:ext cx="5806870" cy="5078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/>
              <a:t>write(byte[] b) – </a:t>
            </a:r>
            <a:r>
              <a:rPr lang="ko-KR" altLang="en-US" b="1" dirty="0"/>
              <a:t>파일에 바이트 배열로 </a:t>
            </a:r>
            <a:r>
              <a:rPr lang="ko-KR" altLang="en-US" b="1" dirty="0" smtClean="0"/>
              <a:t>쓰</a:t>
            </a:r>
            <a:r>
              <a:rPr lang="ko-KR" altLang="en-US" b="1" dirty="0"/>
              <a:t>기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 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54" y="2924944"/>
            <a:ext cx="6378493" cy="31778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357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10897</TotalTime>
  <Words>1582</Words>
  <Application>Microsoft Office PowerPoint</Application>
  <PresentationFormat>A4 용지(210x297mm)</PresentationFormat>
  <Paragraphs>407</Paragraphs>
  <Slides>46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13장. 입출력 스트림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726</cp:revision>
  <dcterms:created xsi:type="dcterms:W3CDTF">2019-03-04T02:36:55Z</dcterms:created>
  <dcterms:modified xsi:type="dcterms:W3CDTF">2023-06-06T08:16:42Z</dcterms:modified>
</cp:coreProperties>
</file>