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455" r:id="rId3"/>
    <p:sldId id="456" r:id="rId4"/>
    <p:sldId id="457" r:id="rId5"/>
    <p:sldId id="458" r:id="rId6"/>
    <p:sldId id="459" r:id="rId7"/>
    <p:sldId id="411" r:id="rId8"/>
    <p:sldId id="428" r:id="rId9"/>
    <p:sldId id="418" r:id="rId10"/>
    <p:sldId id="429" r:id="rId11"/>
    <p:sldId id="419" r:id="rId12"/>
    <p:sldId id="412" r:id="rId13"/>
    <p:sldId id="431" r:id="rId14"/>
    <p:sldId id="427" r:id="rId15"/>
    <p:sldId id="445" r:id="rId16"/>
    <p:sldId id="446" r:id="rId17"/>
    <p:sldId id="447" r:id="rId18"/>
    <p:sldId id="448" r:id="rId19"/>
    <p:sldId id="449" r:id="rId20"/>
    <p:sldId id="450" r:id="rId21"/>
    <p:sldId id="451" r:id="rId22"/>
    <p:sldId id="452" r:id="rId23"/>
    <p:sldId id="453" r:id="rId24"/>
    <p:sldId id="454" r:id="rId2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82" d="100"/>
          <a:sy n="82" d="100"/>
        </p:scale>
        <p:origin x="1286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230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0" name="Picture 2" descr="javaì ëí ì´ë¯¸ì§ ê²ìê²°ê³¼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2" y="5933989"/>
            <a:ext cx="685900" cy="6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7050783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14-2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컬렉션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(Set, Map)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1800" i="1" dirty="0" smtClean="0">
                <a:solidFill>
                  <a:schemeClr val="bg1"/>
                </a:solidFill>
              </a:rPr>
              <a:t>Set, Map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56" y="3645024"/>
            <a:ext cx="4078760" cy="24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Set </a:t>
            </a:r>
            <a:r>
              <a:rPr lang="ko-KR" altLang="en-US" dirty="0"/>
              <a:t>인터페이스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60049" y="1052736"/>
            <a:ext cx="9045479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MemberHashSet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클래스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b="1" dirty="0" smtClean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9" y="1700808"/>
            <a:ext cx="7733522" cy="30963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8913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Set </a:t>
            </a:r>
            <a:r>
              <a:rPr lang="ko-KR" altLang="en-US" dirty="0"/>
              <a:t>인터페이스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980728"/>
            <a:ext cx="7011495" cy="49685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72" y="4221088"/>
            <a:ext cx="3566469" cy="16384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5989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Map </a:t>
            </a:r>
            <a:r>
              <a:rPr lang="ko-KR" altLang="en-US" dirty="0"/>
              <a:t>인터페이스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88041" y="1052736"/>
            <a:ext cx="9045479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HashMap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을 활용한 회원관리 프로그램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b="1" dirty="0" smtClean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772816"/>
            <a:ext cx="2712955" cy="2446232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396" y="1731143"/>
            <a:ext cx="5649084" cy="4164015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783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Map </a:t>
            </a:r>
            <a:r>
              <a:rPr lang="ko-KR" altLang="en-US" dirty="0"/>
              <a:t>인터페이스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88041" y="1052736"/>
            <a:ext cx="9045479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HashMap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을 활용한 회원관리 프로그램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b="1" dirty="0" smtClean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681005"/>
            <a:ext cx="6823624" cy="43655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8659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Map </a:t>
            </a:r>
            <a:r>
              <a:rPr lang="ko-KR" altLang="en-US" dirty="0"/>
              <a:t>인터페이스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052737"/>
            <a:ext cx="6472775" cy="50405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72" y="4353143"/>
            <a:ext cx="3384376" cy="18552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7740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560511" y="908720"/>
            <a:ext cx="936104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2172" indent="-23217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Stack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>
                <a:solidFill>
                  <a:srgbClr val="C00000"/>
                </a:solidFill>
              </a:rPr>
              <a:t>클래스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65722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후입선출</a:t>
            </a:r>
            <a:r>
              <a:rPr lang="en-US" altLang="ko-KR" sz="1600" dirty="0"/>
              <a:t>(LIFO : Last in First Out) </a:t>
            </a:r>
            <a:r>
              <a:rPr lang="ko-KR" altLang="en-US" sz="1600" dirty="0"/>
              <a:t>구조 </a:t>
            </a:r>
            <a:r>
              <a:rPr lang="en-US" altLang="ko-KR" sz="1600" dirty="0"/>
              <a:t>– (</a:t>
            </a:r>
            <a:r>
              <a:rPr lang="ko-KR" altLang="en-US" sz="1600" dirty="0"/>
              <a:t>응용 예</a:t>
            </a:r>
            <a:r>
              <a:rPr lang="en-US" altLang="ko-KR" sz="1600" dirty="0"/>
              <a:t>: JVM </a:t>
            </a:r>
            <a:r>
              <a:rPr lang="ko-KR" altLang="en-US" sz="1600" dirty="0" err="1"/>
              <a:t>스택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메모리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접시닦이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게임 무르기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marL="65722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주요 메소드</a:t>
            </a:r>
            <a:endParaRPr lang="en-US" altLang="ko-KR" sz="16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B8FE68B-9296-45F2-96AB-033F96DA2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724267"/>
              </p:ext>
            </p:extLst>
          </p:nvPr>
        </p:nvGraphicFramePr>
        <p:xfrm>
          <a:off x="1312143" y="2226831"/>
          <a:ext cx="6210307" cy="1296145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192585">
                  <a:extLst>
                    <a:ext uri="{9D8B030D-6E8A-4147-A177-3AD203B41FA5}">
                      <a16:colId xmlns:a16="http://schemas.microsoft.com/office/drawing/2014/main" val="1302133471"/>
                    </a:ext>
                  </a:extLst>
                </a:gridCol>
                <a:gridCol w="5017722">
                  <a:extLst>
                    <a:ext uri="{9D8B030D-6E8A-4147-A177-3AD203B41FA5}">
                      <a16:colId xmlns:a16="http://schemas.microsoft.com/office/drawing/2014/main" val="3478021724"/>
                    </a:ext>
                  </a:extLst>
                </a:gridCol>
              </a:tblGrid>
              <a:tr h="300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메소드명</a:t>
                      </a:r>
                      <a:endParaRPr lang="ko-KR" altLang="en-US" sz="1400" dirty="0"/>
                    </a:p>
                  </a:txBody>
                  <a:tcPr marL="74295" marR="74295" marT="37148" marB="37148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 marL="74295" marR="74295" marT="37148" marB="37148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331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push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주어진 객체를 스택에 넣는다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331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pop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스택의 맨 위 객체를 가져온다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객체를 </a:t>
                      </a:r>
                      <a:r>
                        <a:rPr lang="ko-KR" altLang="en-US" sz="1400" dirty="0" err="1" smtClean="0"/>
                        <a:t>스택에서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/>
                        <a:t>제거한다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631478700"/>
                  </a:ext>
                </a:extLst>
              </a:tr>
              <a:tr h="331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isEmpty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스택의</a:t>
                      </a:r>
                      <a:r>
                        <a:rPr lang="ko-KR" altLang="en-US" sz="1400" dirty="0" smtClean="0"/>
                        <a:t> 객체가 비어있는지 여부</a:t>
                      </a:r>
                      <a:endParaRPr lang="ko-KR" altLang="en-US" sz="1400" dirty="0"/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043074" y="3784196"/>
            <a:ext cx="2592287" cy="1965255"/>
            <a:chOff x="7202866" y="2114733"/>
            <a:chExt cx="2286638" cy="1677223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63F1EBDA-F120-41FB-9DB2-AE5C10EB3806}"/>
                </a:ext>
              </a:extLst>
            </p:cNvPr>
            <p:cNvSpPr/>
            <p:nvPr/>
          </p:nvSpPr>
          <p:spPr>
            <a:xfrm>
              <a:off x="8035075" y="2715019"/>
              <a:ext cx="702054" cy="1076937"/>
            </a:xfrm>
            <a:custGeom>
              <a:avLst/>
              <a:gdLst>
                <a:gd name="connsiteX0" fmla="*/ 0 w 864066"/>
                <a:gd name="connsiteY0" fmla="*/ 0 h 1325461"/>
                <a:gd name="connsiteX1" fmla="*/ 0 w 864066"/>
                <a:gd name="connsiteY1" fmla="*/ 1325461 h 1325461"/>
                <a:gd name="connsiteX2" fmla="*/ 864066 w 864066"/>
                <a:gd name="connsiteY2" fmla="*/ 1325461 h 1325461"/>
                <a:gd name="connsiteX3" fmla="*/ 864066 w 864066"/>
                <a:gd name="connsiteY3" fmla="*/ 8389 h 1325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66" h="1325461">
                  <a:moveTo>
                    <a:pt x="0" y="0"/>
                  </a:moveTo>
                  <a:lnTo>
                    <a:pt x="0" y="1325461"/>
                  </a:lnTo>
                  <a:lnTo>
                    <a:pt x="864066" y="1325461"/>
                  </a:lnTo>
                  <a:lnTo>
                    <a:pt x="864066" y="8389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A8DA6E3-2CD1-4F7C-995B-E1D34C08FF7C}"/>
                </a:ext>
              </a:extLst>
            </p:cNvPr>
            <p:cNvSpPr/>
            <p:nvPr/>
          </p:nvSpPr>
          <p:spPr>
            <a:xfrm>
              <a:off x="8062342" y="3415368"/>
              <a:ext cx="640707" cy="36295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1</a:t>
              </a:r>
              <a:endParaRPr lang="ko-KR" altLang="en-US" sz="13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839F747-40EC-45A3-A944-16B295DB921F}"/>
                </a:ext>
              </a:extLst>
            </p:cNvPr>
            <p:cNvSpPr/>
            <p:nvPr/>
          </p:nvSpPr>
          <p:spPr>
            <a:xfrm>
              <a:off x="8062342" y="3038781"/>
              <a:ext cx="640707" cy="36295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2</a:t>
              </a:r>
              <a:endParaRPr lang="ko-KR" altLang="en-US" sz="13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051E527-C174-417E-9E9A-F9D69C0CD051}"/>
                </a:ext>
              </a:extLst>
            </p:cNvPr>
            <p:cNvSpPr/>
            <p:nvPr/>
          </p:nvSpPr>
          <p:spPr>
            <a:xfrm>
              <a:off x="8062342" y="2657618"/>
              <a:ext cx="640707" cy="36295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3</a:t>
              </a:r>
              <a:endParaRPr lang="ko-KR" altLang="en-US" sz="1300" dirty="0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A6A486DF-1355-43C6-8578-2CBC52D576A0}"/>
                </a:ext>
              </a:extLst>
            </p:cNvPr>
            <p:cNvSpPr/>
            <p:nvPr/>
          </p:nvSpPr>
          <p:spPr>
            <a:xfrm>
              <a:off x="7864674" y="2346952"/>
              <a:ext cx="381699" cy="347618"/>
            </a:xfrm>
            <a:custGeom>
              <a:avLst/>
              <a:gdLst>
                <a:gd name="connsiteX0" fmla="*/ 0 w 469783"/>
                <a:gd name="connsiteY0" fmla="*/ 0 h 427838"/>
                <a:gd name="connsiteX1" fmla="*/ 369115 w 469783"/>
                <a:gd name="connsiteY1" fmla="*/ 167780 h 427838"/>
                <a:gd name="connsiteX2" fmla="*/ 469783 w 469783"/>
                <a:gd name="connsiteY2" fmla="*/ 427838 h 427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9783" h="427838">
                  <a:moveTo>
                    <a:pt x="0" y="0"/>
                  </a:moveTo>
                  <a:cubicBezTo>
                    <a:pt x="145409" y="48237"/>
                    <a:pt x="290818" y="96474"/>
                    <a:pt x="369115" y="167780"/>
                  </a:cubicBezTo>
                  <a:cubicBezTo>
                    <a:pt x="447412" y="239086"/>
                    <a:pt x="458597" y="333462"/>
                    <a:pt x="469783" y="427838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AA367B82-885F-4CD4-9664-F616726BCCB9}"/>
                </a:ext>
              </a:extLst>
            </p:cNvPr>
            <p:cNvSpPr/>
            <p:nvPr/>
          </p:nvSpPr>
          <p:spPr>
            <a:xfrm flipH="1">
              <a:off x="8426999" y="2325909"/>
              <a:ext cx="381699" cy="347618"/>
            </a:xfrm>
            <a:custGeom>
              <a:avLst/>
              <a:gdLst>
                <a:gd name="connsiteX0" fmla="*/ 0 w 469783"/>
                <a:gd name="connsiteY0" fmla="*/ 0 h 427838"/>
                <a:gd name="connsiteX1" fmla="*/ 369115 w 469783"/>
                <a:gd name="connsiteY1" fmla="*/ 167780 h 427838"/>
                <a:gd name="connsiteX2" fmla="*/ 469783 w 469783"/>
                <a:gd name="connsiteY2" fmla="*/ 427838 h 427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9783" h="427838">
                  <a:moveTo>
                    <a:pt x="0" y="0"/>
                  </a:moveTo>
                  <a:cubicBezTo>
                    <a:pt x="145409" y="48237"/>
                    <a:pt x="290818" y="96474"/>
                    <a:pt x="369115" y="167780"/>
                  </a:cubicBezTo>
                  <a:cubicBezTo>
                    <a:pt x="447412" y="239086"/>
                    <a:pt x="458597" y="333462"/>
                    <a:pt x="469783" y="427838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61CB0B-C674-4350-A6F4-CA68034A3A73}"/>
                </a:ext>
              </a:extLst>
            </p:cNvPr>
            <p:cNvSpPr txBox="1"/>
            <p:nvPr/>
          </p:nvSpPr>
          <p:spPr>
            <a:xfrm>
              <a:off x="8761929" y="2146375"/>
              <a:ext cx="7275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빼기</a:t>
              </a:r>
              <a:endParaRPr lang="en-US" altLang="ko-KR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A0FE518-3E30-4559-BE69-887BC3E958F1}"/>
                </a:ext>
              </a:extLst>
            </p:cNvPr>
            <p:cNvSpPr txBox="1"/>
            <p:nvPr/>
          </p:nvSpPr>
          <p:spPr>
            <a:xfrm>
              <a:off x="8754841" y="2401143"/>
              <a:ext cx="7088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(pop)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081618E-E7EC-4225-9282-DA09AE2754DC}"/>
                </a:ext>
              </a:extLst>
            </p:cNvPr>
            <p:cNvSpPr txBox="1"/>
            <p:nvPr/>
          </p:nvSpPr>
          <p:spPr>
            <a:xfrm>
              <a:off x="7202866" y="2114733"/>
              <a:ext cx="7709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넣기</a:t>
              </a:r>
              <a:endParaRPr lang="en-US" altLang="ko-KR" sz="14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2AA1F2-15C1-4717-999A-209F9494788E}"/>
                </a:ext>
              </a:extLst>
            </p:cNvPr>
            <p:cNvSpPr txBox="1"/>
            <p:nvPr/>
          </p:nvSpPr>
          <p:spPr>
            <a:xfrm>
              <a:off x="7264898" y="2349841"/>
              <a:ext cx="7088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(push)</a:t>
              </a:r>
              <a:endParaRPr lang="en-US" altLang="ko-KR" sz="1400" dirty="0"/>
            </a:p>
          </p:txBody>
        </p:sp>
      </p:grpSp>
      <p:sp>
        <p:nvSpPr>
          <p:cNvPr id="35" name="제목 5"/>
          <p:cNvSpPr txBox="1">
            <a:spLocks/>
          </p:cNvSpPr>
          <p:nvPr/>
        </p:nvSpPr>
        <p:spPr>
          <a:xfrm>
            <a:off x="0" y="97922"/>
            <a:ext cx="6201139" cy="85496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(Stack)</a:t>
            </a:r>
            <a:r>
              <a:rPr lang="ko-KR" altLang="en-US" dirty="0" smtClean="0"/>
              <a:t>과 큐</a:t>
            </a:r>
            <a:r>
              <a:rPr lang="en-US" altLang="ko-KR" dirty="0" smtClean="0"/>
              <a:t>(Queue)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248" y="3688763"/>
            <a:ext cx="2424269" cy="23926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1340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560511" y="930786"/>
            <a:ext cx="55446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2172" indent="-23217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Stack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클래스로 동전 넣고 빼기 구현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35" name="제목 5"/>
          <p:cNvSpPr txBox="1">
            <a:spLocks/>
          </p:cNvSpPr>
          <p:nvPr/>
        </p:nvSpPr>
        <p:spPr>
          <a:xfrm>
            <a:off x="0" y="97922"/>
            <a:ext cx="6201139" cy="85496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(Stack)</a:t>
            </a:r>
            <a:r>
              <a:rPr lang="ko-KR" altLang="en-US" dirty="0" smtClean="0"/>
              <a:t>과 큐</a:t>
            </a:r>
            <a:r>
              <a:rPr lang="en-US" altLang="ko-KR" dirty="0" smtClean="0"/>
              <a:t>(Queue)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988840"/>
            <a:ext cx="4160563" cy="35283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122178" y="1506270"/>
            <a:ext cx="3614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Coin.java – Stack</a:t>
            </a:r>
            <a:r>
              <a:rPr lang="ko-KR" altLang="en-US" sz="1600" b="1" dirty="0" smtClean="0"/>
              <a:t>에 사용할 </a:t>
            </a:r>
            <a:r>
              <a:rPr lang="ko-KR" altLang="en-US" sz="1600" b="1" dirty="0" err="1" smtClean="0"/>
              <a:t>자료형</a:t>
            </a:r>
            <a:endParaRPr lang="ko-KR" altLang="en-US" sz="16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144" y="3861048"/>
            <a:ext cx="1800200" cy="9601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307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560511" y="908720"/>
            <a:ext cx="44644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2172" indent="-23217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Stack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클래스로 동전 꺼내기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35" name="제목 5"/>
          <p:cNvSpPr txBox="1">
            <a:spLocks/>
          </p:cNvSpPr>
          <p:nvPr/>
        </p:nvSpPr>
        <p:spPr>
          <a:xfrm>
            <a:off x="0" y="97922"/>
            <a:ext cx="6201139" cy="85496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(Stack)</a:t>
            </a:r>
            <a:r>
              <a:rPr lang="ko-KR" altLang="en-US" dirty="0" smtClean="0"/>
              <a:t>과 큐</a:t>
            </a:r>
            <a:r>
              <a:rPr lang="en-US" altLang="ko-KR" dirty="0" smtClean="0"/>
              <a:t>(Queue)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463379"/>
            <a:ext cx="6768752" cy="48176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7456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/>
              <a:t>스택</a:t>
            </a:r>
            <a:r>
              <a:rPr lang="en-US" altLang="ko-KR" dirty="0"/>
              <a:t>(</a:t>
            </a:r>
            <a:r>
              <a:rPr lang="en-US" altLang="ko-KR" dirty="0" smtClean="0"/>
              <a:t>Stack)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81246" y="980728"/>
            <a:ext cx="5091834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ArrayList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를 활용하여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Stack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구현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b="1" dirty="0" smtClean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2178" y="1506270"/>
            <a:ext cx="2534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MyStack.java </a:t>
            </a:r>
          </a:p>
          <a:p>
            <a:r>
              <a:rPr lang="en-US" altLang="ko-KR" sz="1600" b="1" dirty="0" smtClean="0"/>
              <a:t>- Stack</a:t>
            </a:r>
            <a:r>
              <a:rPr lang="ko-KR" altLang="en-US" sz="1600" b="1" dirty="0" smtClean="0"/>
              <a:t>에 사용할 </a:t>
            </a:r>
            <a:r>
              <a:rPr lang="ko-KR" altLang="en-US" sz="1600" b="1" dirty="0" err="1" smtClean="0"/>
              <a:t>자료형</a:t>
            </a:r>
            <a:endParaRPr lang="ko-KR" altLang="en-US" sz="16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947" y="1484784"/>
            <a:ext cx="4955342" cy="46948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4257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/>
              <a:t>스택</a:t>
            </a:r>
            <a:r>
              <a:rPr lang="en-US" altLang="ko-KR" dirty="0"/>
              <a:t>(</a:t>
            </a:r>
            <a:r>
              <a:rPr lang="en-US" altLang="ko-KR" dirty="0" smtClean="0"/>
              <a:t>Stack)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81246" y="980728"/>
            <a:ext cx="5091834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ArrayList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를 활용하여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Stack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구현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b="1" dirty="0" smtClean="0">
              <a:solidFill>
                <a:srgbClr val="C0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628800"/>
            <a:ext cx="4814249" cy="37444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00" y="4041088"/>
            <a:ext cx="1615580" cy="11888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2082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회원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81245" y="1052736"/>
            <a:ext cx="5379867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ArrayList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를 활용한 회원관리 프로그램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C0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2387352"/>
            <a:ext cx="5753439" cy="2304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122178" y="1794302"/>
            <a:ext cx="3902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Member.java – </a:t>
            </a:r>
            <a:r>
              <a:rPr lang="ko-KR" altLang="en-US" sz="1600" b="1" dirty="0" smtClean="0"/>
              <a:t>회원 클래스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자료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6883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24E8FA-4336-401A-8FBD-ED93AA11B426}"/>
              </a:ext>
            </a:extLst>
          </p:cNvPr>
          <p:cNvSpPr txBox="1"/>
          <p:nvPr/>
        </p:nvSpPr>
        <p:spPr>
          <a:xfrm>
            <a:off x="560512" y="980728"/>
            <a:ext cx="9001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2172" indent="-23217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Queue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인터페이스</a:t>
            </a:r>
            <a:endParaRPr lang="en-US" altLang="ko-KR" sz="2000" b="1" dirty="0" smtClean="0"/>
          </a:p>
          <a:p>
            <a:pPr marL="65722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선입선출</a:t>
            </a:r>
            <a:r>
              <a:rPr lang="en-US" altLang="ko-KR" sz="1600" dirty="0" smtClean="0"/>
              <a:t>(FIFO : First in First Out) </a:t>
            </a:r>
            <a:r>
              <a:rPr lang="ko-KR" altLang="en-US" sz="1600" dirty="0" smtClean="0"/>
              <a:t>구조 </a:t>
            </a:r>
            <a:r>
              <a:rPr lang="en-US" altLang="ko-KR" sz="1600" dirty="0" smtClean="0"/>
              <a:t>– (</a:t>
            </a:r>
            <a:r>
              <a:rPr lang="ko-KR" altLang="en-US" sz="1600" dirty="0" smtClean="0"/>
              <a:t>응용 예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버스정류장 줄서기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운영체제 </a:t>
            </a:r>
            <a:r>
              <a:rPr lang="ko-KR" altLang="en-US" sz="1600" dirty="0" err="1" smtClean="0"/>
              <a:t>메시지큐</a:t>
            </a:r>
            <a:r>
              <a:rPr lang="en-US" altLang="ko-KR" sz="1600" dirty="0" smtClean="0"/>
              <a:t>)</a:t>
            </a:r>
          </a:p>
          <a:p>
            <a:pPr marL="65722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주요 </a:t>
            </a:r>
            <a:r>
              <a:rPr lang="ko-KR" altLang="en-US" sz="1600" dirty="0"/>
              <a:t>메소드</a:t>
            </a:r>
            <a:endParaRPr lang="en-US" altLang="ko-KR" sz="16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0493445-9426-4210-96CD-8E97F2591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233735"/>
              </p:ext>
            </p:extLst>
          </p:nvPr>
        </p:nvGraphicFramePr>
        <p:xfrm>
          <a:off x="1496616" y="2492896"/>
          <a:ext cx="5613362" cy="1255716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112976">
                  <a:extLst>
                    <a:ext uri="{9D8B030D-6E8A-4147-A177-3AD203B41FA5}">
                      <a16:colId xmlns:a16="http://schemas.microsoft.com/office/drawing/2014/main" val="1302133471"/>
                    </a:ext>
                  </a:extLst>
                </a:gridCol>
                <a:gridCol w="4500386">
                  <a:extLst>
                    <a:ext uri="{9D8B030D-6E8A-4147-A177-3AD203B41FA5}">
                      <a16:colId xmlns:a16="http://schemas.microsoft.com/office/drawing/2014/main" val="3478021724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메소드명</a:t>
                      </a:r>
                      <a:endParaRPr lang="ko-KR" altLang="en-US" sz="1400" dirty="0"/>
                    </a:p>
                  </a:txBody>
                  <a:tcPr marL="74295" marR="74295" marT="37148" marB="37148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 marL="74295" marR="74295" marT="37148" marB="37148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872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offer()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주어진 </a:t>
                      </a:r>
                      <a:r>
                        <a:rPr lang="ko-KR" altLang="en-US" sz="1400" dirty="0" smtClean="0"/>
                        <a:t>객체를</a:t>
                      </a:r>
                      <a:r>
                        <a:rPr lang="ko-KR" altLang="en-US" sz="1400" baseline="0" dirty="0" smtClean="0"/>
                        <a:t> 넣는다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488436910"/>
                  </a:ext>
                </a:extLst>
              </a:tr>
              <a:tr h="290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Poll()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객체 하나를 가져온다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객체를 큐에서 제거한다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631478700"/>
                  </a:ext>
                </a:extLst>
              </a:tr>
              <a:tr h="2900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isEmpty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스택의</a:t>
                      </a:r>
                      <a:r>
                        <a:rPr lang="ko-KR" altLang="en-US" sz="1400" dirty="0" smtClean="0"/>
                        <a:t> 객체가 비어있는지 여부</a:t>
                      </a:r>
                      <a:endParaRPr lang="ko-KR" altLang="en-US" sz="1400" dirty="0"/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739783" y="4240522"/>
            <a:ext cx="3321229" cy="1221145"/>
            <a:chOff x="6537176" y="2572808"/>
            <a:chExt cx="3192377" cy="101988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610F33-56A9-42DE-ACFD-4AB5FCB19386}"/>
                </a:ext>
              </a:extLst>
            </p:cNvPr>
            <p:cNvSpPr txBox="1"/>
            <p:nvPr/>
          </p:nvSpPr>
          <p:spPr>
            <a:xfrm>
              <a:off x="6664976" y="2572808"/>
              <a:ext cx="7088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빼</a:t>
              </a:r>
              <a:r>
                <a:rPr lang="ko-KR" altLang="en-US" sz="1400" dirty="0" smtClean="0"/>
                <a:t>기</a:t>
              </a:r>
              <a:endParaRPr lang="en-US" altLang="ko-KR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C22B9D6-D476-438E-A7F5-0DB3E867D1A0}"/>
                </a:ext>
              </a:extLst>
            </p:cNvPr>
            <p:cNvSpPr txBox="1"/>
            <p:nvPr/>
          </p:nvSpPr>
          <p:spPr>
            <a:xfrm>
              <a:off x="6537176" y="2868287"/>
              <a:ext cx="9610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(</a:t>
              </a:r>
              <a:r>
                <a:rPr lang="en-US" altLang="ko-KR" sz="1400" dirty="0" err="1" smtClean="0"/>
                <a:t>dequee</a:t>
              </a:r>
              <a:r>
                <a:rPr lang="en-US" altLang="ko-KR" sz="1400" dirty="0" smtClean="0"/>
                <a:t>)</a:t>
              </a:r>
              <a:endParaRPr lang="en-US" altLang="ko-KR" sz="1400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6C9F632-B06E-4CD9-87DA-16BCCA2D6DE9}"/>
                </a:ext>
              </a:extLst>
            </p:cNvPr>
            <p:cNvCxnSpPr>
              <a:cxnSpLocks/>
            </p:cNvCxnSpPr>
            <p:nvPr/>
          </p:nvCxnSpPr>
          <p:spPr>
            <a:xfrm>
              <a:off x="7415598" y="2586541"/>
              <a:ext cx="14185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1945FA2E-D57D-431F-BE55-4B6FB505452B}"/>
                </a:ext>
              </a:extLst>
            </p:cNvPr>
            <p:cNvCxnSpPr>
              <a:cxnSpLocks/>
            </p:cNvCxnSpPr>
            <p:nvPr/>
          </p:nvCxnSpPr>
          <p:spPr>
            <a:xfrm>
              <a:off x="7456067" y="3145458"/>
              <a:ext cx="14185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FCAFF74-E451-4A10-A383-E560BCD0DB34}"/>
                </a:ext>
              </a:extLst>
            </p:cNvPr>
            <p:cNvSpPr/>
            <p:nvPr/>
          </p:nvSpPr>
          <p:spPr>
            <a:xfrm>
              <a:off x="7557878" y="2609680"/>
              <a:ext cx="356142" cy="51277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3</a:t>
              </a:r>
              <a:endParaRPr lang="ko-KR" altLang="en-US" sz="1300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A620BAF-D88D-4D89-A47E-D61A1126B7AE}"/>
                </a:ext>
              </a:extLst>
            </p:cNvPr>
            <p:cNvSpPr/>
            <p:nvPr/>
          </p:nvSpPr>
          <p:spPr>
            <a:xfrm>
              <a:off x="7954917" y="2616497"/>
              <a:ext cx="356142" cy="50546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2</a:t>
              </a:r>
              <a:endParaRPr lang="ko-KR" altLang="en-US" sz="1300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0536BE4C-35E2-4052-980E-31E7EE48CAF3}"/>
                </a:ext>
              </a:extLst>
            </p:cNvPr>
            <p:cNvSpPr/>
            <p:nvPr/>
          </p:nvSpPr>
          <p:spPr>
            <a:xfrm>
              <a:off x="8363876" y="2616986"/>
              <a:ext cx="356142" cy="50546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1</a:t>
              </a:r>
              <a:endParaRPr lang="ko-KR" altLang="en-US" sz="1300" dirty="0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4ED855F3-7620-4BE8-B841-D36796B5A8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49070" y="2863066"/>
              <a:ext cx="545286" cy="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FF0C83-B246-4BAC-B847-EA82D76532B7}"/>
                </a:ext>
              </a:extLst>
            </p:cNvPr>
            <p:cNvSpPr txBox="1"/>
            <p:nvPr/>
          </p:nvSpPr>
          <p:spPr>
            <a:xfrm>
              <a:off x="8874623" y="2572808"/>
              <a:ext cx="746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/>
                <a:t>넣</a:t>
              </a:r>
              <a:r>
                <a:rPr lang="ko-KR" altLang="en-US" sz="1400" smtClean="0"/>
                <a:t>기</a:t>
              </a:r>
              <a:endParaRPr lang="en-US" altLang="ko-KR" sz="1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C1F575A-D26A-4807-9A30-0631396A4DA8}"/>
                </a:ext>
              </a:extLst>
            </p:cNvPr>
            <p:cNvSpPr txBox="1"/>
            <p:nvPr/>
          </p:nvSpPr>
          <p:spPr>
            <a:xfrm>
              <a:off x="8868266" y="2868287"/>
              <a:ext cx="8612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(</a:t>
              </a:r>
              <a:r>
                <a:rPr lang="en-US" altLang="ko-KR" sz="1400" dirty="0" err="1" smtClean="0"/>
                <a:t>enquee</a:t>
              </a:r>
              <a:r>
                <a:rPr lang="en-US" altLang="ko-KR" sz="1400" dirty="0" smtClean="0"/>
                <a:t>)</a:t>
              </a:r>
              <a:endParaRPr lang="en-US" altLang="ko-KR" sz="1400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C5100326-1992-4CBD-932F-DAAFC7C454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93083" y="2864009"/>
              <a:ext cx="545286" cy="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5F4228E-0294-4E11-A5CA-B9F1EC49D343}"/>
                </a:ext>
              </a:extLst>
            </p:cNvPr>
            <p:cNvSpPr txBox="1"/>
            <p:nvPr/>
          </p:nvSpPr>
          <p:spPr>
            <a:xfrm>
              <a:off x="7688239" y="3284918"/>
              <a:ext cx="9678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큐</a:t>
              </a:r>
              <a:r>
                <a:rPr lang="en-US" altLang="ko-KR" sz="1400" dirty="0" smtClean="0"/>
                <a:t>(Queue)</a:t>
              </a:r>
              <a:endParaRPr lang="en-US" altLang="ko-KR" sz="1400" dirty="0"/>
            </a:p>
          </p:txBody>
        </p:sp>
      </p:grpSp>
      <p:sp>
        <p:nvSpPr>
          <p:cNvPr id="35" name="제목 5"/>
          <p:cNvSpPr txBox="1">
            <a:spLocks/>
          </p:cNvSpPr>
          <p:nvPr/>
        </p:nvSpPr>
        <p:spPr>
          <a:xfrm>
            <a:off x="0" y="97922"/>
            <a:ext cx="6201139" cy="85496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(Stack)</a:t>
            </a:r>
            <a:r>
              <a:rPr lang="ko-KR" altLang="en-US" dirty="0" smtClean="0"/>
              <a:t>과 큐</a:t>
            </a:r>
            <a:r>
              <a:rPr lang="en-US" altLang="ko-KR" dirty="0" smtClean="0"/>
              <a:t>(Queue)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32" y="3870755"/>
            <a:ext cx="3148799" cy="2303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9458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560511" y="930786"/>
            <a:ext cx="60486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2172" indent="-23217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Queue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를 이용한 메시지 큐 구현하</a:t>
            </a:r>
            <a:r>
              <a:rPr lang="ko-KR" altLang="en-US" sz="2000" b="1" dirty="0">
                <a:solidFill>
                  <a:srgbClr val="C00000"/>
                </a:solidFill>
              </a:rPr>
              <a:t>기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35" name="제목 5"/>
          <p:cNvSpPr txBox="1">
            <a:spLocks/>
          </p:cNvSpPr>
          <p:nvPr/>
        </p:nvSpPr>
        <p:spPr>
          <a:xfrm>
            <a:off x="0" y="97922"/>
            <a:ext cx="6201139" cy="85496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(Stack)</a:t>
            </a:r>
            <a:r>
              <a:rPr lang="ko-KR" altLang="en-US" dirty="0" smtClean="0"/>
              <a:t>과 큐</a:t>
            </a:r>
            <a:r>
              <a:rPr lang="en-US" altLang="ko-KR" dirty="0" smtClean="0"/>
              <a:t>(Queue)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628799"/>
            <a:ext cx="5134943" cy="31490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206" y="4941168"/>
            <a:ext cx="2614130" cy="6875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4441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560511" y="908720"/>
            <a:ext cx="93610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2172" indent="-23217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Queue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를 이용한 메시지 </a:t>
            </a:r>
            <a:r>
              <a:rPr lang="ko-KR" altLang="en-US" sz="2000" b="1" dirty="0">
                <a:solidFill>
                  <a:srgbClr val="C00000"/>
                </a:solidFill>
              </a:rPr>
              <a:t>큐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35" name="제목 5"/>
          <p:cNvSpPr txBox="1">
            <a:spLocks/>
          </p:cNvSpPr>
          <p:nvPr/>
        </p:nvSpPr>
        <p:spPr>
          <a:xfrm>
            <a:off x="0" y="97922"/>
            <a:ext cx="6201139" cy="85496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(Stack)</a:t>
            </a:r>
            <a:r>
              <a:rPr lang="ko-KR" altLang="en-US" dirty="0" smtClean="0"/>
              <a:t>과 큐</a:t>
            </a:r>
            <a:r>
              <a:rPr lang="en-US" altLang="ko-KR" dirty="0" smtClean="0"/>
              <a:t>(Queue)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462718"/>
            <a:ext cx="6048672" cy="47965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4290227" y="2996125"/>
            <a:ext cx="5256755" cy="288032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ysClr val="windowText" lastClr="000000"/>
                </a:solidFill>
              </a:rPr>
              <a:t>Queue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인터페이스를 구현한 대표적인 클래스는 </a:t>
            </a:r>
            <a:r>
              <a:rPr lang="en-US" altLang="ko-KR" sz="1400" b="1" dirty="0" err="1" smtClean="0">
                <a:solidFill>
                  <a:sysClr val="windowText" lastClr="000000"/>
                </a:solidFill>
              </a:rPr>
              <a:t>LinkedList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이다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.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10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큐</a:t>
            </a:r>
            <a:r>
              <a:rPr lang="en-US" altLang="ko-KR" dirty="0"/>
              <a:t>(Queue)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69244" y="1052736"/>
            <a:ext cx="8488212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2000" b="1" dirty="0" err="1" smtClean="0">
                <a:solidFill>
                  <a:srgbClr val="C00000"/>
                </a:solidFill>
                <a:latin typeface="+mn-ea"/>
              </a:rPr>
              <a:t>ArrayList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활용하여 </a:t>
            </a: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Queue(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큐</a:t>
            </a: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) 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구현</a:t>
            </a:r>
            <a:endParaRPr lang="en-US" altLang="ko-KR" sz="2000" b="1" dirty="0" smtClean="0">
              <a:solidFill>
                <a:srgbClr val="C00000"/>
              </a:solidFill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820496"/>
            <a:ext cx="6026334" cy="38164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0376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큐</a:t>
            </a:r>
            <a:r>
              <a:rPr lang="en-US" altLang="ko-KR" dirty="0"/>
              <a:t>(Queue)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69244" y="1052736"/>
            <a:ext cx="8488212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2000" b="1" dirty="0" err="1" smtClean="0">
                <a:solidFill>
                  <a:srgbClr val="C00000"/>
                </a:solidFill>
                <a:latin typeface="+mn-ea"/>
              </a:rPr>
              <a:t>ArrayList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활용하여 </a:t>
            </a: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Queue(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큐</a:t>
            </a:r>
            <a:r>
              <a:rPr lang="en-US" altLang="ko-KR" sz="2000" b="1" dirty="0" smtClean="0">
                <a:solidFill>
                  <a:srgbClr val="C00000"/>
                </a:solidFill>
                <a:latin typeface="+mn-ea"/>
              </a:rPr>
              <a:t>) </a:t>
            </a:r>
            <a:r>
              <a:rPr lang="ko-KR" altLang="en-US" sz="2000" b="1" dirty="0" smtClean="0">
                <a:solidFill>
                  <a:srgbClr val="C00000"/>
                </a:solidFill>
                <a:latin typeface="+mn-ea"/>
              </a:rPr>
              <a:t>구현</a:t>
            </a:r>
            <a:endParaRPr lang="en-US" altLang="ko-KR" sz="2000" b="1" dirty="0" smtClean="0">
              <a:solidFill>
                <a:srgbClr val="C00000"/>
              </a:solidFill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b="1" dirty="0" smtClean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816375"/>
            <a:ext cx="4680520" cy="28317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880" y="3573016"/>
            <a:ext cx="1104123" cy="10081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5111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회원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90576" y="1023723"/>
            <a:ext cx="5379867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ArrayList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를 활용한 회원관리 프로그램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157" y="2031835"/>
            <a:ext cx="5780075" cy="3773429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131509" y="1549265"/>
            <a:ext cx="3902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Member.java – </a:t>
            </a:r>
            <a:r>
              <a:rPr lang="ko-KR" altLang="en-US" sz="1600" b="1" dirty="0" smtClean="0"/>
              <a:t>회원 클래스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자료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0615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회원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81245" y="980728"/>
            <a:ext cx="7396091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ArrayList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를 활용한 회원관리 프로그램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988840"/>
            <a:ext cx="5940486" cy="4104456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122178" y="1506270"/>
            <a:ext cx="5112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MemberArrayList.java – </a:t>
            </a:r>
            <a:r>
              <a:rPr lang="ko-KR" altLang="en-US" sz="1600" b="1" dirty="0" smtClean="0"/>
              <a:t>회원 추가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회원 전체 조회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86738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회원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81245" y="980728"/>
            <a:ext cx="7396091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ArrayList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를 활용한 회원관리 프로그램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2178" y="1506270"/>
            <a:ext cx="5112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MemberArrayList.java – </a:t>
            </a:r>
            <a:r>
              <a:rPr lang="ko-KR" altLang="en-US" sz="1600" b="1" dirty="0" smtClean="0"/>
              <a:t>회원 삭</a:t>
            </a:r>
            <a:r>
              <a:rPr lang="ko-KR" altLang="en-US" sz="1600" b="1" dirty="0"/>
              <a:t>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988840"/>
            <a:ext cx="6315814" cy="31683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1505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회원 관리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56747" y="1556792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MemberArrayListTest.java</a:t>
            </a:r>
            <a:endParaRPr lang="ko-KR" altLang="en-US" sz="16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"/>
          <a:stretch/>
        </p:blipFill>
        <p:spPr>
          <a:xfrm>
            <a:off x="3872880" y="1304764"/>
            <a:ext cx="5768840" cy="5001253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4" b="1"/>
          <a:stretch/>
        </p:blipFill>
        <p:spPr>
          <a:xfrm>
            <a:off x="662675" y="2060848"/>
            <a:ext cx="3048264" cy="187906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0036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438176"/>
            <a:ext cx="4908519" cy="47991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Set </a:t>
            </a:r>
            <a:r>
              <a:rPr lang="ko-KR" altLang="en-US" dirty="0"/>
              <a:t>인터페이스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88041" y="908720"/>
            <a:ext cx="9045479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HashSet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을 활용한 회원관리 프로그램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6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12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Set </a:t>
            </a:r>
            <a:r>
              <a:rPr lang="ko-KR" altLang="en-US" dirty="0"/>
              <a:t>인터페이스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88041" y="908720"/>
            <a:ext cx="9045479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Member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클래스 </a:t>
            </a:r>
            <a:endParaRPr lang="en-US" altLang="ko-KR" sz="16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b="1" dirty="0" smtClean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7" y="1556792"/>
            <a:ext cx="7488832" cy="39837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1238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Set </a:t>
            </a:r>
            <a:r>
              <a:rPr lang="ko-KR" altLang="en-US" dirty="0"/>
              <a:t>인터페이스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980728"/>
            <a:ext cx="5112568" cy="50847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5870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8134</TotalTime>
  <Words>439</Words>
  <Application>Microsoft Office PowerPoint</Application>
  <PresentationFormat>A4 용지(210x297mm)</PresentationFormat>
  <Paragraphs>107</Paragraphs>
  <Slides>24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14-2장. 컬렉션(Set, Map)</vt:lpstr>
      <vt:lpstr> 회원 관리 프로그램</vt:lpstr>
      <vt:lpstr> 회원 관리 프로그램</vt:lpstr>
      <vt:lpstr> 회원 관리 프로그램</vt:lpstr>
      <vt:lpstr> 회원 관리 프로그램</vt:lpstr>
      <vt:lpstr> 회원 관리 프로그램</vt:lpstr>
      <vt:lpstr> Set 인터페이스</vt:lpstr>
      <vt:lpstr> Set 인터페이스</vt:lpstr>
      <vt:lpstr> Set 인터페이스</vt:lpstr>
      <vt:lpstr> Set 인터페이스</vt:lpstr>
      <vt:lpstr> Set 인터페이스</vt:lpstr>
      <vt:lpstr> Map 인터페이스</vt:lpstr>
      <vt:lpstr> Map 인터페이스</vt:lpstr>
      <vt:lpstr> Map 인터페이스</vt:lpstr>
      <vt:lpstr>PowerPoint 프레젠테이션</vt:lpstr>
      <vt:lpstr>PowerPoint 프레젠테이션</vt:lpstr>
      <vt:lpstr>PowerPoint 프레젠테이션</vt:lpstr>
      <vt:lpstr> 스택(Stack)</vt:lpstr>
      <vt:lpstr> 스택(Stack)</vt:lpstr>
      <vt:lpstr>PowerPoint 프레젠테이션</vt:lpstr>
      <vt:lpstr>PowerPoint 프레젠테이션</vt:lpstr>
      <vt:lpstr>PowerPoint 프레젠테이션</vt:lpstr>
      <vt:lpstr> 큐(Queue)</vt:lpstr>
      <vt:lpstr> 큐(Queue)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555</cp:revision>
  <dcterms:created xsi:type="dcterms:W3CDTF">2019-03-04T02:36:55Z</dcterms:created>
  <dcterms:modified xsi:type="dcterms:W3CDTF">2023-06-06T08:17:25Z</dcterms:modified>
</cp:coreProperties>
</file>