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69" r:id="rId3"/>
    <p:sldId id="397" r:id="rId4"/>
    <p:sldId id="414" r:id="rId5"/>
    <p:sldId id="415" r:id="rId6"/>
    <p:sldId id="416" r:id="rId7"/>
    <p:sldId id="405" r:id="rId8"/>
    <p:sldId id="398" r:id="rId9"/>
    <p:sldId id="399" r:id="rId10"/>
    <p:sldId id="401" r:id="rId11"/>
    <p:sldId id="400" r:id="rId12"/>
    <p:sldId id="408" r:id="rId13"/>
    <p:sldId id="407" r:id="rId14"/>
    <p:sldId id="413" r:id="rId15"/>
    <p:sldId id="402" r:id="rId16"/>
    <p:sldId id="404" r:id="rId17"/>
    <p:sldId id="417" r:id="rId18"/>
    <p:sldId id="418" r:id="rId19"/>
    <p:sldId id="403" r:id="rId20"/>
    <p:sldId id="409" r:id="rId21"/>
    <p:sldId id="412" r:id="rId22"/>
    <p:sldId id="410" r:id="rId23"/>
    <p:sldId id="411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9865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-1.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MVC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패턴 구현 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2-2. </a:t>
            </a:r>
            <a:r>
              <a:rPr lang="ko-KR" altLang="en-US" dirty="0" smtClean="0"/>
              <a:t>페이지 이동하기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클래스에서 웹 브라우저로부터 요청된 처리 결과를 보여줄 응답 페이지로 이동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하는 형식으로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페이지가 이동해도 처음에 요청된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계속 유지하기 위해 </a:t>
            </a:r>
            <a:r>
              <a:rPr lang="ko-KR" altLang="en-US" sz="1600" dirty="0" err="1" smtClean="0"/>
              <a:t>포워딩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방식을 사용한다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2560" y="2708920"/>
            <a:ext cx="7776864" cy="10215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RequestDispatcher</a:t>
            </a:r>
            <a:r>
              <a:rPr lang="en-US" altLang="ko-KR" dirty="0"/>
              <a:t> </a:t>
            </a:r>
            <a:r>
              <a:rPr lang="en-US" altLang="ko-KR" dirty="0" err="1"/>
              <a:t>rd</a:t>
            </a:r>
            <a:r>
              <a:rPr lang="en-US" altLang="ko-KR" dirty="0"/>
              <a:t> = </a:t>
            </a:r>
            <a:r>
              <a:rPr lang="en-US" altLang="ko-KR" dirty="0" err="1" smtClean="0"/>
              <a:t>request.getRequestDispatcher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");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rd.</a:t>
            </a:r>
            <a:r>
              <a:rPr lang="en-US" altLang="ko-KR" b="1" dirty="0" err="1"/>
              <a:t>forward</a:t>
            </a:r>
            <a:r>
              <a:rPr lang="en-US" altLang="ko-KR" dirty="0"/>
              <a:t>(request, response);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521" y="3933056"/>
            <a:ext cx="849694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모델 생성하기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600" dirty="0" smtClean="0"/>
              <a:t>모델은 웹 애플리케이션의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포함하는 데이터로 웹 애플리케이션의 상태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나타낸다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6576" y="5000407"/>
            <a:ext cx="7200800" cy="5618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request.setAttribute</a:t>
            </a:r>
            <a:r>
              <a:rPr lang="en-US" altLang="ko-KR" dirty="0"/>
              <a:t>("message", "Hello Java Server Page!!");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8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패턴 구현 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4.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웹 브라우저의 요청을 처리한 결과를 사용자에게 보여주는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페이지를 의미한다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2560" y="2452162"/>
            <a:ext cx="7272808" cy="408623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en-US" altLang="ko-KR" dirty="0" err="1"/>
              <a:t>msg</a:t>
            </a:r>
            <a:r>
              <a:rPr lang="en-US" altLang="ko-KR" dirty="0"/>
              <a:t> = (String)</a:t>
            </a:r>
            <a:r>
              <a:rPr lang="en-US" altLang="ko-KR" dirty="0" err="1"/>
              <a:t>request.getAttribute</a:t>
            </a:r>
            <a:r>
              <a:rPr lang="en-US" altLang="ko-KR" dirty="0"/>
              <a:t>("message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06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실습 예제</a:t>
            </a:r>
            <a:r>
              <a:rPr lang="en-US" altLang="ko-KR" b="1" dirty="0" smtClean="0"/>
              <a:t>1 – </a:t>
            </a:r>
            <a:r>
              <a:rPr lang="en-US" altLang="ko-KR" b="1" dirty="0" err="1" smtClean="0"/>
              <a:t>WebServlet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애너테이션을</a:t>
            </a:r>
            <a:r>
              <a:rPr lang="ko-KR" altLang="en-US" b="1" dirty="0" smtClean="0"/>
              <a:t> 사용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20552" y="155679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alculator.jsp</a:t>
            </a:r>
            <a:r>
              <a:rPr lang="en-US" altLang="ko-KR" dirty="0" smtClean="0"/>
              <a:t>   -&gt; CalcServlet.java -&gt; </a:t>
            </a:r>
            <a:r>
              <a:rPr lang="en-US" altLang="ko-KR" dirty="0" err="1" smtClean="0"/>
              <a:t>result.jsp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768" y="197954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컨트롤러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모델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97016" y="197954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(</a:t>
            </a:r>
            <a:r>
              <a:rPr lang="ko-KR" altLang="en-US" sz="1600" dirty="0" err="1"/>
              <a:t>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293096"/>
            <a:ext cx="5418290" cy="12497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669212" y="4034784"/>
            <a:ext cx="1591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calculator.jsp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564904"/>
            <a:ext cx="2665371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51" y="1528545"/>
            <a:ext cx="2110923" cy="38484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실습 예제</a:t>
            </a:r>
            <a:r>
              <a:rPr lang="en-US" altLang="ko-KR" b="1" dirty="0" smtClean="0"/>
              <a:t>1 – </a:t>
            </a:r>
            <a:r>
              <a:rPr lang="en-US" altLang="ko-KR" b="1" dirty="0" err="1" smtClean="0"/>
              <a:t>WebServlet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애너테이션을</a:t>
            </a:r>
            <a:r>
              <a:rPr lang="ko-KR" altLang="en-US" b="1" dirty="0" smtClean="0"/>
              <a:t> 사용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76" y="1700808"/>
            <a:ext cx="7833320" cy="4265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55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실습 예제</a:t>
            </a:r>
            <a:r>
              <a:rPr lang="en-US" altLang="ko-KR" b="1" dirty="0" smtClean="0"/>
              <a:t>1 – </a:t>
            </a:r>
            <a:r>
              <a:rPr lang="en-US" altLang="ko-KR" b="1" dirty="0" err="1" smtClean="0"/>
              <a:t>WebServlet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애너테이션을</a:t>
            </a:r>
            <a:r>
              <a:rPr lang="ko-KR" altLang="en-US" b="1" dirty="0" smtClean="0"/>
              <a:t> 사용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39672"/>
            <a:ext cx="6446964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748007" y="1835532"/>
            <a:ext cx="1181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result.jsp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24" y="3666431"/>
            <a:ext cx="3092892" cy="6589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509120"/>
            <a:ext cx="6020322" cy="102116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73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실습 예제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xml</a:t>
            </a:r>
            <a:r>
              <a:rPr lang="ko-KR" altLang="en-US" b="1" dirty="0" smtClean="0"/>
              <a:t>에 등록하여 사용하기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83324" y="161950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MVCTest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컨텍스트의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web.xml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132856"/>
            <a:ext cx="6584251" cy="194326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1619508"/>
            <a:ext cx="2293819" cy="43971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02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실습 예제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79" y="1435020"/>
            <a:ext cx="6947445" cy="473718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681192" y="35730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ControllerServlet.java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6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실습 예제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583895"/>
            <a:ext cx="5328592" cy="458140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603696" y="151144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</a:t>
            </a:r>
            <a:r>
              <a:rPr lang="en-US" altLang="ko-KR" dirty="0" err="1" smtClean="0"/>
              <a:t>iew.jsp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429000"/>
            <a:ext cx="3845081" cy="235197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77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실습 예제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33" y="1700808"/>
            <a:ext cx="5544616" cy="421278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07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1052736"/>
            <a:ext cx="22322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대 저장 객체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35201" y="1548366"/>
            <a:ext cx="8561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우선 순위 </a:t>
            </a:r>
            <a:r>
              <a:rPr lang="en-US" altLang="ko-KR" sz="2000" b="1" dirty="0" smtClean="0"/>
              <a:t>1. page  2. request  3. session  4. application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32963"/>
              </p:ext>
            </p:extLst>
          </p:nvPr>
        </p:nvGraphicFramePr>
        <p:xfrm>
          <a:off x="992560" y="2189584"/>
          <a:ext cx="7632848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pageScope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page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영역의 생명 주기에서 사용되는 저장소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requestScope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영역의 생명 주기에서 사용되는 저장소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sessionScope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session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영역의 생명 주기에서 사용되는 저장소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applicationScope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application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영역의 생명 주기에서 사용되는 저장소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param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파라미터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저장하고 있는 저장소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paramValues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값을 배열로 저장하고 있는 저장소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cookie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쿠키 정보를 저장하고 있는 저장소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initParam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컨텍스트의</a:t>
                      </a:r>
                      <a:r>
                        <a:rPr lang="ko-KR" altLang="en-US" sz="1600" dirty="0" smtClean="0"/>
                        <a:t> 초기화 정보를 저장하고 있는 저장소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pageContext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페이지 범위의 </a:t>
                      </a:r>
                      <a:r>
                        <a:rPr lang="ko-KR" altLang="en-US" sz="1600" dirty="0" err="1" smtClean="0"/>
                        <a:t>컨텍스트</a:t>
                      </a:r>
                      <a:r>
                        <a:rPr lang="ko-KR" altLang="en-US" sz="1600" dirty="0" smtClean="0"/>
                        <a:t> 저장소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Header </a:t>
                      </a:r>
                      <a:r>
                        <a:rPr lang="ko-KR" altLang="en-US" sz="1600" dirty="0" smtClean="0"/>
                        <a:t>정보를 저장하고 있는 저장소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7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2782697" y="3058279"/>
            <a:ext cx="3898495" cy="20989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MVC</a:t>
            </a:r>
          </a:p>
          <a:p>
            <a:r>
              <a:rPr lang="en-US" altLang="ko-KR" dirty="0" smtClean="0"/>
              <a:t>Model, View, Controller</a:t>
            </a:r>
            <a:r>
              <a:rPr lang="ko-KR" altLang="en-US" dirty="0" smtClean="0"/>
              <a:t>의 약자로 웹 애플리케이션을 비즈니스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프레젠테이션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데이터로 분리하는 디자인 패턴이다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방식이라고 하며 클라이언트의 요청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응답 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처리 부분을 모듈화한 구조이다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4" name="원통 13"/>
          <p:cNvSpPr/>
          <p:nvPr/>
        </p:nvSpPr>
        <p:spPr>
          <a:xfrm>
            <a:off x="7215096" y="3267321"/>
            <a:ext cx="1698344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5" y="3340077"/>
            <a:ext cx="1440160" cy="5763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클라이언트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52800" y="3378859"/>
            <a:ext cx="1300125" cy="5559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컨트롤</a:t>
            </a:r>
            <a:r>
              <a:rPr lang="ko-KR" altLang="en-US" sz="1400" dirty="0">
                <a:solidFill>
                  <a:schemeClr val="tx1"/>
                </a:solidFill>
              </a:rPr>
              <a:t>러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5344" y="4412722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37051" y="3378860"/>
            <a:ext cx="1300125" cy="5559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델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626621" y="3758706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412594" y="4026550"/>
            <a:ext cx="740206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360713" y="3594502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48945" y="3588798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626621" y="3522494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790678" y="3934778"/>
            <a:ext cx="0" cy="3798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68824" y="309044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서블릿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584848" y="481863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(JSP)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385048" y="3976028"/>
            <a:ext cx="115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자바빈즈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158569" y="46156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웹서버</a:t>
            </a:r>
            <a:endParaRPr lang="ko-KR" altLang="en-US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452925" y="3762532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16696" y="325972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요청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16696" y="432019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응답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실습 예제</a:t>
            </a:r>
            <a:r>
              <a:rPr lang="en-US" altLang="ko-KR" b="1" dirty="0" smtClean="0"/>
              <a:t>3 – </a:t>
            </a:r>
            <a:r>
              <a:rPr lang="ko-KR" altLang="en-US" b="1" dirty="0" smtClean="0"/>
              <a:t>모델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자바 </a:t>
            </a:r>
            <a:r>
              <a:rPr lang="ko-KR" altLang="en-US" b="1" dirty="0" err="1" smtClean="0"/>
              <a:t>빈즈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사용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1881408"/>
            <a:ext cx="2632585" cy="141031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77" y="3573016"/>
            <a:ext cx="2736304" cy="107357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4437112"/>
            <a:ext cx="2161578" cy="13681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556792"/>
            <a:ext cx="2293819" cy="43971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04148" y="3140968"/>
            <a:ext cx="2108692" cy="43204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실습 예제</a:t>
            </a:r>
            <a:r>
              <a:rPr lang="en-US" altLang="ko-KR" b="1" dirty="0" smtClean="0"/>
              <a:t>3 – </a:t>
            </a:r>
            <a:r>
              <a:rPr lang="ko-KR" altLang="en-US" b="1" dirty="0" smtClean="0"/>
              <a:t>모델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자바 </a:t>
            </a:r>
            <a:r>
              <a:rPr lang="ko-KR" altLang="en-US" b="1" dirty="0" err="1" smtClean="0"/>
              <a:t>빈즈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사용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94724"/>
            <a:ext cx="4937940" cy="426548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68" y="2449289"/>
            <a:ext cx="5472608" cy="16781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20552" y="148855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LoginBean.java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79496" y="2011176"/>
            <a:ext cx="12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eb.xml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7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실습 예제</a:t>
            </a:r>
            <a:r>
              <a:rPr lang="en-US" altLang="ko-KR" b="1" dirty="0" smtClean="0"/>
              <a:t>3 – </a:t>
            </a:r>
            <a:r>
              <a:rPr lang="ko-KR" altLang="en-US" b="1" dirty="0" smtClean="0"/>
              <a:t>모델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자바 </a:t>
            </a:r>
            <a:r>
              <a:rPr lang="ko-KR" altLang="en-US" b="1" dirty="0" err="1" smtClean="0"/>
              <a:t>빈즈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사용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4" y="4797152"/>
            <a:ext cx="3986848" cy="57914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0" y="2132856"/>
            <a:ext cx="5901547" cy="115212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98040" y="166015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mvc.jsp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0" y="3573016"/>
            <a:ext cx="6279425" cy="104403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249144" y="338835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vc_success.jsp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11355" y="47971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mvc_error.jsp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실습 예제</a:t>
            </a:r>
            <a:r>
              <a:rPr lang="en-US" altLang="ko-KR" b="1" dirty="0" smtClean="0"/>
              <a:t>3 – </a:t>
            </a:r>
            <a:r>
              <a:rPr lang="ko-KR" altLang="en-US" b="1" dirty="0" smtClean="0"/>
              <a:t>모델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자바 </a:t>
            </a:r>
            <a:r>
              <a:rPr lang="ko-KR" altLang="en-US" b="1" dirty="0" err="1" smtClean="0"/>
              <a:t>빈즈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사용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466823"/>
            <a:ext cx="8252037" cy="477823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545288" y="29249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MyController.java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0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1076543"/>
            <a:ext cx="828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방식</a:t>
            </a:r>
            <a:endParaRPr lang="en-US" altLang="ko-KR" b="1" dirty="0" smtClean="0"/>
          </a:p>
          <a:p>
            <a:r>
              <a:rPr lang="ko-KR" altLang="en-US" dirty="0" smtClean="0"/>
              <a:t>모든 클라이언트의 요청과 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처리를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담당하는 구조이다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웹 브라우저가 요청한 작업을 </a:t>
            </a:r>
            <a:r>
              <a:rPr lang="ko-KR" altLang="en-US" dirty="0" err="1" smtClean="0"/>
              <a:t>자바빈즈나</a:t>
            </a:r>
            <a:r>
              <a:rPr lang="ko-KR" altLang="en-US" dirty="0" smtClean="0"/>
              <a:t> 서비스 클래스를 사용하여 처리한다</a:t>
            </a:r>
            <a:r>
              <a:rPr lang="en-US" altLang="ko-KR" dirty="0" smtClean="0"/>
              <a:t>.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82697" y="2636912"/>
            <a:ext cx="3898495" cy="13681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통 22"/>
          <p:cNvSpPr/>
          <p:nvPr/>
        </p:nvSpPr>
        <p:spPr>
          <a:xfrm>
            <a:off x="7215096" y="2845953"/>
            <a:ext cx="1698344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48545" y="2918709"/>
            <a:ext cx="1440160" cy="5763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클라이언트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800" y="2957491"/>
            <a:ext cx="1300125" cy="5559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컨트롤러</a:t>
            </a:r>
            <a:r>
              <a:rPr lang="en-US" altLang="ko-KR" sz="1400" dirty="0" smtClean="0">
                <a:solidFill>
                  <a:schemeClr val="tx1"/>
                </a:solidFill>
              </a:rPr>
              <a:t>+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37051" y="2957492"/>
            <a:ext cx="1300125" cy="5559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델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6626621" y="3337338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360712" y="3344991"/>
            <a:ext cx="6681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360713" y="3173134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448945" y="3167430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626621" y="3101126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76836" y="355466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(JSP)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385048" y="3554660"/>
            <a:ext cx="115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자바빈즈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088" y="24522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웹서버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4452925" y="3341164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16696" y="283835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요청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88704" y="342900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응답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0551" y="4306800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왜 </a:t>
            </a:r>
            <a:r>
              <a:rPr lang="en-US" altLang="ko-KR" b="1" dirty="0" smtClean="0">
                <a:solidFill>
                  <a:srgbClr val="C00000"/>
                </a:solidFill>
              </a:rPr>
              <a:t>MVC</a:t>
            </a:r>
            <a:r>
              <a:rPr lang="ko-KR" altLang="en-US" b="1" dirty="0" smtClean="0">
                <a:solidFill>
                  <a:srgbClr val="C00000"/>
                </a:solidFill>
              </a:rPr>
              <a:t>를 사용하는가</a:t>
            </a:r>
            <a:r>
              <a:rPr lang="en-US" altLang="ko-KR" b="1" dirty="0" smtClean="0">
                <a:solidFill>
                  <a:srgbClr val="C00000"/>
                </a:solidFill>
              </a:rPr>
              <a:t>?</a:t>
            </a: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smtClean="0">
                <a:solidFill>
                  <a:srgbClr val="C00000"/>
                </a:solidFill>
              </a:rPr>
              <a:t>실습 예제를 통해 알아보기</a:t>
            </a:r>
            <a:r>
              <a:rPr lang="en-US" altLang="ko-KR" b="1" dirty="0" smtClean="0">
                <a:solidFill>
                  <a:srgbClr val="C00000"/>
                </a:solidFill>
              </a:rPr>
              <a:t>…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528" y="1124744"/>
            <a:ext cx="504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짝수를 판별하는 프로그램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1.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파일에서 직접 계산하기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87" y="2852936"/>
            <a:ext cx="3759618" cy="266429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784648" y="2267744"/>
            <a:ext cx="121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ifTest.jsp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8584" y="2020198"/>
            <a:ext cx="420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alculator.jsp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calc_process.jsp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528" y="1124744"/>
            <a:ext cx="504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모델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짝수를 판별하는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2. </a:t>
            </a:r>
            <a:r>
              <a:rPr lang="ko-KR" altLang="en-US" dirty="0" err="1" smtClean="0"/>
              <a:t>입력폼에서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전송받아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293096"/>
            <a:ext cx="5418290" cy="12497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453188" y="4034784"/>
            <a:ext cx="1591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calculator.jsp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00" y="2636912"/>
            <a:ext cx="2890240" cy="127170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78" y="2924944"/>
            <a:ext cx="1628663" cy="50112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39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8584" y="2020198"/>
            <a:ext cx="420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alculator.jsp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calc_process.jsp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528" y="1124744"/>
            <a:ext cx="504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모델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짝수를 판별하는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2. </a:t>
            </a:r>
            <a:r>
              <a:rPr lang="ko-KR" altLang="en-US" dirty="0" err="1" smtClean="0"/>
              <a:t>입력폼에서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전송받아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8" y="2586970"/>
            <a:ext cx="6696744" cy="305706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64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모델</a:t>
            </a:r>
            <a:r>
              <a:rPr lang="en-US" altLang="ko-KR" b="1" dirty="0"/>
              <a:t>2 </a:t>
            </a:r>
            <a:r>
              <a:rPr lang="ko-KR" altLang="en-US" b="1" dirty="0"/>
              <a:t>방식 </a:t>
            </a:r>
            <a:r>
              <a:rPr lang="en-US" altLang="ko-KR" b="1" dirty="0"/>
              <a:t>- MVC </a:t>
            </a:r>
            <a:r>
              <a:rPr lang="ko-KR" altLang="en-US" b="1" dirty="0" smtClean="0"/>
              <a:t>패턴 구현 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1- 1 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애너테이션을</a:t>
            </a:r>
            <a:r>
              <a:rPr lang="ko-KR" altLang="en-US" dirty="0" smtClean="0"/>
              <a:t> 이용한 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컨트롤러 만들기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964443" y="2492896"/>
            <a:ext cx="8280920" cy="3166824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("/</a:t>
            </a:r>
            <a:r>
              <a:rPr lang="en-US" altLang="ko-KR" dirty="0" err="1"/>
              <a:t>calc</a:t>
            </a:r>
            <a:r>
              <a:rPr lang="en-US" altLang="ko-KR" dirty="0"/>
              <a:t>")</a:t>
            </a:r>
          </a:p>
          <a:p>
            <a:r>
              <a:rPr lang="en-US" altLang="ko-KR" b="1" dirty="0"/>
              <a:t>public class </a:t>
            </a:r>
            <a:r>
              <a:rPr lang="en-US" altLang="ko-KR" b="1" u="sng" dirty="0" err="1"/>
              <a:t>CalcServlet</a:t>
            </a:r>
            <a:r>
              <a:rPr lang="en-US" altLang="ko-KR" b="1" u="sng" dirty="0"/>
              <a:t> extends </a:t>
            </a:r>
            <a:r>
              <a:rPr lang="en-US" altLang="ko-KR" b="1" u="sng" dirty="0" err="1"/>
              <a:t>HttpServlet</a:t>
            </a:r>
            <a:r>
              <a:rPr lang="en-US" altLang="ko-KR" b="1" u="sng" dirty="0"/>
              <a:t>{</a:t>
            </a:r>
          </a:p>
          <a:p>
            <a:endParaRPr lang="ko-KR" altLang="en-US" dirty="0"/>
          </a:p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protected void </a:t>
            </a:r>
            <a:r>
              <a:rPr lang="en-US" altLang="ko-KR" b="1" dirty="0" err="1"/>
              <a:t>doGet</a:t>
            </a:r>
            <a:r>
              <a:rPr lang="en-US" altLang="ko-KR" b="1" dirty="0"/>
              <a:t>(</a:t>
            </a:r>
            <a:r>
              <a:rPr lang="en-US" altLang="ko-KR" b="1" dirty="0" err="1"/>
              <a:t>HttpServletRequest</a:t>
            </a:r>
            <a:r>
              <a:rPr lang="en-US" altLang="ko-KR" b="1" dirty="0"/>
              <a:t> request, </a:t>
            </a:r>
            <a:r>
              <a:rPr lang="en-US" altLang="ko-KR" b="1" dirty="0" err="1"/>
              <a:t>HttpServletResponse</a:t>
            </a:r>
            <a:r>
              <a:rPr lang="en-US" altLang="ko-KR" b="1" dirty="0"/>
              <a:t> response) throws </a:t>
            </a:r>
            <a:r>
              <a:rPr lang="en-US" altLang="ko-KR" b="1" dirty="0" err="1"/>
              <a:t>ServletException</a:t>
            </a:r>
            <a:r>
              <a:rPr lang="en-US" altLang="ko-KR" b="1" dirty="0"/>
              <a:t>, </a:t>
            </a:r>
            <a:r>
              <a:rPr lang="en-US" altLang="ko-KR" b="1" dirty="0" err="1"/>
              <a:t>IOException</a:t>
            </a:r>
            <a:r>
              <a:rPr lang="en-US" altLang="ko-KR" b="1" dirty="0"/>
              <a:t> {</a:t>
            </a:r>
          </a:p>
          <a:p>
            <a:pPr lvl="1"/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num</a:t>
            </a:r>
            <a:r>
              <a:rPr lang="en-US" altLang="ko-KR" b="1" dirty="0"/>
              <a:t> = 0; </a:t>
            </a:r>
          </a:p>
          <a:p>
            <a:pPr lvl="1"/>
            <a:r>
              <a:rPr lang="en-US" altLang="ko-KR" b="1" dirty="0"/>
              <a:t>if(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("number") != null){</a:t>
            </a:r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Integer.</a:t>
            </a:r>
            <a:r>
              <a:rPr lang="en-US" altLang="ko-KR" i="1" dirty="0" err="1"/>
              <a:t>parseInt</a:t>
            </a:r>
            <a:r>
              <a:rPr lang="en-US" altLang="ko-KR" i="1" dirty="0"/>
              <a:t>(</a:t>
            </a:r>
            <a:r>
              <a:rPr lang="en-US" altLang="ko-KR" i="1" dirty="0" err="1"/>
              <a:t>request.getParameter</a:t>
            </a:r>
            <a:r>
              <a:rPr lang="en-US" altLang="ko-KR" i="1" dirty="0"/>
              <a:t>("number"));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2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2809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모델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방식 </a:t>
            </a:r>
            <a:r>
              <a:rPr lang="en-US" altLang="ko-KR" b="1" dirty="0" smtClean="0"/>
              <a:t>- MVC </a:t>
            </a:r>
            <a:r>
              <a:rPr lang="ko-KR" altLang="en-US" b="1" dirty="0" smtClean="0"/>
              <a:t>패턴 구현 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1-2. web.xml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구성하기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&lt;servlet&gt;</a:t>
            </a:r>
            <a:r>
              <a:rPr lang="ko-KR" altLang="en-US" sz="1600" dirty="0" smtClean="0"/>
              <a:t>은 웹 애플리케이션에서 사용될 기본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객체와 매개변수를 설정하는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요소로 형식은 다음과 같다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8584" y="2564904"/>
            <a:ext cx="6408712" cy="286035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&lt;servlet&gt;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    &lt;servlet-name&gt;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이름</a:t>
            </a:r>
            <a:r>
              <a:rPr lang="en-US" altLang="ko-KR" dirty="0" smtClean="0">
                <a:solidFill>
                  <a:srgbClr val="00B050"/>
                </a:solidFill>
              </a:rPr>
              <a:t>&lt;/servlet-name&gt;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00B050"/>
                </a:solidFill>
              </a:rPr>
              <a:t>&lt;servlet-class&gt;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&lt;/servlet-class&gt;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&lt;/servlet&gt;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&lt;servlet-mapping&gt;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00B050"/>
                </a:solidFill>
              </a:rPr>
              <a:t>&lt;servlet-name&gt;</a:t>
            </a:r>
            <a:r>
              <a:rPr lang="ko-KR" altLang="en-US" dirty="0" err="1"/>
              <a:t>서블릿</a:t>
            </a:r>
            <a:r>
              <a:rPr lang="ko-KR" altLang="en-US" dirty="0"/>
              <a:t> 이름</a:t>
            </a:r>
            <a:r>
              <a:rPr lang="en-US" altLang="ko-KR" dirty="0">
                <a:solidFill>
                  <a:srgbClr val="00B050"/>
                </a:solidFill>
              </a:rPr>
              <a:t>&lt;/servlet-name&gt;</a:t>
            </a:r>
          </a:p>
          <a:p>
            <a:r>
              <a:rPr lang="en-US" altLang="ko-KR" dirty="0"/>
              <a:t>    </a:t>
            </a:r>
            <a:r>
              <a:rPr lang="en-US" altLang="ko-KR" dirty="0" smtClean="0">
                <a:solidFill>
                  <a:srgbClr val="00B050"/>
                </a:solidFill>
              </a:rPr>
              <a:t>&lt;</a:t>
            </a:r>
            <a:r>
              <a:rPr lang="en-US" altLang="ko-KR" dirty="0" err="1" smtClean="0">
                <a:solidFill>
                  <a:srgbClr val="00B050"/>
                </a:solidFill>
              </a:rPr>
              <a:t>url</a:t>
            </a:r>
            <a:r>
              <a:rPr lang="en-US" altLang="ko-KR" dirty="0" smtClean="0">
                <a:solidFill>
                  <a:srgbClr val="00B050"/>
                </a:solidFill>
              </a:rPr>
              <a:t>-pattern&gt;</a:t>
            </a:r>
            <a:r>
              <a:rPr lang="ko-KR" altLang="en-US" dirty="0" smtClean="0"/>
              <a:t>요청할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&lt;/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url</a:t>
            </a:r>
            <a:r>
              <a:rPr lang="en-US" altLang="ko-KR" dirty="0">
                <a:solidFill>
                  <a:srgbClr val="00B050"/>
                </a:solidFill>
              </a:rPr>
              <a:t>-pattern </a:t>
            </a:r>
            <a:r>
              <a:rPr lang="en-US" altLang="ko-KR" dirty="0" smtClean="0">
                <a:solidFill>
                  <a:srgbClr val="00B050"/>
                </a:solidFill>
              </a:rPr>
              <a:t>&gt;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smtClean="0">
                <a:solidFill>
                  <a:srgbClr val="00B050"/>
                </a:solidFill>
              </a:rPr>
              <a:t>&lt;/servlet-mapping&gt;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521" y="980728"/>
            <a:ext cx="87129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패턴 구현 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2-1. </a:t>
            </a:r>
            <a:r>
              <a:rPr lang="ko-KR" altLang="en-US" dirty="0" smtClean="0"/>
              <a:t>컨트롤러 생성하기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600" dirty="0" smtClean="0"/>
              <a:t>컨트롤러는 </a:t>
            </a:r>
            <a:r>
              <a:rPr lang="ko-KR" altLang="en-US" sz="1600" dirty="0" err="1" smtClean="0"/>
              <a:t>뷰와</a:t>
            </a:r>
            <a:r>
              <a:rPr lang="ko-KR" altLang="en-US" sz="1600" dirty="0" smtClean="0"/>
              <a:t> 모델 간의 인터페이스 역할을 하여 웹 브라우저의 모든 요청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받아들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이고 요청 </a:t>
            </a:r>
            <a:r>
              <a:rPr lang="en-US" altLang="ko-KR" sz="1600" dirty="0" smtClean="0"/>
              <a:t>URL,</a:t>
            </a:r>
            <a:r>
              <a:rPr lang="ko-KR" altLang="en-US" sz="1600" dirty="0" smtClean="0"/>
              <a:t>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함께 전달되는 요청 </a:t>
            </a:r>
            <a:r>
              <a:rPr lang="ko-KR" altLang="en-US" sz="1600" dirty="0" err="1" smtClean="0"/>
              <a:t>파라미터를</a:t>
            </a:r>
            <a:r>
              <a:rPr lang="ko-KR" altLang="en-US" sz="1600" dirty="0" smtClean="0"/>
              <a:t> 받아 처리하는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클래스이다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0935" y="2689725"/>
            <a:ext cx="8640960" cy="347329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public class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이름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extends </a:t>
            </a:r>
            <a:r>
              <a:rPr lang="en-US" altLang="ko-KR" dirty="0" err="1">
                <a:latin typeface="+mn-ea"/>
              </a:rPr>
              <a:t>HttpServlet</a:t>
            </a:r>
            <a:r>
              <a:rPr lang="en-US" altLang="ko-KR" dirty="0">
                <a:latin typeface="+mn-ea"/>
              </a:rPr>
              <a:t> {</a:t>
            </a:r>
          </a:p>
          <a:p>
            <a:endParaRPr lang="ko-KR" altLang="en-US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protected </a:t>
            </a:r>
            <a:r>
              <a:rPr lang="en-US" altLang="ko-KR" dirty="0">
                <a:latin typeface="+mn-ea"/>
              </a:rPr>
              <a:t>void </a:t>
            </a:r>
            <a:r>
              <a:rPr lang="en-US" altLang="ko-KR" dirty="0" err="1" smtClean="0">
                <a:latin typeface="+mn-ea"/>
              </a:rPr>
              <a:t>doGet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request, </a:t>
            </a:r>
            <a:r>
              <a:rPr lang="en-US" altLang="ko-KR" b="1" dirty="0" err="1">
                <a:latin typeface="+mn-ea"/>
              </a:rPr>
              <a:t>HttpServletResponse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response</a:t>
            </a:r>
            <a:r>
              <a:rPr lang="en-US" altLang="ko-KR" dirty="0">
                <a:latin typeface="+mn-ea"/>
              </a:rPr>
              <a:t>) throws </a:t>
            </a:r>
            <a:r>
              <a:rPr lang="en-US" altLang="ko-KR" dirty="0" err="1">
                <a:latin typeface="+mn-ea"/>
              </a:rPr>
              <a:t>ServletException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IOException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{</a:t>
            </a:r>
          </a:p>
          <a:p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//Get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방식으로 전송되는 요청을 처리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}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protected void </a:t>
            </a:r>
            <a:r>
              <a:rPr lang="en-US" altLang="ko-KR" dirty="0" err="1" smtClean="0">
                <a:latin typeface="+mn-ea"/>
              </a:rPr>
              <a:t>doPost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request, </a:t>
            </a:r>
            <a:r>
              <a:rPr lang="en-US" altLang="ko-KR" dirty="0" err="1">
                <a:latin typeface="+mn-ea"/>
              </a:rPr>
              <a:t>HttpServletResponse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    response) throws </a:t>
            </a:r>
            <a:r>
              <a:rPr lang="en-US" altLang="ko-KR" dirty="0" err="1">
                <a:latin typeface="+mn-ea"/>
              </a:rPr>
              <a:t>ServletException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IOException</a:t>
            </a:r>
            <a:r>
              <a:rPr lang="en-US" altLang="ko-KR" dirty="0">
                <a:latin typeface="+mn-ea"/>
              </a:rPr>
              <a:t> {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//Post </a:t>
            </a:r>
            <a:r>
              <a:rPr lang="ko-KR" altLang="en-US" dirty="0">
                <a:solidFill>
                  <a:srgbClr val="00B050"/>
                </a:solidFill>
                <a:latin typeface="+mn-ea"/>
              </a:rPr>
              <a:t>방식으로 전송되는 요청을 처리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0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10682</TotalTime>
  <Words>833</Words>
  <Application>Microsoft Office PowerPoint</Application>
  <PresentationFormat>A4 용지(210x297mm)</PresentationFormat>
  <Paragraphs>191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HY헤드라인M</vt:lpstr>
      <vt:lpstr>맑은 고딕</vt:lpstr>
      <vt:lpstr>휴먼모음T</vt:lpstr>
      <vt:lpstr>휴먼엑스포</vt:lpstr>
      <vt:lpstr>Arial</vt:lpstr>
      <vt:lpstr>Office 테마</vt:lpstr>
      <vt:lpstr>13장-1.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673</cp:revision>
  <dcterms:created xsi:type="dcterms:W3CDTF">2019-03-04T02:36:55Z</dcterms:created>
  <dcterms:modified xsi:type="dcterms:W3CDTF">2023-06-05T06:17:03Z</dcterms:modified>
</cp:coreProperties>
</file>