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51" r:id="rId3"/>
    <p:sldId id="353" r:id="rId4"/>
    <p:sldId id="385" r:id="rId5"/>
    <p:sldId id="355" r:id="rId6"/>
    <p:sldId id="408" r:id="rId7"/>
    <p:sldId id="386" r:id="rId8"/>
    <p:sldId id="406" r:id="rId9"/>
    <p:sldId id="387" r:id="rId10"/>
    <p:sldId id="407" r:id="rId11"/>
    <p:sldId id="405" r:id="rId12"/>
    <p:sldId id="401" r:id="rId13"/>
    <p:sldId id="432" r:id="rId14"/>
    <p:sldId id="388" r:id="rId15"/>
    <p:sldId id="389" r:id="rId16"/>
    <p:sldId id="409" r:id="rId17"/>
    <p:sldId id="410" r:id="rId18"/>
    <p:sldId id="411" r:id="rId19"/>
    <p:sldId id="414" r:id="rId20"/>
    <p:sldId id="415" r:id="rId21"/>
    <p:sldId id="433" r:id="rId22"/>
    <p:sldId id="434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파일 업로드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예외처리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보안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err="1" smtClean="0">
                <a:solidFill>
                  <a:schemeClr val="bg1"/>
                </a:solidFill>
              </a:rPr>
              <a:t>FileUpload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340768"/>
            <a:ext cx="9278598" cy="4324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1311150"/>
            <a:ext cx="288032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f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ileupload01_process.jsp</a:t>
            </a:r>
          </a:p>
        </p:txBody>
      </p:sp>
    </p:spTree>
    <p:extLst>
      <p:ext uri="{BB962C8B-B14F-4D97-AF65-F5344CB8AC3E}">
        <p14:creationId xmlns:p14="http://schemas.microsoft.com/office/powerpoint/2010/main" val="39436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506850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서버의 </a:t>
            </a:r>
            <a:r>
              <a:rPr lang="en-US" altLang="ko-KR" sz="2000" b="1" dirty="0" smtClean="0"/>
              <a:t>server.xml </a:t>
            </a:r>
            <a:r>
              <a:rPr lang="ko-KR" altLang="en-US" sz="2000" b="1" dirty="0" smtClean="0"/>
              <a:t>에 등록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2663790"/>
            <a:ext cx="9289032" cy="10463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9323" y="2852936"/>
            <a:ext cx="9116205" cy="26202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552" y="2204864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업로</a:t>
            </a:r>
            <a:r>
              <a:rPr lang="ko-KR" altLang="en-US" sz="1600" b="1" dirty="0">
                <a:solidFill>
                  <a:srgbClr val="FF0000"/>
                </a:solidFill>
              </a:rPr>
              <a:t>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폴더의 절대경로를 등록</a:t>
            </a:r>
            <a:r>
              <a:rPr lang="ko-KR" altLang="en-US" sz="1600" dirty="0" smtClean="0"/>
              <a:t>해야 이미지가 표시됨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09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File </a:t>
            </a:r>
            <a:r>
              <a:rPr lang="ko-KR" altLang="en-US" sz="2000" b="1" dirty="0" smtClean="0"/>
              <a:t>클래스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파일 자체의 경로나 정보를 알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파일을 생성할 수 있는 클래스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java.io </a:t>
            </a:r>
            <a:r>
              <a:rPr lang="ko-KR" altLang="en-US" sz="1600" dirty="0" smtClean="0"/>
              <a:t>패키지에 속해있고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File(String pathname)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86" y="2430145"/>
            <a:ext cx="6768752" cy="3707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7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86432"/>
            <a:ext cx="7393802" cy="34267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36" y="4727545"/>
            <a:ext cx="2736389" cy="118096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3164492"/>
            <a:ext cx="2728197" cy="116596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52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파일 업로드 및 정보 출력하기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34" y="3428999"/>
            <a:ext cx="5889375" cy="29590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53" y="1534726"/>
            <a:ext cx="5904656" cy="18028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10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파일 업로드 및 정보 출력하기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90711"/>
            <a:ext cx="7038129" cy="4880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45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파일 업로드 및 정보 출력하기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34726"/>
            <a:ext cx="5745978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088724"/>
            <a:ext cx="3064995" cy="1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71296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보</a:t>
            </a:r>
            <a:r>
              <a:rPr lang="ko-KR" altLang="en-US" sz="2000" b="1" dirty="0"/>
              <a:t>안</a:t>
            </a:r>
            <a:r>
              <a:rPr lang="en-US" altLang="ko-KR" sz="2000" b="1" dirty="0" smtClean="0"/>
              <a:t>(security)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시큐리티는</a:t>
            </a:r>
            <a:r>
              <a:rPr lang="ko-KR" altLang="en-US" sz="1600" dirty="0" smtClean="0"/>
              <a:t> 허가된 사용자만이 특정 웹 페이지에 접근할 수 있도록 제한하는 보안 기능을 말한다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컨테이너는 요청된 페이지에 보안 제약이 있는지 확인하고 사용자에게 인증</a:t>
            </a:r>
            <a:r>
              <a:rPr lang="en-US" altLang="ko-KR" sz="1600" dirty="0" smtClean="0"/>
              <a:t>(authentication)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사용자의 이름과 암호를 확인하여 수행하고 승인한다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시큐리티는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사용자가 권한이 없는 데이터에 접근하는 것을 막거나 웹 공격자가 전송 데이터를 중간에 가로채는 것을 방지하는 등 중요한 역을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69704"/>
              </p:ext>
            </p:extLst>
          </p:nvPr>
        </p:nvGraphicFramePr>
        <p:xfrm>
          <a:off x="1136576" y="3933056"/>
          <a:ext cx="820891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시큐리티</a:t>
                      </a:r>
                      <a:r>
                        <a:rPr lang="ko-KR" altLang="en-US" sz="1600" dirty="0" smtClean="0"/>
                        <a:t> 처리 방법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선언적 </a:t>
                      </a:r>
                      <a:r>
                        <a:rPr lang="ko-KR" altLang="en-US" sz="1600" dirty="0" err="1" smtClean="0"/>
                        <a:t>시큐리티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코드 </a:t>
                      </a:r>
                      <a:r>
                        <a:rPr lang="ko-KR" altLang="en-US" sz="1600" dirty="0" err="1" smtClean="0"/>
                        <a:t>작성없이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web.xml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파일에 보안 구성을 작성하여 사용자의 인증을 수행하는 방식이다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프로그래밍적 </a:t>
                      </a:r>
                      <a:r>
                        <a:rPr lang="ko-KR" altLang="en-US" sz="1600" dirty="0" err="1" smtClean="0"/>
                        <a:t>시큐리티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request </a:t>
                      </a:r>
                      <a:r>
                        <a:rPr lang="ko-KR" altLang="en-US" sz="1600" dirty="0" smtClean="0"/>
                        <a:t>내장 객체의 </a:t>
                      </a:r>
                      <a:r>
                        <a:rPr lang="ko-KR" altLang="en-US" sz="1600" dirty="0" err="1" smtClean="0"/>
                        <a:t>메소드를</a:t>
                      </a:r>
                      <a:r>
                        <a:rPr lang="ko-KR" altLang="en-US" sz="1600" dirty="0" smtClean="0"/>
                        <a:t> 통해 사용자의 권한 부여를 처리하는 프로그래밍 방식이다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8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00673"/>
            <a:ext cx="892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역할 설정하기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&lt;security-role&gt;</a:t>
            </a:r>
            <a:r>
              <a:rPr lang="ko-KR" altLang="en-US" sz="1600" dirty="0" smtClean="0"/>
              <a:t>은 웹 애플리케이션에 사용하는 역할을 나열하는 요소로 </a:t>
            </a:r>
            <a:r>
              <a:rPr lang="en-US" altLang="ko-KR" sz="1600" dirty="0" smtClean="0"/>
              <a:t>web.xml</a:t>
            </a:r>
            <a:r>
              <a:rPr lang="ko-KR" altLang="en-US" sz="1600" dirty="0" smtClean="0"/>
              <a:t>파일에 구성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36576" y="2060202"/>
            <a:ext cx="5328592" cy="1021556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&lt;security-role&gt;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&lt;role-name&gt;</a:t>
            </a:r>
            <a:r>
              <a:rPr lang="ko-KR" altLang="en-US" dirty="0" smtClean="0">
                <a:solidFill>
                  <a:schemeClr val="tx1"/>
                </a:solidFill>
              </a:rPr>
              <a:t>역할 이름</a:t>
            </a:r>
            <a:r>
              <a:rPr lang="en-US" altLang="ko-KR" dirty="0" smtClean="0">
                <a:solidFill>
                  <a:schemeClr val="tx1"/>
                </a:solidFill>
              </a:rPr>
              <a:t>&lt;/role-name&gt;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&lt;/security-role&gt;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536" y="3264818"/>
            <a:ext cx="892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제약 사항 설정하기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&lt;security-constraint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는 사용자의 요청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에 대한 접근 권한을 정의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6576" y="4224347"/>
            <a:ext cx="7416824" cy="1940957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&lt;security-constraint&gt;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&lt;web-resource-collection&gt;</a:t>
            </a:r>
            <a:r>
              <a:rPr lang="ko-KR" altLang="en-US" dirty="0" err="1" smtClean="0">
                <a:solidFill>
                  <a:schemeClr val="tx1"/>
                </a:solidFill>
              </a:rPr>
              <a:t>컨텍스트</a:t>
            </a:r>
            <a:r>
              <a:rPr lang="ko-KR" altLang="en-US" dirty="0" smtClean="0">
                <a:solidFill>
                  <a:schemeClr val="tx1"/>
                </a:solidFill>
              </a:rPr>
              <a:t> 이름</a:t>
            </a:r>
            <a:r>
              <a:rPr lang="en-US" altLang="ko-KR" dirty="0" smtClean="0">
                <a:solidFill>
                  <a:schemeClr val="tx1"/>
                </a:solidFill>
              </a:rPr>
              <a:t>&lt;/ web-resource-collection 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</a:t>
            </a:r>
            <a:r>
              <a:rPr lang="en-US" altLang="ko-KR" dirty="0" err="1" smtClean="0">
                <a:solidFill>
                  <a:schemeClr val="tx1"/>
                </a:solidFill>
              </a:rPr>
              <a:t>auth</a:t>
            </a:r>
            <a:r>
              <a:rPr lang="en-US" altLang="ko-KR" dirty="0" smtClean="0">
                <a:solidFill>
                  <a:schemeClr val="tx1"/>
                </a:solidFill>
              </a:rPr>
              <a:t>-constraint&gt;</a:t>
            </a:r>
            <a:r>
              <a:rPr lang="ko-KR" altLang="en-US" dirty="0" smtClean="0">
                <a:solidFill>
                  <a:schemeClr val="tx1"/>
                </a:solidFill>
              </a:rPr>
              <a:t>인증된 사용자</a:t>
            </a:r>
            <a:r>
              <a:rPr lang="en-US" altLang="ko-KR" dirty="0">
                <a:solidFill>
                  <a:schemeClr val="tx1"/>
                </a:solidFill>
              </a:rPr>
              <a:t>&lt;/ </a:t>
            </a:r>
            <a:r>
              <a:rPr lang="en-US" altLang="ko-KR" dirty="0" err="1" smtClean="0">
                <a:solidFill>
                  <a:schemeClr val="tx1"/>
                </a:solidFill>
              </a:rPr>
              <a:t>auth</a:t>
            </a:r>
            <a:r>
              <a:rPr lang="en-US" altLang="ko-KR" dirty="0" smtClean="0">
                <a:solidFill>
                  <a:schemeClr val="tx1"/>
                </a:solidFill>
              </a:rPr>
              <a:t>-constraint&gt;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&lt;user-data-constraint&gt;</a:t>
            </a:r>
            <a:r>
              <a:rPr lang="ko-KR" altLang="en-US" dirty="0" smtClean="0">
                <a:solidFill>
                  <a:schemeClr val="tx1"/>
                </a:solidFill>
              </a:rPr>
              <a:t>데이터보호 설정</a:t>
            </a:r>
            <a:r>
              <a:rPr lang="en-US" altLang="ko-KR" dirty="0" smtClean="0">
                <a:solidFill>
                  <a:schemeClr val="tx1"/>
                </a:solidFill>
              </a:rPr>
              <a:t>&lt;/</a:t>
            </a:r>
            <a:r>
              <a:rPr lang="en-US" altLang="ko-KR" dirty="0">
                <a:solidFill>
                  <a:schemeClr val="tx1"/>
                </a:solidFill>
              </a:rPr>
              <a:t> user-data-constraint&gt;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&lt;/security-constraint &gt;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인증 방법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웹 서버에 사용자와 역할 설정하기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</a:t>
            </a:r>
            <a:r>
              <a:rPr lang="en-US" altLang="ko-KR" sz="1600" b="1" dirty="0" smtClean="0"/>
              <a:t>Servers &gt; Tomcat 9 &gt; tomcat-users.xml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1" y="4005064"/>
            <a:ext cx="7466136" cy="17281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54" y="2365723"/>
            <a:ext cx="1883549" cy="145470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30640" y="5085184"/>
            <a:ext cx="7614847" cy="28803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파일 업로드</a:t>
            </a:r>
            <a:r>
              <a:rPr lang="en-US" altLang="ko-KR" sz="2000" b="1" dirty="0" smtClean="0"/>
              <a:t>(file upload)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웹 브라우저에서 서버로 파일을 전송하여 서버에 저장하는 것을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JSP </a:t>
            </a:r>
            <a:r>
              <a:rPr lang="ko-KR" altLang="en-US" sz="1600" dirty="0" smtClean="0"/>
              <a:t>페이지에 폼 태그를 이용하여 서버에 전송하고 오픈 라이브러리를 이용해야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544" y="2348880"/>
            <a:ext cx="8640960" cy="10215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&lt;form </a:t>
            </a:r>
            <a:r>
              <a:rPr lang="en-US" altLang="ko-KR" b="1" dirty="0" smtClean="0">
                <a:solidFill>
                  <a:srgbClr val="C00000"/>
                </a:solidFill>
              </a:rPr>
              <a:t>action</a:t>
            </a:r>
            <a:r>
              <a:rPr lang="en-US" altLang="ko-KR" b="1" dirty="0" smtClean="0">
                <a:solidFill>
                  <a:srgbClr val="0070C0"/>
                </a:solidFill>
              </a:rPr>
              <a:t>=“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jsp</a:t>
            </a:r>
            <a:r>
              <a:rPr lang="ko-KR" altLang="en-US" b="1" dirty="0" smtClean="0">
                <a:solidFill>
                  <a:srgbClr val="0070C0"/>
                </a:solidFill>
              </a:rPr>
              <a:t>파일</a:t>
            </a:r>
            <a:r>
              <a:rPr lang="en-US" altLang="ko-KR" b="1" dirty="0" smtClean="0">
                <a:solidFill>
                  <a:srgbClr val="0070C0"/>
                </a:solidFill>
              </a:rPr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method</a:t>
            </a:r>
            <a:r>
              <a:rPr lang="en-US" altLang="ko-KR" b="1" dirty="0" smtClean="0">
                <a:solidFill>
                  <a:srgbClr val="0070C0"/>
                </a:solidFill>
              </a:rPr>
              <a:t>=“post”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enctype</a:t>
            </a:r>
            <a:r>
              <a:rPr lang="en-US" altLang="ko-KR" b="1" dirty="0" smtClean="0">
                <a:solidFill>
                  <a:srgbClr val="0070C0"/>
                </a:solidFill>
              </a:rPr>
              <a:t>=“multipart/form-data”&gt;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  &lt;input type=“file” name=“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요청파라미터</a:t>
            </a:r>
            <a:r>
              <a:rPr lang="ko-KR" altLang="en-US" b="1" dirty="0" smtClean="0">
                <a:solidFill>
                  <a:srgbClr val="0070C0"/>
                </a:solidFill>
              </a:rPr>
              <a:t> 이름</a:t>
            </a:r>
            <a:r>
              <a:rPr lang="en-US" altLang="ko-KR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&lt;/form&gt;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2600" y="342900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orm </a:t>
            </a:r>
            <a:r>
              <a:rPr lang="ko-KR" altLang="en-US" sz="1600" dirty="0" smtClean="0"/>
              <a:t>태그의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속성은 반드시 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방식으로 설정해야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form </a:t>
            </a:r>
            <a:r>
              <a:rPr lang="ko-KR" altLang="en-US" sz="1600" dirty="0"/>
              <a:t>태그의 </a:t>
            </a: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속성은 반드시 </a:t>
            </a:r>
            <a:r>
              <a:rPr lang="en-US" altLang="ko-KR" sz="1600" dirty="0" smtClean="0"/>
              <a:t>multipart/form-data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설정해야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20552" y="4293096"/>
            <a:ext cx="849694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파일 업로드 처리 방법</a:t>
            </a:r>
            <a:endParaRPr lang="en-US" altLang="ko-KR" sz="1600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99456"/>
              </p:ext>
            </p:extLst>
          </p:nvPr>
        </p:nvGraphicFramePr>
        <p:xfrm>
          <a:off x="1043856" y="4791040"/>
          <a:ext cx="8229624" cy="1443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필수 라이브러리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MultipartRequest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이용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가장 간단한 방법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cos.jar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아파치 </a:t>
                      </a:r>
                      <a:r>
                        <a:rPr lang="en-US" altLang="ko-KR" sz="1600" dirty="0" smtClean="0"/>
                        <a:t>API </a:t>
                      </a:r>
                      <a:r>
                        <a:rPr lang="ko-KR" altLang="en-US" sz="1600" dirty="0" smtClean="0"/>
                        <a:t>이용하기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편리하고 강력한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API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제공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commons-fileupload.jar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commons-io-2.6jar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536" y="980728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인증 방법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en-US" altLang="ko-KR" dirty="0" smtClean="0"/>
              <a:t>2. web.xml </a:t>
            </a:r>
            <a:r>
              <a:rPr lang="ko-KR" altLang="en-US" dirty="0" smtClean="0"/>
              <a:t>에 설정하기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2" y="1996391"/>
            <a:ext cx="6035563" cy="4290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0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보</a:t>
            </a:r>
            <a:r>
              <a:rPr lang="ko-KR" altLang="en-US" sz="2000" b="1" dirty="0"/>
              <a:t>안</a:t>
            </a:r>
            <a:r>
              <a:rPr lang="en-US" altLang="ko-KR" sz="2000" b="1" dirty="0" smtClean="0"/>
              <a:t>(security)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기본 인증 처리 방법으로 보안 처리하기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76" y="190405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ecurity01.jsp</a:t>
            </a:r>
            <a:r>
              <a:rPr lang="ko-KR" altLang="en-US" sz="1600" dirty="0" smtClean="0"/>
              <a:t>로 요청하면 </a:t>
            </a:r>
            <a:r>
              <a:rPr lang="en-US" altLang="ko-KR" sz="1600" dirty="0" smtClean="0"/>
              <a:t>–&gt; </a:t>
            </a:r>
            <a:r>
              <a:rPr lang="ko-KR" altLang="en-US" sz="1600" dirty="0" smtClean="0"/>
              <a:t>로그인 창이 뜨고 </a:t>
            </a:r>
            <a:r>
              <a:rPr lang="en-US" altLang="ko-KR" sz="1600" dirty="0" smtClean="0"/>
              <a:t>-&gt;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                                 사용자이름</a:t>
            </a:r>
            <a:r>
              <a:rPr lang="en-US" altLang="ko-KR" sz="1600" dirty="0" smtClean="0"/>
              <a:t>(role1), 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(role1234)</a:t>
            </a:r>
            <a:r>
              <a:rPr lang="ko-KR" altLang="en-US" sz="1600" dirty="0" smtClean="0"/>
              <a:t> 입력 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50" y="5293121"/>
            <a:ext cx="4115157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92" y="2800223"/>
            <a:ext cx="4275875" cy="2212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8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보</a:t>
            </a:r>
            <a:r>
              <a:rPr lang="ko-KR" altLang="en-US" sz="2000" b="1" dirty="0"/>
              <a:t>안</a:t>
            </a:r>
            <a:r>
              <a:rPr lang="en-US" altLang="ko-KR" sz="2000" b="1" dirty="0" smtClean="0"/>
              <a:t>(security)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기본 인증 처리 방법으로 보안 처리하기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708920"/>
            <a:ext cx="4496190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20952" y="218275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security01.jsp</a:t>
            </a:r>
          </a:p>
        </p:txBody>
      </p:sp>
    </p:spTree>
    <p:extLst>
      <p:ext uri="{BB962C8B-B14F-4D97-AF65-F5344CB8AC3E}">
        <p14:creationId xmlns:p14="http://schemas.microsoft.com/office/powerpoint/2010/main" val="25630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보</a:t>
            </a:r>
            <a:r>
              <a:rPr lang="ko-KR" altLang="en-US" sz="2000" b="1" dirty="0"/>
              <a:t>안</a:t>
            </a:r>
            <a:r>
              <a:rPr lang="en-US" altLang="ko-KR" sz="2000" b="1" dirty="0" smtClean="0"/>
              <a:t>(security)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b="1" dirty="0" smtClean="0"/>
              <a:t>폼 기반 </a:t>
            </a:r>
            <a:r>
              <a:rPr lang="ko-KR" altLang="en-US" sz="1600" dirty="0" smtClean="0"/>
              <a:t>인증 방법으로 보안 처리하기</a:t>
            </a:r>
            <a:endParaRPr lang="en-US" altLang="ko-KR" sz="1600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25008" y="3140968"/>
            <a:ext cx="576064" cy="26024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266" y="2060848"/>
            <a:ext cx="8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처음엔 반드시 </a:t>
            </a:r>
            <a:r>
              <a:rPr lang="en-US" altLang="ko-KR" sz="1600" b="1" dirty="0" smtClean="0"/>
              <a:t>security01.jsp</a:t>
            </a:r>
            <a:r>
              <a:rPr lang="ko-KR" altLang="en-US" sz="1600" dirty="0" smtClean="0">
                <a:solidFill>
                  <a:srgbClr val="C00000"/>
                </a:solidFill>
              </a:rPr>
              <a:t>로 요청</a:t>
            </a:r>
            <a:r>
              <a:rPr lang="en-US" altLang="ko-KR" sz="1600" dirty="0" smtClean="0">
                <a:solidFill>
                  <a:srgbClr val="C00000"/>
                </a:solidFill>
              </a:rPr>
              <a:t>  -&gt;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login.jsp</a:t>
            </a:r>
            <a:r>
              <a:rPr lang="ko-KR" altLang="en-US" sz="1600" dirty="0" smtClean="0">
                <a:solidFill>
                  <a:srgbClr val="C00000"/>
                </a:solidFill>
              </a:rPr>
              <a:t>로 이동 </a:t>
            </a:r>
            <a:r>
              <a:rPr lang="en-US" altLang="ko-KR" sz="1600" dirty="0" smtClean="0">
                <a:solidFill>
                  <a:srgbClr val="C00000"/>
                </a:solidFill>
              </a:rPr>
              <a:t>-&gt;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아이디</a:t>
            </a:r>
            <a:r>
              <a:rPr lang="en-US" altLang="ko-KR" sz="1600" dirty="0" smtClean="0">
                <a:solidFill>
                  <a:srgbClr val="C00000"/>
                </a:solidFill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</a:rPr>
              <a:t>패스워드 입력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070309" y="3713961"/>
            <a:ext cx="576064" cy="21909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3150" y="4725144"/>
            <a:ext cx="738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# </a:t>
            </a:r>
            <a:r>
              <a:rPr lang="ko-KR" altLang="en-US" dirty="0" smtClean="0"/>
              <a:t>주의 사항 </a:t>
            </a:r>
            <a:r>
              <a:rPr lang="en-US" altLang="ko-KR" dirty="0" smtClean="0"/>
              <a:t>-&gt; xml 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재시작해야하고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security01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요청시엔</a:t>
            </a:r>
            <a:r>
              <a:rPr lang="ko-KR" altLang="en-US" dirty="0" smtClean="0"/>
              <a:t> 브라우저를 다시 </a:t>
            </a:r>
            <a:r>
              <a:rPr lang="ko-KR" altLang="en-US" dirty="0" err="1" smtClean="0"/>
              <a:t>시작해야함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25" y="3651290"/>
            <a:ext cx="3675271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131060" y="3561762"/>
            <a:ext cx="1430452" cy="39604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0" y="2701521"/>
            <a:ext cx="3802710" cy="1615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30" y="2653974"/>
            <a:ext cx="3555099" cy="814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131060" y="2632781"/>
            <a:ext cx="1430452" cy="39604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504548" y="2632781"/>
            <a:ext cx="1430452" cy="39604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폼 기반 인증 방법으로 보안 처리하기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99" y="1766369"/>
            <a:ext cx="5565511" cy="46346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424608" y="139475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web.xml </a:t>
            </a:r>
            <a:r>
              <a:rPr lang="ko-KR" altLang="en-US" sz="1600" dirty="0" smtClean="0"/>
              <a:t>에 등록</a:t>
            </a:r>
            <a:endParaRPr lang="ko-KR" altLang="en-US" sz="1600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08584" y="4005064"/>
            <a:ext cx="4320480" cy="79208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529064" y="4320530"/>
            <a:ext cx="72008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93160" y="4042914"/>
            <a:ext cx="2160240" cy="716387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기본 인증 방법은 주석처리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6203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폼 기반 인증 방법으로 보안 처리하기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15" y="3708621"/>
            <a:ext cx="5966253" cy="108853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841549" y="3657721"/>
            <a:ext cx="3021015" cy="26692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40897" y="3985961"/>
            <a:ext cx="2592288" cy="44273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608" y="323706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l</a:t>
            </a:r>
            <a:r>
              <a:rPr lang="en-US" altLang="ko-KR" sz="1600" dirty="0" err="1" smtClean="0"/>
              <a:t>ogin.jsp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14" y="5509927"/>
            <a:ext cx="2682473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424608" y="501296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l</a:t>
            </a:r>
            <a:r>
              <a:rPr lang="en-US" altLang="ko-KR" sz="1600" dirty="0" err="1" smtClean="0"/>
              <a:t>ogin_failed.jsp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27" y="1955755"/>
            <a:ext cx="2743285" cy="111030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417627" y="1545193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security01.jsp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27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예외 처리</a:t>
            </a:r>
            <a:r>
              <a:rPr lang="en-US" altLang="ko-KR" sz="2000" b="1" dirty="0" smtClean="0"/>
              <a:t>(Exception Handling)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예외 처리는 프로그램이 처리되는 동안 특정한 문제가 </a:t>
            </a:r>
            <a:r>
              <a:rPr lang="ko-KR" altLang="en-US" sz="1600" dirty="0" err="1" smtClean="0"/>
              <a:t>발생했을때</a:t>
            </a:r>
            <a:r>
              <a:rPr lang="ko-KR" altLang="en-US" sz="1600" dirty="0" smtClean="0"/>
              <a:t> 처리를 중단하고 다른 처리를 하는 것으로 오류 처리라고도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애플리케이션 실행 도중에 발생할 수 있는 오류에 대비한 예외 처리코드를 작성하여 비정상적인 종료를 막을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48544" y="3140968"/>
          <a:ext cx="8496944" cy="201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예외 처리 방법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page </a:t>
                      </a:r>
                      <a:r>
                        <a:rPr lang="ko-KR" altLang="en-US" sz="1600" dirty="0" err="1" smtClean="0"/>
                        <a:t>디렉티브</a:t>
                      </a:r>
                      <a:r>
                        <a:rPr lang="ko-KR" altLang="en-US" sz="1600" dirty="0" smtClean="0"/>
                        <a:t> 태그를 이용한 예외 처리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errorPage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err="1" smtClean="0"/>
                        <a:t>isErrorPage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속성을 이용한다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try/catch/finally</a:t>
                      </a:r>
                      <a:r>
                        <a:rPr lang="ko-KR" altLang="en-US" sz="1600" dirty="0" smtClean="0"/>
                        <a:t>를 이용한 예외 처리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자바 언어의 예외 처리 구문을 이용한다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web.xml</a:t>
                      </a:r>
                      <a:r>
                        <a:rPr lang="ko-KR" altLang="en-US" sz="1600" baseline="0" dirty="0" smtClean="0"/>
                        <a:t> 파일을 이용한 예외 처리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&lt;error-code&gt; 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en-US" altLang="ko-KR" sz="1600" dirty="0" smtClean="0"/>
                        <a:t>&lt;exception-type&gt;</a:t>
                      </a:r>
                      <a:r>
                        <a:rPr lang="ko-KR" altLang="en-US" sz="1600" dirty="0" smtClean="0"/>
                        <a:t>요소를 이용한다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3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947200"/>
            <a:ext cx="7224387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63824" y="2132856"/>
            <a:ext cx="5256584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&lt;%@ page </a:t>
            </a:r>
            <a:r>
              <a:rPr lang="en-US" altLang="ko-KR" dirty="0" err="1" smtClean="0">
                <a:solidFill>
                  <a:srgbClr val="C00000"/>
                </a:solidFill>
              </a:rPr>
              <a:t>errorPage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= “</a:t>
            </a:r>
            <a:r>
              <a:rPr lang="ko-KR" altLang="en-US" dirty="0" smtClean="0">
                <a:solidFill>
                  <a:schemeClr val="tx1"/>
                </a:solidFill>
              </a:rPr>
              <a:t>오류 페이지 </a:t>
            </a:r>
            <a:r>
              <a:rPr lang="en-US" altLang="ko-KR" dirty="0" smtClean="0">
                <a:solidFill>
                  <a:schemeClr val="tx1"/>
                </a:solidFill>
              </a:rPr>
              <a:t>URL” %&gt;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601" y="2875192"/>
            <a:ext cx="4968552" cy="41299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312936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errorPage.jsp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140968"/>
            <a:ext cx="455419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04864"/>
            <a:ext cx="4582328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673080" y="3338455"/>
            <a:ext cx="232225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rrorPage_error.jsp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40632" y="2036636"/>
            <a:ext cx="4680520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&lt;%@ page </a:t>
            </a:r>
            <a:r>
              <a:rPr lang="en-US" altLang="ko-KR" dirty="0" err="1" smtClean="0">
                <a:solidFill>
                  <a:srgbClr val="C00000"/>
                </a:solidFill>
              </a:rPr>
              <a:t>isErrorPage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= “true” %&gt;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76536" y="2708920"/>
          <a:ext cx="8496944" cy="21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형식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getMessage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오류 이벤트와 함께 들어오는 메시지를 출력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toString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오류 이벤트의 </a:t>
                      </a:r>
                      <a:r>
                        <a:rPr lang="en-US" altLang="ko-KR" sz="1600" dirty="0" err="1" smtClean="0"/>
                        <a:t>toString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을 호출하여 간단한 오류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메시지를 확인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printStackTrace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오류 메시지의 발생 근원지를 찾아 단계별로 오류를 출력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MultipartRequest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웹 브라우저에서 전송되는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중 일반 데이터는 </a:t>
            </a:r>
            <a:r>
              <a:rPr lang="en-US" altLang="ko-KR" dirty="0" err="1" smtClean="0"/>
              <a:t>getParameter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값을 받지만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파일의 경우는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getFileNames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19880"/>
              </p:ext>
            </p:extLst>
          </p:nvPr>
        </p:nvGraphicFramePr>
        <p:xfrm>
          <a:off x="992560" y="2486784"/>
          <a:ext cx="8640960" cy="34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getContentType</a:t>
                      </a:r>
                      <a:r>
                        <a:rPr lang="en-US" altLang="ko-KR" sz="1600" dirty="0" smtClean="0"/>
                        <a:t>(String name)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파일의 </a:t>
                      </a:r>
                      <a:r>
                        <a:rPr lang="ko-KR" altLang="en-US" sz="1600" dirty="0" err="1" smtClean="0"/>
                        <a:t>콘텐츠</a:t>
                      </a:r>
                      <a:r>
                        <a:rPr lang="ko-KR" altLang="en-US" sz="1600" dirty="0" smtClean="0"/>
                        <a:t> 유형을 반환함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getParameter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getParameterNames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getFile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java.io.File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서버에 </a:t>
                      </a:r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파일에 대한 파일 객체 반환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getFileNames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폼 페이지에 </a:t>
                      </a:r>
                      <a:r>
                        <a:rPr lang="en-US" altLang="ko-KR" sz="1600" dirty="0" smtClean="0"/>
                        <a:t>input </a:t>
                      </a:r>
                      <a:r>
                        <a:rPr lang="ko-KR" altLang="en-US" sz="1600" dirty="0" smtClean="0"/>
                        <a:t>태그 내 </a:t>
                      </a:r>
                      <a:r>
                        <a:rPr lang="en-US" altLang="ko-KR" sz="1600" dirty="0" smtClean="0"/>
                        <a:t>type </a:t>
                      </a:r>
                      <a:r>
                        <a:rPr lang="ko-KR" altLang="en-US" sz="1600" dirty="0" smtClean="0"/>
                        <a:t>속성 값이 </a:t>
                      </a:r>
                      <a:r>
                        <a:rPr lang="en-US" altLang="ko-KR" sz="1600" dirty="0" smtClean="0"/>
                        <a:t>file</a:t>
                      </a:r>
                      <a:r>
                        <a:rPr lang="ko-KR" altLang="en-US" sz="1600" dirty="0" smtClean="0"/>
                        <a:t>로 설정된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이름을 반환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getFilesystemNames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사용자가 설정하여 서버에 실제로 </a:t>
                      </a:r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파일명을 반환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0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isErrorPage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5" y="2234698"/>
            <a:ext cx="7110077" cy="220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80592" y="2132856"/>
            <a:ext cx="5544616" cy="48294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2615804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isErrorPage.jsp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26" y="4365104"/>
            <a:ext cx="5518234" cy="1805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36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isErrorPage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15289"/>
            <a:ext cx="6250235" cy="322993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24608" y="2060848"/>
            <a:ext cx="4248472" cy="46378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548844" y="4391372"/>
            <a:ext cx="4500500" cy="79208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041232" y="5183460"/>
            <a:ext cx="0" cy="33377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177136" y="5538733"/>
            <a:ext cx="2160240" cy="716387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exception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내장 객체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0" y="2767109"/>
            <a:ext cx="230026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isErrorPage_error.jsp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9939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/>
              <a:t>web.xml </a:t>
            </a:r>
            <a:r>
              <a:rPr lang="ko-KR" altLang="en-US" b="1" dirty="0"/>
              <a:t>파일을 이용한 예외 처리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web.xml </a:t>
            </a:r>
            <a:r>
              <a:rPr lang="ko-KR" altLang="en-US" sz="2000" b="1" dirty="0" smtClean="0"/>
              <a:t>파일을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오류 코드로 </a:t>
            </a:r>
            <a:r>
              <a:rPr lang="ko-KR" altLang="en-US" b="1" dirty="0"/>
              <a:t>오류 페이지 호출하기</a:t>
            </a:r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68624" y="2060848"/>
            <a:ext cx="4626903" cy="13280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&lt;error-code&gt;…&lt;/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error-code&gt;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&lt;location&gt;…&lt;/ location&gt;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&lt;/</a:t>
            </a:r>
            <a:r>
              <a:rPr lang="en-US" altLang="ko-KR" dirty="0">
                <a:solidFill>
                  <a:schemeClr val="tx1"/>
                </a:solidFill>
              </a:rPr>
              <a:t> error-page 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280592" y="3717032"/>
          <a:ext cx="7704856" cy="165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요 소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&lt;error-code&gt;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오류 코드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&lt;exception-type&gt;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자바 예외 유형의 정규화된 클래스 이름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&lt;location&gt;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오류 페이지의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5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/>
              <a:t>web.xml </a:t>
            </a:r>
            <a:r>
              <a:rPr lang="ko-KR" altLang="en-US" b="1" dirty="0"/>
              <a:t>파일을 이용한 예외 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web.xml </a:t>
            </a:r>
            <a:r>
              <a:rPr lang="ko-KR" altLang="en-US" sz="2000" b="1" dirty="0" smtClean="0"/>
              <a:t>파일을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오류 코드로 </a:t>
            </a:r>
            <a:r>
              <a:rPr lang="ko-KR" altLang="en-US" b="1" dirty="0"/>
              <a:t>오류 페이지 </a:t>
            </a:r>
            <a:r>
              <a:rPr lang="ko-KR" altLang="en-US" b="1" dirty="0" smtClean="0"/>
              <a:t>호출하기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수를 </a:t>
            </a:r>
            <a:r>
              <a:rPr lang="en-US" altLang="ko-KR" b="1" dirty="0"/>
              <a:t>0</a:t>
            </a:r>
            <a:r>
              <a:rPr lang="ko-KR" altLang="en-US" b="1" dirty="0"/>
              <a:t>으로 나누었을 때 예외 처리하기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3717032"/>
            <a:ext cx="2712253" cy="134360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80" y="2585752"/>
            <a:ext cx="6035563" cy="1059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85843" y="2464106"/>
            <a:ext cx="151710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web.xml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5" y="5278895"/>
            <a:ext cx="5890771" cy="815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15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/>
              <a:t>web.xml </a:t>
            </a:r>
            <a:r>
              <a:rPr lang="ko-KR" altLang="en-US" b="1" dirty="0"/>
              <a:t>파일을 이용한 예외 처리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3" y="1772816"/>
            <a:ext cx="6426714" cy="1332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92231" y="1355577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errorCode.jsp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58" y="3501008"/>
            <a:ext cx="5814564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92231" y="3342183"/>
            <a:ext cx="250761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errorCodeProcess.jsp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56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/>
              <a:t>web.xml </a:t>
            </a:r>
            <a:r>
              <a:rPr lang="ko-KR" altLang="en-US" b="1" dirty="0"/>
              <a:t>파일을 이용한 예외 처리</a:t>
            </a:r>
            <a:endParaRPr lang="en-US" altLang="ko-KR" b="1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364899" y="1735697"/>
            <a:ext cx="23042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errorCode_error.jsp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15" y="2291467"/>
            <a:ext cx="4488569" cy="1325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try-catch-finally</a:t>
            </a:r>
            <a:r>
              <a:rPr lang="ko-KR" altLang="en-US" sz="2000" b="1" dirty="0" smtClean="0"/>
              <a:t> 이용한 예외 처리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try-catch-finally</a:t>
            </a:r>
            <a:r>
              <a:rPr lang="ko-KR" altLang="en-US" dirty="0" smtClean="0"/>
              <a:t>는 자바의 예외 처리 구문으로 </a:t>
            </a:r>
            <a:r>
              <a:rPr lang="ko-KR" altLang="en-US" dirty="0" err="1" smtClean="0"/>
              <a:t>스크립틀릿</a:t>
            </a:r>
            <a:r>
              <a:rPr lang="ko-KR" altLang="en-US" dirty="0" smtClean="0"/>
              <a:t> 태그에 작성한다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8624" y="2060848"/>
            <a:ext cx="5760640" cy="4086225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t</a:t>
            </a:r>
            <a:r>
              <a:rPr lang="en-US" altLang="ko-KR" dirty="0" smtClean="0">
                <a:solidFill>
                  <a:srgbClr val="C00000"/>
                </a:solidFill>
              </a:rPr>
              <a:t>ry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</a:rPr>
              <a:t>예외가 발생할 수 있는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실행문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r>
              <a:rPr lang="en-US" altLang="ko-KR" dirty="0" smtClean="0">
                <a:solidFill>
                  <a:srgbClr val="C00000"/>
                </a:solidFill>
              </a:rPr>
              <a:t>catch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처리할 예외 유형</a:t>
            </a:r>
            <a:r>
              <a:rPr lang="en-US" altLang="ko-KR" dirty="0" smtClean="0">
                <a:solidFill>
                  <a:schemeClr val="tx1"/>
                </a:solidFill>
              </a:rPr>
              <a:t>){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</a:rPr>
              <a:t>예외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처리문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r>
              <a:rPr lang="en-US" altLang="ko-KR" dirty="0" smtClean="0">
                <a:solidFill>
                  <a:srgbClr val="C00000"/>
                </a:solidFill>
              </a:rPr>
              <a:t>finally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예외와 상관없이 무조건 실행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생략 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try-catch-finally</a:t>
            </a:r>
            <a:r>
              <a:rPr lang="ko-KR" altLang="en-US" sz="2000" b="1" dirty="0" smtClean="0"/>
              <a:t>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잘못된 형식의 데이터를 입력한 경우 예외 처리하기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15" y="2060848"/>
            <a:ext cx="2914533" cy="158417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149080"/>
            <a:ext cx="5890771" cy="1257409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9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try-catch-finally</a:t>
            </a:r>
            <a:r>
              <a:rPr lang="ko-KR" altLang="en-US" sz="2000" b="1" dirty="0" smtClean="0"/>
              <a:t>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잘못된 형식의 데이터를 입력한 경우 예외 처리하기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7" y="2006353"/>
            <a:ext cx="8419788" cy="293287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742" y="5011607"/>
            <a:ext cx="223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tryCatch_error.jsp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74" y="4694654"/>
            <a:ext cx="3233755" cy="125462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7" y="5341724"/>
            <a:ext cx="5544616" cy="7515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89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MultipartRequest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 생성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cos(</a:t>
            </a:r>
            <a:r>
              <a:rPr lang="en-US" altLang="ko-KR" dirty="0" err="1" smtClean="0"/>
              <a:t>com.oreilly.servlet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패키지에 포함되어 있는 파일 업로드 컴포넌트로 오픈 라이브러리 </a:t>
            </a:r>
            <a:r>
              <a:rPr lang="en-US" altLang="ko-KR" dirty="0" smtClean="0"/>
              <a:t>cos.jar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다운로드해서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48544" y="2348880"/>
            <a:ext cx="8640960" cy="163449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MultipartRequest</a:t>
            </a:r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javax.servlet.http.HttpServletRequest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request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</a:rPr>
              <a:t>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java.lang.String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saveDirectory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	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int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maxPostSize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</a:rPr>
              <a:t>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java.lang.String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encoding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</a:rPr>
              <a:t>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FileRenamePolicy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policy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0552" y="4005064"/>
            <a:ext cx="849694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MultipartRequest</a:t>
            </a:r>
            <a:r>
              <a:rPr lang="ko-KR" altLang="en-US" sz="1600" dirty="0" smtClean="0"/>
              <a:t>의 생성자의 매개변수</a:t>
            </a:r>
            <a:endParaRPr lang="en-US" altLang="ko-KR" sz="1600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03231"/>
              </p:ext>
            </p:extLst>
          </p:nvPr>
        </p:nvGraphicFramePr>
        <p:xfrm>
          <a:off x="1064568" y="4509120"/>
          <a:ext cx="6789464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baseline="0" dirty="0" err="1" smtClean="0"/>
                        <a:t>saveDirectory</a:t>
                      </a:r>
                      <a:endParaRPr lang="en-US" altLang="ko-KR" sz="1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서버의 파일 저장 경로 설정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maxPostSize</a:t>
                      </a:r>
                      <a:endParaRPr lang="en-US" altLang="ko-KR" sz="1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파일의 최대 크기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en-US" altLang="ko-KR" sz="1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인코딩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유형 설정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policy</a:t>
                      </a:r>
                      <a:endParaRPr lang="en-US" altLang="ko-KR" sz="1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파일명 변경 정책 설정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덮어쓰기 여부 설정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4221087"/>
            <a:ext cx="4485534" cy="2016225"/>
          </a:xfrm>
          <a:prstGeom prst="rect">
            <a:avLst/>
          </a:prstGeom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cos.jar</a:t>
            </a:r>
            <a:r>
              <a:rPr lang="ko-KR" altLang="en-US" sz="2000" b="1" dirty="0" smtClean="0"/>
              <a:t>를 이용한 파일 업로드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배포 사이트 </a:t>
            </a:r>
            <a:r>
              <a:rPr lang="en-US" altLang="ko-KR" dirty="0" smtClean="0"/>
              <a:t>: http://servlets.com/cos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88840"/>
            <a:ext cx="3578358" cy="3888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4"/>
          <a:stretch/>
        </p:blipFill>
        <p:spPr>
          <a:xfrm>
            <a:off x="4664968" y="1988840"/>
            <a:ext cx="4199206" cy="2145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499788" y="5418469"/>
            <a:ext cx="1296145" cy="24277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92560" y="5350589"/>
            <a:ext cx="1440160" cy="23865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cos.jar</a:t>
            </a:r>
            <a:r>
              <a:rPr lang="ko-KR" altLang="en-US" sz="2000" b="1" dirty="0" smtClean="0"/>
              <a:t>를 이용한 파일 업로드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cos-20.08.zip </a:t>
            </a:r>
            <a:r>
              <a:rPr lang="ko-KR" altLang="en-US" dirty="0" smtClean="0"/>
              <a:t>압축 풀고 </a:t>
            </a:r>
            <a:r>
              <a:rPr lang="en-US" altLang="ko-KR" dirty="0" smtClean="0"/>
              <a:t>&gt; lib </a:t>
            </a:r>
            <a:r>
              <a:rPr lang="ko-KR" altLang="en-US" dirty="0" smtClean="0"/>
              <a:t>폴더 </a:t>
            </a:r>
            <a:r>
              <a:rPr lang="en-US" altLang="ko-KR" dirty="0" smtClean="0"/>
              <a:t>&gt; cos.jar(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 &gt; WEB-INF/lib</a:t>
            </a:r>
            <a:r>
              <a:rPr lang="ko-KR" altLang="en-US" dirty="0" smtClean="0"/>
              <a:t>에 붙여 넣기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17" y="2204864"/>
            <a:ext cx="195370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89" y="2494320"/>
            <a:ext cx="914479" cy="3657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93993" y="2465430"/>
            <a:ext cx="1296145" cy="39468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>
            <a:endCxn id="4" idx="1"/>
          </p:cNvCxnSpPr>
          <p:nvPr/>
        </p:nvCxnSpPr>
        <p:spPr>
          <a:xfrm>
            <a:off x="2690138" y="2677216"/>
            <a:ext cx="1060351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132856"/>
            <a:ext cx="2651990" cy="385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673079" y="5445224"/>
            <a:ext cx="1584177" cy="6480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412776"/>
            <a:ext cx="4520521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9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3384376" cy="196616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789041"/>
            <a:ext cx="7414903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316615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fileupload01.jsp</a:t>
            </a:r>
          </a:p>
        </p:txBody>
      </p:sp>
    </p:spTree>
    <p:extLst>
      <p:ext uri="{BB962C8B-B14F-4D97-AF65-F5344CB8AC3E}">
        <p14:creationId xmlns:p14="http://schemas.microsoft.com/office/powerpoint/2010/main" val="15356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283569"/>
            <a:ext cx="8301183" cy="4542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1124744"/>
            <a:ext cx="288032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f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ileupload01_process.jsp</a:t>
            </a:r>
          </a:p>
        </p:txBody>
      </p:sp>
    </p:spTree>
    <p:extLst>
      <p:ext uri="{BB962C8B-B14F-4D97-AF65-F5344CB8AC3E}">
        <p14:creationId xmlns:p14="http://schemas.microsoft.com/office/powerpoint/2010/main" val="4111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13638</TotalTime>
  <Words>1245</Words>
  <Application>Microsoft Office PowerPoint</Application>
  <PresentationFormat>A4 용지(210x297mm)</PresentationFormat>
  <Paragraphs>243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HY헤드라인M</vt:lpstr>
      <vt:lpstr>맑은 고딕</vt:lpstr>
      <vt:lpstr>휴먼모음T</vt:lpstr>
      <vt:lpstr>휴먼엑스포</vt:lpstr>
      <vt:lpstr>Arial</vt:lpstr>
      <vt:lpstr>Office 테마</vt:lpstr>
      <vt:lpstr>7장. 파일 업로드, 예외처리, 보안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809</cp:revision>
  <dcterms:created xsi:type="dcterms:W3CDTF">2019-03-04T02:36:55Z</dcterms:created>
  <dcterms:modified xsi:type="dcterms:W3CDTF">2023-06-06T22:54:10Z</dcterms:modified>
</cp:coreProperties>
</file>