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51" r:id="rId3"/>
    <p:sldId id="352" r:id="rId4"/>
    <p:sldId id="355" r:id="rId5"/>
    <p:sldId id="375" r:id="rId6"/>
    <p:sldId id="365" r:id="rId7"/>
    <p:sldId id="403" r:id="rId8"/>
    <p:sldId id="404" r:id="rId9"/>
    <p:sldId id="405" r:id="rId10"/>
    <p:sldId id="416" r:id="rId11"/>
    <p:sldId id="406" r:id="rId12"/>
    <p:sldId id="407" r:id="rId13"/>
    <p:sldId id="408" r:id="rId14"/>
    <p:sldId id="420" r:id="rId15"/>
    <p:sldId id="412" r:id="rId16"/>
    <p:sldId id="413" r:id="rId17"/>
    <p:sldId id="417" r:id="rId18"/>
    <p:sldId id="414" r:id="rId19"/>
    <p:sldId id="415" r:id="rId20"/>
    <p:sldId id="386" r:id="rId21"/>
    <p:sldId id="387" r:id="rId22"/>
    <p:sldId id="388" r:id="rId23"/>
    <p:sldId id="399" r:id="rId24"/>
    <p:sldId id="400" r:id="rId25"/>
    <p:sldId id="401" r:id="rId26"/>
    <p:sldId id="389" r:id="rId27"/>
    <p:sldId id="418" r:id="rId28"/>
    <p:sldId id="390" r:id="rId29"/>
    <p:sldId id="353" r:id="rId30"/>
    <p:sldId id="392" r:id="rId31"/>
    <p:sldId id="393" r:id="rId32"/>
    <p:sldId id="394" r:id="rId33"/>
    <p:sldId id="419" r:id="rId3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EL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언어와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Expression Language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052736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 처리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입력 폼과 요청 처리 페이지</a:t>
            </a:r>
            <a:r>
              <a:rPr lang="en-US" altLang="ko-KR" b="1" dirty="0"/>
              <a:t>(</a:t>
            </a:r>
            <a:r>
              <a:rPr lang="en-US" altLang="ko-KR" b="1" dirty="0" err="1"/>
              <a:t>param</a:t>
            </a:r>
            <a:r>
              <a:rPr lang="en-US" altLang="ko-KR" b="1" dirty="0"/>
              <a:t> </a:t>
            </a:r>
            <a:r>
              <a:rPr lang="ko-KR" altLang="en-US" b="1" dirty="0"/>
              <a:t>객체 실습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7636971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64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052736"/>
            <a:ext cx="8496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스크립트 태그 </a:t>
            </a:r>
            <a:r>
              <a:rPr lang="en-US" altLang="ko-KR" b="1" dirty="0" smtClean="0">
                <a:solidFill>
                  <a:srgbClr val="C00000"/>
                </a:solidFill>
              </a:rPr>
              <a:t>VS</a:t>
            </a:r>
            <a:r>
              <a:rPr lang="en-US" altLang="ko-KR" b="1" dirty="0" smtClean="0"/>
              <a:t> EL </a:t>
            </a:r>
            <a:r>
              <a:rPr lang="ko-KR" altLang="en-US" b="1" dirty="0" smtClean="0"/>
              <a:t>표기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비교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567676"/>
            <a:ext cx="4908650" cy="48951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3764869" y="1423754"/>
            <a:ext cx="2340260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ember01_process.jsp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6753201" y="1450326"/>
            <a:ext cx="2520279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member01_process_el.jsp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1988840"/>
            <a:ext cx="4274782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4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124744"/>
            <a:ext cx="8496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 처리 </a:t>
            </a:r>
            <a:r>
              <a:rPr lang="en-US" altLang="ko-KR" b="1" dirty="0" smtClean="0"/>
              <a:t>– 2. </a:t>
            </a:r>
            <a:r>
              <a:rPr lang="ko-KR" altLang="en-US" b="1" dirty="0" smtClean="0"/>
              <a:t>입력 폼과 </a:t>
            </a:r>
            <a:r>
              <a:rPr lang="en-US" altLang="ko-KR" b="1" dirty="0" smtClean="0"/>
              <a:t>Bean </a:t>
            </a:r>
            <a:r>
              <a:rPr lang="ko-KR" altLang="en-US" b="1" dirty="0" smtClean="0"/>
              <a:t>객체를 사용한 처리 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553856"/>
            <a:ext cx="4486524" cy="4899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0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35198" y="1700808"/>
            <a:ext cx="2520279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member02_process.jsp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46" y="1628800"/>
            <a:ext cx="4971046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31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735198" y="1772816"/>
            <a:ext cx="2520279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member02_process_el.jsp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93" y="1366029"/>
            <a:ext cx="4968552" cy="4483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30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124744"/>
            <a:ext cx="8496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표현 언어 실습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예제는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클래스를 만들어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jsp:useBean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액션과 표현 언어를 사용하는 구조로 구성되어 있다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63422"/>
              </p:ext>
            </p:extLst>
          </p:nvPr>
        </p:nvGraphicFramePr>
        <p:xfrm>
          <a:off x="992560" y="2931726"/>
          <a:ext cx="8208912" cy="251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Product.java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상품 정보를 제공하는 </a:t>
                      </a:r>
                      <a:r>
                        <a:rPr lang="ko-KR" altLang="en-US" sz="1600" dirty="0" err="1" smtClean="0"/>
                        <a:t>빈즈클래스로</a:t>
                      </a:r>
                      <a:r>
                        <a:rPr lang="ko-KR" altLang="en-US" sz="1600" dirty="0" smtClean="0"/>
                        <a:t>  </a:t>
                      </a:r>
                      <a:r>
                        <a:rPr lang="en-US" altLang="ko-KR" sz="1600" dirty="0" err="1" smtClean="0"/>
                        <a:t>jsp</a:t>
                      </a:r>
                      <a:r>
                        <a:rPr lang="ko-KR" altLang="en-US" sz="1600" dirty="0" smtClean="0"/>
                        <a:t>에 데이터를 공급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productList.jsp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상품 목록을 출력하기 위한 </a:t>
                      </a:r>
                      <a:r>
                        <a:rPr lang="en-US" altLang="ko-KR" sz="1600" baseline="0" dirty="0" err="1" smtClean="0"/>
                        <a:t>jsp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selProduct.jsp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productList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smtClean="0"/>
                        <a:t>item</a:t>
                      </a:r>
                      <a:r>
                        <a:rPr lang="ko-KR" altLang="en-US" sz="1600" dirty="0" smtClean="0"/>
                        <a:t>을 선택하고 </a:t>
                      </a:r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확인</a:t>
                      </a:r>
                      <a:r>
                        <a:rPr lang="en-US" altLang="ko-KR" sz="1600" dirty="0" smtClean="0"/>
                        <a:t>&gt; </a:t>
                      </a:r>
                      <a:r>
                        <a:rPr lang="ko-KR" altLang="en-US" sz="1600" dirty="0" smtClean="0"/>
                        <a:t>버튼을 누르면 호출되는 </a:t>
                      </a:r>
                      <a:r>
                        <a:rPr lang="en-US" altLang="ko-KR" sz="1600" dirty="0" err="1" smtClean="0"/>
                        <a:t>jsp</a:t>
                      </a:r>
                      <a:r>
                        <a:rPr lang="ko-KR" altLang="en-US" sz="1600" dirty="0" smtClean="0"/>
                        <a:t>로 표현언어를 이용해 데이터 출력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8544" y="248317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프로그램 소스 목록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3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124744"/>
            <a:ext cx="314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표현 언어 실습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46" y="2348880"/>
            <a:ext cx="2451623" cy="1728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13790"/>
            <a:ext cx="2405778" cy="1682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4553476" y="3254999"/>
            <a:ext cx="6617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표현 언어 실습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52735"/>
            <a:ext cx="7003387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339805" y="2683659"/>
            <a:ext cx="1311065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Product.java</a:t>
            </a:r>
          </a:p>
        </p:txBody>
      </p:sp>
    </p:spTree>
    <p:extLst>
      <p:ext uri="{BB962C8B-B14F-4D97-AF65-F5344CB8AC3E}">
        <p14:creationId xmlns:p14="http://schemas.microsoft.com/office/powerpoint/2010/main" val="29642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45838"/>
            <a:ext cx="7414903" cy="48543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545288" y="2780928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productList.jsp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521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58534" y="1598710"/>
            <a:ext cx="153680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selProduct.jsp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84" y="1996316"/>
            <a:ext cx="6820491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9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EL(Expression Language)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EL </a:t>
            </a:r>
            <a:r>
              <a:rPr lang="ko-KR" altLang="en-US" sz="2000" b="1" dirty="0" smtClean="0"/>
              <a:t>언어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MVC </a:t>
            </a:r>
            <a:r>
              <a:rPr lang="ko-KR" altLang="en-US" sz="1600" dirty="0" smtClean="0"/>
              <a:t>패턴에 따라 </a:t>
            </a:r>
            <a:r>
              <a:rPr lang="ko-KR" altLang="en-US" sz="1600" dirty="0" err="1" smtClean="0"/>
              <a:t>뷰</a:t>
            </a:r>
            <a:r>
              <a:rPr lang="en-US" altLang="ko-KR" sz="1600" dirty="0" smtClean="0"/>
              <a:t>(view) </a:t>
            </a:r>
            <a:r>
              <a:rPr lang="ko-KR" altLang="en-US" sz="1600" dirty="0" smtClean="0"/>
              <a:t>역할을 수행하는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더욱 효과적으로 만들려는 목적으로 개발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(</a:t>
            </a:r>
            <a:r>
              <a:rPr lang="ko-KR" altLang="en-US" sz="1600" dirty="0" smtClean="0"/>
              <a:t>개발 배경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코드와 태그가 섞여서 복잡해짐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JSP</a:t>
            </a:r>
            <a:r>
              <a:rPr lang="ko-KR" altLang="en-US" sz="1600" dirty="0" smtClean="0"/>
              <a:t>의 데이터를 표현할 때 </a:t>
            </a:r>
            <a:r>
              <a:rPr lang="ko-KR" altLang="en-US" sz="1600" dirty="0" err="1" smtClean="0"/>
              <a:t>스크립트릿</a:t>
            </a:r>
            <a:r>
              <a:rPr lang="en-US" altLang="ko-KR" sz="1600" dirty="0" smtClean="0"/>
              <a:t>&lt;% %&gt;</a:t>
            </a:r>
            <a:r>
              <a:rPr lang="ko-KR" altLang="en-US" sz="1600" dirty="0" smtClean="0"/>
              <a:t>이나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표현식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&lt;%= %&gt;</a:t>
            </a:r>
            <a:r>
              <a:rPr lang="ko-KR" altLang="en-US" sz="1600" dirty="0" smtClean="0"/>
              <a:t>을 대체하기 위해 사용되는  언어이다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2600" y="2965742"/>
            <a:ext cx="6480720" cy="71508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jsp:useBean</a:t>
            </a:r>
            <a:r>
              <a:rPr lang="en-US" altLang="ko-KR" b="1" dirty="0" smtClean="0">
                <a:solidFill>
                  <a:srgbClr val="0070C0"/>
                </a:solidFill>
              </a:rPr>
              <a:t> id=“test” class=“</a:t>
            </a:r>
            <a:r>
              <a:rPr lang="en-US" altLang="ko-KR" b="1" dirty="0" err="1" smtClean="0">
                <a:solidFill>
                  <a:srgbClr val="0070C0"/>
                </a:solidFill>
              </a:rPr>
              <a:t>TestBean</a:t>
            </a:r>
            <a:r>
              <a:rPr lang="en-US" altLang="ko-KR" b="1" dirty="0" smtClean="0">
                <a:solidFill>
                  <a:srgbClr val="0070C0"/>
                </a:solidFill>
              </a:rPr>
              <a:t>” /&gt;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&lt;%=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test.getName</a:t>
            </a:r>
            <a:r>
              <a:rPr lang="en-US" altLang="ko-KR" b="1" dirty="0" smtClean="0">
                <a:solidFill>
                  <a:srgbClr val="0070C0"/>
                </a:solidFill>
              </a:rPr>
              <a:t>()&gt;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600" y="4100497"/>
            <a:ext cx="6480720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${</a:t>
            </a:r>
            <a:r>
              <a:rPr lang="en-US" altLang="ko-KR" b="1" dirty="0">
                <a:solidFill>
                  <a:schemeClr val="tx1"/>
                </a:solidFill>
              </a:rPr>
              <a:t>test.name}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4160912" y="3668449"/>
            <a:ext cx="144016" cy="360040"/>
          </a:xfrm>
          <a:prstGeom prst="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459564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표현 언어는 </a:t>
            </a:r>
            <a:r>
              <a:rPr lang="en-US" altLang="ko-KR" sz="1600" dirty="0" smtClean="0"/>
              <a:t>$</a:t>
            </a:r>
            <a:r>
              <a:rPr lang="ko-KR" altLang="en-US" sz="1600" dirty="0" smtClean="0"/>
              <a:t>로 시작한다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모든 내용은 </a:t>
            </a:r>
            <a:r>
              <a:rPr lang="en-US" altLang="ko-KR" sz="1600" dirty="0" smtClean="0"/>
              <a:t>‘{</a:t>
            </a:r>
            <a:r>
              <a:rPr lang="ko-KR" altLang="en-US" sz="1600" dirty="0" err="1" smtClean="0"/>
              <a:t>표현식</a:t>
            </a:r>
            <a:r>
              <a:rPr lang="en-US" altLang="ko-KR" sz="1600" dirty="0" smtClean="0"/>
              <a:t>}’</a:t>
            </a:r>
            <a:r>
              <a:rPr lang="ko-KR" altLang="en-US" sz="1600" dirty="0" smtClean="0"/>
              <a:t>과 같이 표기한다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err="1" smtClean="0"/>
              <a:t>표현식에는</a:t>
            </a:r>
            <a:r>
              <a:rPr lang="ko-KR" altLang="en-US" sz="1600" dirty="0" smtClean="0"/>
              <a:t> 기본적으로 변수 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‘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객체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_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이름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멤버 변수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구조로 이루어짐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err="1" smtClean="0"/>
              <a:t>표현식에는</a:t>
            </a:r>
            <a:r>
              <a:rPr lang="ko-KR" altLang="en-US" sz="1600" dirty="0" smtClean="0"/>
              <a:t> 기본적인 연산을 할 수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256490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모델 </a:t>
            </a:r>
            <a:r>
              <a:rPr lang="en-US" altLang="ko-KR" b="1" dirty="0" smtClean="0"/>
              <a:t>1 </a:t>
            </a:r>
            <a:r>
              <a:rPr lang="ko-KR" altLang="en-US" b="1" dirty="0" smtClean="0"/>
              <a:t>방식 </a:t>
            </a:r>
            <a:r>
              <a:rPr lang="en-US" altLang="ko-KR" b="1" dirty="0" smtClean="0"/>
              <a:t>: </a:t>
            </a:r>
            <a:r>
              <a:rPr lang="ko-KR" altLang="en-US" b="1" dirty="0"/>
              <a:t>컨트롤러와 </a:t>
            </a:r>
            <a:r>
              <a:rPr lang="ko-KR" altLang="en-US" b="1" dirty="0" err="1"/>
              <a:t>뷰가</a:t>
            </a:r>
            <a:r>
              <a:rPr lang="ko-KR" altLang="en-US" b="1" dirty="0"/>
              <a:t> 물리적으로 </a:t>
            </a:r>
            <a:r>
              <a:rPr lang="ko-KR" altLang="en-US" b="1" dirty="0" smtClean="0"/>
              <a:t>분리되지 않은 </a:t>
            </a:r>
            <a:r>
              <a:rPr lang="ko-KR" altLang="en-US" b="1" dirty="0"/>
              <a:t>방식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 </a:t>
            </a:r>
            <a:r>
              <a:rPr lang="ko-KR" altLang="en-US" b="1" dirty="0" smtClean="0"/>
              <a:t>일반적인 </a:t>
            </a:r>
            <a:r>
              <a:rPr lang="en-US" altLang="ko-KR" b="1" dirty="0" smtClean="0"/>
              <a:t>JSP</a:t>
            </a:r>
            <a:r>
              <a:rPr lang="ko-KR" altLang="en-US" b="1" dirty="0" smtClean="0"/>
              <a:t>로 구현하는 방식</a:t>
            </a:r>
            <a:endParaRPr lang="en-US" altLang="ko-KR" b="1" dirty="0" smtClean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60" y="3974147"/>
            <a:ext cx="1868437" cy="151216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8" name="원통 27"/>
          <p:cNvSpPr/>
          <p:nvPr/>
        </p:nvSpPr>
        <p:spPr>
          <a:xfrm>
            <a:off x="6969224" y="4191388"/>
            <a:ext cx="1368152" cy="80081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94943" y="3736840"/>
            <a:ext cx="1872208" cy="205565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4144" y="3844851"/>
            <a:ext cx="1626967" cy="18036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86922" y="4051732"/>
            <a:ext cx="1296144" cy="46796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86921" y="4604449"/>
            <a:ext cx="1296144" cy="3239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Model</a:t>
            </a:r>
            <a:endParaRPr lang="ko-KR" altLang="en-US" sz="1600" dirty="0"/>
          </a:p>
        </p:txBody>
      </p:sp>
      <p:sp>
        <p:nvSpPr>
          <p:cNvPr id="33" name="오른쪽 화살표 32"/>
          <p:cNvSpPr/>
          <p:nvPr/>
        </p:nvSpPr>
        <p:spPr>
          <a:xfrm>
            <a:off x="3061565" y="4154831"/>
            <a:ext cx="1133378" cy="263693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>
            <a:off x="6177136" y="4532350"/>
            <a:ext cx="576064" cy="161972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520952" y="5051613"/>
            <a:ext cx="1296144" cy="4528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View</a:t>
            </a:r>
            <a:endParaRPr lang="ko-KR" altLang="en-US" sz="1600" dirty="0"/>
          </a:p>
        </p:txBody>
      </p:sp>
      <p:sp>
        <p:nvSpPr>
          <p:cNvPr id="36" name="오른쪽 화살표 35"/>
          <p:cNvSpPr/>
          <p:nvPr/>
        </p:nvSpPr>
        <p:spPr>
          <a:xfrm flipH="1">
            <a:off x="3061565" y="4848182"/>
            <a:ext cx="1008112" cy="2880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1" y="1052736"/>
            <a:ext cx="9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MVC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Model, View, Controller</a:t>
            </a:r>
            <a:r>
              <a:rPr lang="ko-KR" altLang="en-US" sz="1600" dirty="0" smtClean="0"/>
              <a:t>의 약자로 웹 애플리케이션을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프레젠테이션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데이터로 분리하는 디자인 패턴이다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모델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방식이라고 하며 클라이언트의 요청 처리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응답 처리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처리 부분을 모듈화한 구조이다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6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848995"/>
            <a:ext cx="6470896" cy="4316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MVC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695" y="1124744"/>
            <a:ext cx="6984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모델 </a:t>
            </a:r>
            <a:r>
              <a:rPr lang="en-US" altLang="ko-KR" b="1" dirty="0" smtClean="0"/>
              <a:t>1 </a:t>
            </a:r>
            <a:r>
              <a:rPr lang="ko-KR" altLang="en-US" b="1" dirty="0" smtClean="0"/>
              <a:t>방식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일반적인 </a:t>
            </a:r>
            <a:r>
              <a:rPr lang="en-US" altLang="ko-KR" b="1" dirty="0" smtClean="0"/>
              <a:t>JSP</a:t>
            </a:r>
            <a:r>
              <a:rPr lang="ko-KR" altLang="en-US" b="1" dirty="0" smtClean="0"/>
              <a:t>로 구현하는 방식</a:t>
            </a:r>
            <a:endParaRPr lang="en-US" altLang="ko-KR" b="1" dirty="0" smtClean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1" y="2223566"/>
            <a:ext cx="6705745" cy="300563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89204" y="3539097"/>
            <a:ext cx="1944216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Controller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자바코드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5301208"/>
            <a:ext cx="6705745" cy="100425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89204" y="5445224"/>
            <a:ext cx="1944216" cy="6519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View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altLang="ko-KR" dirty="0" smtClean="0"/>
              <a:t>[HTML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600" y="5445224"/>
            <a:ext cx="194421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72880" y="5445224"/>
            <a:ext cx="2592288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Model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출력데이터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1" idx="3"/>
            <a:endCxn id="22" idx="1"/>
          </p:cNvCxnSpPr>
          <p:nvPr/>
        </p:nvCxnSpPr>
        <p:spPr>
          <a:xfrm>
            <a:off x="3296816" y="5625244"/>
            <a:ext cx="576064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897216" y="1848995"/>
            <a:ext cx="1458162" cy="3745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/>
              <a:t>mvc.jsp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81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MVC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336993"/>
            <a:ext cx="734481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Model 2 : </a:t>
            </a:r>
            <a:r>
              <a:rPr lang="ko-KR" altLang="en-US" b="1" dirty="0" smtClean="0"/>
              <a:t>컨트롤러와 </a:t>
            </a:r>
            <a:r>
              <a:rPr lang="ko-KR" altLang="en-US" b="1" dirty="0" err="1" smtClean="0"/>
              <a:t>뷰가</a:t>
            </a:r>
            <a:r>
              <a:rPr lang="ko-KR" altLang="en-US" b="1" dirty="0" smtClean="0"/>
              <a:t> 물리적으로 분리된 방식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</a:t>
            </a:r>
            <a:r>
              <a:rPr lang="ko-KR" altLang="en-US" b="1" dirty="0" smtClean="0"/>
              <a:t>컨트롤러를 </a:t>
            </a:r>
            <a:r>
              <a:rPr lang="ko-KR" altLang="en-US" b="1" dirty="0" err="1" smtClean="0"/>
              <a:t>서블릿으로</a:t>
            </a:r>
            <a:r>
              <a:rPr lang="ko-KR" altLang="en-US" b="1" dirty="0" smtClean="0"/>
              <a:t> 만들고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뷰는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JSP</a:t>
            </a:r>
            <a:r>
              <a:rPr lang="ko-KR" altLang="en-US" b="1" dirty="0" smtClean="0"/>
              <a:t>로 작성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73" y="2681637"/>
            <a:ext cx="1868437" cy="151216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" name="원통 1"/>
          <p:cNvSpPr/>
          <p:nvPr/>
        </p:nvSpPr>
        <p:spPr>
          <a:xfrm>
            <a:off x="6969224" y="2636911"/>
            <a:ext cx="1368152" cy="80081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94943" y="2394028"/>
            <a:ext cx="1872208" cy="139501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34144" y="2502038"/>
            <a:ext cx="1626967" cy="11473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48945" y="2636911"/>
            <a:ext cx="1296144" cy="46796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48944" y="3177062"/>
            <a:ext cx="1296144" cy="3239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Model</a:t>
            </a:r>
            <a:endParaRPr lang="ko-KR" altLang="en-US" sz="1600" dirty="0"/>
          </a:p>
        </p:txBody>
      </p:sp>
      <p:sp>
        <p:nvSpPr>
          <p:cNvPr id="4" name="오른쪽 화살표 3"/>
          <p:cNvSpPr/>
          <p:nvPr/>
        </p:nvSpPr>
        <p:spPr>
          <a:xfrm>
            <a:off x="3061565" y="2812018"/>
            <a:ext cx="1133378" cy="263693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6177136" y="2977873"/>
            <a:ext cx="576064" cy="161972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H="1">
            <a:off x="3084105" y="4343602"/>
            <a:ext cx="1008112" cy="2880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94943" y="4057193"/>
            <a:ext cx="1872208" cy="1006489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34144" y="4165203"/>
            <a:ext cx="1626967" cy="7544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99555" y="4397653"/>
            <a:ext cx="1296144" cy="3239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View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60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모델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방식 </a:t>
            </a:r>
            <a:r>
              <a:rPr lang="en-US" altLang="ko-KR" b="1" dirty="0" smtClean="0"/>
              <a:t>- MVC </a:t>
            </a:r>
            <a:r>
              <a:rPr lang="ko-KR" altLang="en-US" b="1" dirty="0" smtClean="0"/>
              <a:t>패턴 구현 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1. </a:t>
            </a:r>
            <a:r>
              <a:rPr lang="en-US" altLang="ko-KR" b="1" dirty="0" smtClean="0">
                <a:solidFill>
                  <a:srgbClr val="0070C0"/>
                </a:solidFill>
              </a:rPr>
              <a:t>web.xml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구성하기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&lt;servlet&gt;</a:t>
            </a:r>
            <a:r>
              <a:rPr lang="ko-KR" altLang="en-US" sz="1600" dirty="0" smtClean="0"/>
              <a:t>은 웹 애플리케이션에서 사용될 기본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객체와 매개변수를 설정하는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요소로 형식은 다음과 같다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8584" y="2564904"/>
            <a:ext cx="6408712" cy="286035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&lt;servlet&gt;</a:t>
            </a:r>
          </a:p>
          <a:p>
            <a:r>
              <a:rPr lang="en-US" altLang="ko-KR" dirty="0" smtClean="0"/>
              <a:t>    &lt;servlet-name&gt;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&lt;/servlet-name&gt;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&lt;servlet-class&gt;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</a:t>
            </a:r>
            <a:r>
              <a:rPr lang="en-US" altLang="ko-KR" dirty="0"/>
              <a:t> </a:t>
            </a:r>
            <a:r>
              <a:rPr lang="en-US" altLang="ko-KR" dirty="0" smtClean="0"/>
              <a:t>&lt;/servlet-class&gt;</a:t>
            </a:r>
          </a:p>
          <a:p>
            <a:r>
              <a:rPr lang="en-US" altLang="ko-KR" dirty="0" smtClean="0"/>
              <a:t>&lt;/servlet&gt;</a:t>
            </a:r>
          </a:p>
          <a:p>
            <a:endParaRPr lang="en-US" altLang="ko-KR" dirty="0"/>
          </a:p>
          <a:p>
            <a:r>
              <a:rPr lang="en-US" altLang="ko-KR" dirty="0" smtClean="0"/>
              <a:t>&lt;servlet-mapping&gt;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&lt;servlet-name&gt;</a:t>
            </a:r>
            <a:r>
              <a:rPr lang="ko-KR" altLang="en-US" dirty="0" err="1"/>
              <a:t>서블릿</a:t>
            </a:r>
            <a:r>
              <a:rPr lang="ko-KR" altLang="en-US" dirty="0"/>
              <a:t> 이름</a:t>
            </a:r>
            <a:r>
              <a:rPr lang="en-US" altLang="ko-KR" dirty="0"/>
              <a:t>&lt;/servlet-name&gt;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  <a:r>
              <a:rPr lang="ko-KR" altLang="en-US" dirty="0" smtClean="0"/>
              <a:t>요청할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&lt;/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-pattern 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/>
              <a:t>&lt;/servlet-mapping&gt;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32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1056218"/>
            <a:ext cx="87129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컨트롤러 생성하기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600" dirty="0" smtClean="0"/>
              <a:t>컨트롤러는 </a:t>
            </a:r>
            <a:r>
              <a:rPr lang="ko-KR" altLang="en-US" sz="1600" dirty="0" err="1" smtClean="0"/>
              <a:t>뷰와</a:t>
            </a:r>
            <a:r>
              <a:rPr lang="ko-KR" altLang="en-US" sz="1600" dirty="0" smtClean="0"/>
              <a:t> 모델 간의 인터페이스 역할을 하여 웹 브라우저의 모든 요청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받아들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이고 요청 </a:t>
            </a:r>
            <a:r>
              <a:rPr lang="en-US" altLang="ko-KR" sz="1600" dirty="0" smtClean="0"/>
              <a:t>URL,</a:t>
            </a:r>
            <a:r>
              <a:rPr lang="ko-KR" altLang="en-US" sz="1600" dirty="0" smtClean="0"/>
              <a:t>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함께 전달되는 요청 </a:t>
            </a:r>
            <a:r>
              <a:rPr lang="ko-KR" altLang="en-US" sz="1600" dirty="0" err="1" smtClean="0"/>
              <a:t>파라미터를</a:t>
            </a:r>
            <a:r>
              <a:rPr lang="ko-KR" altLang="en-US" sz="1600" dirty="0" smtClean="0"/>
              <a:t> 받아 처리하는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클래스이다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8544" y="2492896"/>
            <a:ext cx="8640960" cy="347329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public class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이름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extends </a:t>
            </a:r>
            <a:r>
              <a:rPr lang="en-US" altLang="ko-KR" dirty="0" err="1">
                <a:latin typeface="+mn-ea"/>
              </a:rPr>
              <a:t>HttpServlet</a:t>
            </a:r>
            <a:r>
              <a:rPr lang="en-US" altLang="ko-KR" dirty="0">
                <a:latin typeface="+mn-ea"/>
              </a:rPr>
              <a:t> {</a:t>
            </a:r>
          </a:p>
          <a:p>
            <a:endParaRPr lang="ko-KR" altLang="en-US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protected </a:t>
            </a:r>
            <a:r>
              <a:rPr lang="en-US" altLang="ko-KR" dirty="0">
                <a:latin typeface="+mn-ea"/>
              </a:rPr>
              <a:t>void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doGe</a:t>
            </a:r>
            <a:r>
              <a:rPr lang="en-US" altLang="ko-KR" dirty="0" err="1" smtClean="0">
                <a:latin typeface="+mn-ea"/>
              </a:rPr>
              <a:t>t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request, </a:t>
            </a:r>
            <a:r>
              <a:rPr lang="en-US" altLang="ko-KR" b="1" dirty="0" err="1">
                <a:latin typeface="+mn-ea"/>
              </a:rPr>
              <a:t>HttpServletResponse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response</a:t>
            </a:r>
            <a:r>
              <a:rPr lang="en-US" altLang="ko-KR" dirty="0">
                <a:latin typeface="+mn-ea"/>
              </a:rPr>
              <a:t>) throws </a:t>
            </a:r>
            <a:r>
              <a:rPr lang="en-US" altLang="ko-KR" dirty="0" err="1">
                <a:latin typeface="+mn-ea"/>
              </a:rPr>
              <a:t>ServletException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IOException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{</a:t>
            </a:r>
          </a:p>
          <a:p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//Get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방식으로 전송되는 요청을 처리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}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protected void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doPost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request, </a:t>
            </a:r>
            <a:r>
              <a:rPr lang="en-US" altLang="ko-KR" dirty="0" err="1">
                <a:latin typeface="+mn-ea"/>
              </a:rPr>
              <a:t>HttpServletResponse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    response) throws </a:t>
            </a:r>
            <a:r>
              <a:rPr lang="en-US" altLang="ko-KR" dirty="0" err="1">
                <a:latin typeface="+mn-ea"/>
              </a:rPr>
              <a:t>ServletException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IOException</a:t>
            </a:r>
            <a:r>
              <a:rPr lang="en-US" altLang="ko-KR" dirty="0">
                <a:latin typeface="+mn-ea"/>
              </a:rPr>
              <a:t> {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//Post 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방식으로 전송되는 요청을 처리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62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6537" y="3158098"/>
            <a:ext cx="8280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페이지 이동하기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포워딩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클래스에서 웹 브라우저로부터 요청된 처리 결과를 보여줄 응답 페이지로 이동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하는 형식으로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페이지가 이동해도 처음에 요청된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계속 유지하기 위해 </a:t>
            </a:r>
            <a:r>
              <a:rPr lang="ko-KR" altLang="en-US" sz="1600" dirty="0" err="1" smtClean="0"/>
              <a:t>포워딩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방식을 사용한다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6576" y="4878655"/>
            <a:ext cx="7776864" cy="10215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RequestDispatcher</a:t>
            </a:r>
            <a:r>
              <a:rPr lang="en-US" altLang="ko-KR" dirty="0"/>
              <a:t> </a:t>
            </a:r>
            <a:r>
              <a:rPr lang="en-US" altLang="ko-KR" dirty="0" err="1"/>
              <a:t>rd</a:t>
            </a:r>
            <a:r>
              <a:rPr lang="en-US" altLang="ko-KR" dirty="0"/>
              <a:t> = </a:t>
            </a:r>
            <a:r>
              <a:rPr lang="en-US" altLang="ko-KR" dirty="0" err="1" smtClean="0"/>
              <a:t>request.getRequestDispatcher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");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rd.</a:t>
            </a:r>
            <a:r>
              <a:rPr lang="en-US" altLang="ko-KR" b="1" dirty="0" err="1"/>
              <a:t>forward</a:t>
            </a:r>
            <a:r>
              <a:rPr lang="en-US" altLang="ko-KR" dirty="0"/>
              <a:t>(request, response);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537" y="1052736"/>
            <a:ext cx="84969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 생성하기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600" dirty="0" smtClean="0"/>
              <a:t>모델은 웹 애플리케이션의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포함하는 데이터로 웹 애플리케이션의 상태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나타낸다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0592" y="2386027"/>
            <a:ext cx="7200800" cy="5618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request.setAttribute</a:t>
            </a:r>
            <a:r>
              <a:rPr lang="en-US" altLang="ko-KR" dirty="0"/>
              <a:t>("message", "Hello Java Server Page!!");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53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39708"/>
            <a:ext cx="8428123" cy="47255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1828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err="1" smtClean="0"/>
              <a:t>mvc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 </a:t>
            </a:r>
            <a:r>
              <a:rPr lang="en-US" altLang="ko-KR" sz="2000" b="1" dirty="0" smtClean="0"/>
              <a:t>– xml </a:t>
            </a:r>
            <a:r>
              <a:rPr lang="ko-KR" altLang="en-US" sz="2000" b="1" dirty="0" smtClean="0"/>
              <a:t>등록 방식</a:t>
            </a:r>
            <a:endParaRPr lang="en-US" altLang="ko-KR" sz="2000" b="1" dirty="0" smtClean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600" y="4631998"/>
            <a:ext cx="6135943" cy="59406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79029" y="3861048"/>
            <a:ext cx="1368152" cy="4257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Model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783085" y="4286823"/>
            <a:ext cx="0" cy="34203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185248" y="1213478"/>
            <a:ext cx="1368152" cy="4257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Controller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50631" y="3216221"/>
            <a:ext cx="2644638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Com.mvc.CalcServlet.java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950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 xml </a:t>
            </a:r>
            <a:r>
              <a:rPr lang="ko-KR" altLang="en-US" sz="2000" b="1" dirty="0" smtClean="0"/>
              <a:t>등록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04864"/>
            <a:ext cx="6272698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448493" y="1707378"/>
            <a:ext cx="2088232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WEB-INF/web.xml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373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64" y="3072618"/>
            <a:ext cx="6820491" cy="176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7617296" y="3356992"/>
            <a:ext cx="1458162" cy="3745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C00000"/>
                </a:solidFill>
              </a:rPr>
              <a:t>VIEW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40768"/>
            <a:ext cx="3825572" cy="11659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643251" y="2528566"/>
            <a:ext cx="153680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m</a:t>
            </a:r>
            <a:r>
              <a:rPr lang="en-US" altLang="ko-KR" sz="1600" dirty="0" err="1" smtClean="0"/>
              <a:t>vc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calc.jsp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406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EL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표현 언어에서 사용할 수 있는 내장 객체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데이터 저장소</a:t>
            </a:r>
            <a:r>
              <a:rPr lang="en-US" altLang="ko-KR" sz="2000" b="1" dirty="0" smtClean="0"/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49077"/>
              </p:ext>
            </p:extLst>
          </p:nvPr>
        </p:nvGraphicFramePr>
        <p:xfrm>
          <a:off x="992560" y="1700808"/>
          <a:ext cx="8136904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내장 객체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 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pageScope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page </a:t>
                      </a:r>
                      <a:r>
                        <a:rPr lang="ko-KR" altLang="en-US" sz="1600" dirty="0" smtClean="0"/>
                        <a:t>영역의 생명 주기에서 사용되는 저장소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solidFill>
                            <a:srgbClr val="C00000"/>
                          </a:solidFill>
                        </a:rPr>
                        <a:t>requestScope</a:t>
                      </a:r>
                      <a:endParaRPr lang="en-US" altLang="ko-KR" sz="1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영역의 생명 주기에서 사용되는 저장소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sessionScope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session </a:t>
                      </a:r>
                      <a:r>
                        <a:rPr lang="ko-KR" altLang="en-US" sz="1600" dirty="0" smtClean="0"/>
                        <a:t>영역의 생명 주기에서 사용되는 저장소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applicationScope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application </a:t>
                      </a:r>
                      <a:r>
                        <a:rPr lang="ko-KR" altLang="en-US" sz="1600" dirty="0" smtClean="0"/>
                        <a:t>영역의 생명 주기에서 사용되는 저장소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param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request.getParameter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en-US" altLang="ko-KR" sz="1600" baseline="0" dirty="0" smtClean="0"/>
                        <a:t>name“)</a:t>
                      </a:r>
                      <a:r>
                        <a:rPr lang="ko-KR" altLang="en-US" sz="1600" baseline="0" dirty="0" smtClean="0"/>
                        <a:t>로 얻을 수 있는 값들이다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${param.name}</a:t>
                      </a:r>
                      <a:r>
                        <a:rPr lang="ko-KR" altLang="en-US" sz="1600" baseline="0" dirty="0" smtClean="0"/>
                        <a:t>으로 사용한다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paramValues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request.getParameterValues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en-US" altLang="ko-KR" sz="1600" baseline="0" dirty="0" smtClean="0"/>
                        <a:t>name“)</a:t>
                      </a:r>
                      <a:r>
                        <a:rPr lang="ko-KR" altLang="en-US" sz="1600" baseline="0" dirty="0" smtClean="0"/>
                        <a:t>로 얻을 수 있는 값들이다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${paramValues.name}</a:t>
                      </a:r>
                      <a:r>
                        <a:rPr lang="ko-KR" altLang="en-US" sz="1600" baseline="0" dirty="0" smtClean="0"/>
                        <a:t>으로 사용한다</a:t>
                      </a:r>
                      <a:r>
                        <a:rPr lang="en-US" altLang="ko-KR" sz="1600" baseline="0" dirty="0" smtClean="0"/>
                        <a:t>. - </a:t>
                      </a:r>
                      <a:r>
                        <a:rPr lang="ko-KR" altLang="en-US" sz="1600" baseline="0" dirty="0" smtClean="0"/>
                        <a:t>배열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C00000"/>
                          </a:solidFill>
                        </a:rPr>
                        <a:t>pageContext</a:t>
                      </a:r>
                      <a:endParaRPr lang="en-US" altLang="ko-KR" sz="1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page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범위의 </a:t>
                      </a:r>
                      <a:r>
                        <a:rPr lang="ko-KR" altLang="en-US" sz="1600" baseline="0" dirty="0" err="1" smtClean="0"/>
                        <a:t>컨텍스트</a:t>
                      </a:r>
                      <a:r>
                        <a:rPr lang="ko-KR" altLang="en-US" sz="1600" baseline="0" dirty="0" smtClean="0"/>
                        <a:t> 저장소   </a:t>
                      </a:r>
                      <a:endParaRPr lang="en-US" altLang="ko-KR" sz="16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pageContext.request.contextPath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cookie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Cookie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정보를 저장하고 있는 저장소 </a:t>
                      </a:r>
                      <a:r>
                        <a:rPr lang="en-US" altLang="ko-KR" sz="1600" baseline="0" dirty="0" smtClean="0"/>
                        <a:t>– </a:t>
                      </a:r>
                      <a:r>
                        <a:rPr lang="ko-KR" altLang="en-US" sz="1600" baseline="0" dirty="0" smtClean="0"/>
                        <a:t>클라이언트에 저장됨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1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표현 언어에서 사용할 수 있는 연산자</a:t>
            </a:r>
            <a:endParaRPr lang="en-US" altLang="ko-KR" sz="20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34152"/>
              </p:ext>
            </p:extLst>
          </p:nvPr>
        </p:nvGraphicFramePr>
        <p:xfrm>
          <a:off x="992560" y="1998712"/>
          <a:ext cx="705678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 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+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더하기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빼기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*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곱하기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/  or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몫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% or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mod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나머지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544" y="155016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산술 연산자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71519"/>
              </p:ext>
            </p:extLst>
          </p:nvPr>
        </p:nvGraphicFramePr>
        <p:xfrm>
          <a:off x="992560" y="4093572"/>
          <a:ext cx="8712968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 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== 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eq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!=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ne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같지 않다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&lt; </a:t>
                      </a:r>
                      <a:r>
                        <a:rPr lang="ko-KR" altLang="en-US" sz="1600" dirty="0" smtClean="0"/>
                        <a:t>혹은 </a:t>
                      </a:r>
                      <a:r>
                        <a:rPr lang="en-US" altLang="ko-KR" sz="1600" dirty="0" err="1" smtClean="0"/>
                        <a:t>lt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좌변이 우변보다 작다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&gt;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혹은 </a:t>
                      </a:r>
                      <a:r>
                        <a:rPr lang="en-US" altLang="ko-KR" sz="1600" baseline="0" dirty="0" err="1" smtClean="0"/>
                        <a:t>gt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좌변이 우변보다 크다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&lt;= </a:t>
                      </a:r>
                      <a:r>
                        <a:rPr lang="ko-KR" altLang="en-US" sz="1600" dirty="0" smtClean="0"/>
                        <a:t>혹은 </a:t>
                      </a:r>
                      <a:r>
                        <a:rPr lang="en-US" altLang="ko-KR" sz="1600" dirty="0" smtClean="0"/>
                        <a:t>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좌변이 우변보다 같거나 작다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&gt;=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혹은 </a:t>
                      </a:r>
                      <a:r>
                        <a:rPr lang="en-US" altLang="ko-KR" sz="1600" baseline="0" dirty="0" err="1" smtClean="0"/>
                        <a:t>ge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좌변이 우변보다 크거나 같다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 ?</a:t>
                      </a:r>
                      <a:r>
                        <a:rPr lang="en-US" altLang="ko-KR" sz="1600" baseline="0" dirty="0" smtClean="0"/>
                        <a:t> x : y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가 참이면 </a:t>
                      </a:r>
                      <a:r>
                        <a:rPr lang="en-US" altLang="ko-KR" sz="1600" dirty="0" smtClean="0"/>
                        <a:t>x, </a:t>
                      </a:r>
                      <a:r>
                        <a:rPr lang="ko-KR" altLang="en-US" sz="1600" dirty="0" smtClean="0"/>
                        <a:t>거짓이면 </a:t>
                      </a:r>
                      <a:r>
                        <a:rPr lang="en-US" altLang="ko-KR" sz="1600" dirty="0" smtClean="0"/>
                        <a:t>y</a:t>
                      </a:r>
                      <a:r>
                        <a:rPr lang="ko-KR" altLang="en-US" sz="1600" dirty="0" smtClean="0"/>
                        <a:t>를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8544" y="364502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비교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조건 연산자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65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EL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52" y="1534726"/>
            <a:ext cx="6769503" cy="4775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6" y="5733256"/>
            <a:ext cx="6696744" cy="68407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536" y="91828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ko-KR" altLang="en-US" sz="2000" b="1" dirty="0" smtClean="0"/>
              <a:t>컨트롤러 만들기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 </a:t>
            </a:r>
            <a:r>
              <a:rPr lang="ko-KR" altLang="en-US" sz="2000" b="1" dirty="0" smtClean="0"/>
              <a:t>방식</a:t>
            </a:r>
            <a:endParaRPr lang="en-US" altLang="ko-KR" sz="2000" b="1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8835" y="4223021"/>
            <a:ext cx="1368152" cy="4257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Model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869324" y="3880983"/>
            <a:ext cx="0" cy="34203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185248" y="1213478"/>
            <a:ext cx="1368152" cy="4257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Controller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83094" y="3196907"/>
            <a:ext cx="6696744" cy="68407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617296" y="4725144"/>
            <a:ext cx="202214" cy="9361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EL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523286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55372" y="3429000"/>
            <a:ext cx="7237988" cy="158417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09284" y="2416313"/>
            <a:ext cx="1368152" cy="4257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페이지이</a:t>
            </a:r>
            <a:r>
              <a:rPr lang="ko-KR" altLang="en-US" dirty="0"/>
              <a:t>동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815941" y="2842088"/>
            <a:ext cx="103123" cy="57413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6536" y="106229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ko-KR" altLang="en-US" sz="2000" b="1" dirty="0" smtClean="0"/>
              <a:t>컨트롤러 만들기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 </a:t>
            </a:r>
            <a:r>
              <a:rPr lang="ko-KR" altLang="en-US" sz="2000" b="1" dirty="0" smtClean="0"/>
              <a:t>방식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0776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EL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3" y="1700808"/>
            <a:ext cx="5072303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8"/>
          <a:stretch/>
        </p:blipFill>
        <p:spPr>
          <a:xfrm>
            <a:off x="5241032" y="2348880"/>
            <a:ext cx="4303620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6105128" y="1528053"/>
            <a:ext cx="1458162" cy="3745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C00000"/>
                </a:solidFill>
              </a:rPr>
              <a:t>VIEW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" y="1062298"/>
            <a:ext cx="4464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 smtClean="0"/>
              <a:t>서버 </a:t>
            </a:r>
            <a:r>
              <a:rPr lang="ko-KR" altLang="en-US" b="1" dirty="0" err="1" smtClean="0"/>
              <a:t>실행시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서블릿에서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요청해야함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6370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EL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44824"/>
            <a:ext cx="4839120" cy="19813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68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00207"/>
              </p:ext>
            </p:extLst>
          </p:nvPr>
        </p:nvGraphicFramePr>
        <p:xfrm>
          <a:off x="992560" y="1645300"/>
          <a:ext cx="5544616" cy="1495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 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&amp;&amp;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and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AND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연산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||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or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OR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연산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!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not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NOT </a:t>
                      </a:r>
                      <a:r>
                        <a:rPr lang="ko-KR" altLang="en-US" sz="1600" baseline="0" dirty="0" smtClean="0"/>
                        <a:t>연산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544" y="119675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논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 연산자</a:t>
            </a:r>
            <a:endParaRPr lang="ko-KR" altLang="en-US" sz="16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19350"/>
              </p:ext>
            </p:extLst>
          </p:nvPr>
        </p:nvGraphicFramePr>
        <p:xfrm>
          <a:off x="992560" y="4032096"/>
          <a:ext cx="7848872" cy="126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 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empty &lt;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&lt;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이 </a:t>
                      </a:r>
                      <a:r>
                        <a:rPr lang="en-US" altLang="ko-KR" sz="1600" dirty="0" smtClean="0"/>
                        <a:t>null </a:t>
                      </a:r>
                      <a:r>
                        <a:rPr lang="ko-KR" altLang="en-US" sz="1600" dirty="0" smtClean="0"/>
                        <a:t>이거나 빈 문자열이면 </a:t>
                      </a:r>
                      <a:r>
                        <a:rPr lang="en-US" altLang="ko-KR" sz="1600" dirty="0" smtClean="0"/>
                        <a:t>true </a:t>
                      </a:r>
                      <a:r>
                        <a:rPr lang="ko-KR" altLang="en-US" sz="1600" dirty="0" smtClean="0"/>
                        <a:t>를 반환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${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empty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param.n</a:t>
                      </a:r>
                      <a:r>
                        <a:rPr lang="en-US" altLang="ko-KR" sz="1600" dirty="0" smtClean="0"/>
                        <a:t>}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8544" y="358354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Empty </a:t>
            </a:r>
            <a:r>
              <a:rPr lang="ko-KR" altLang="en-US" sz="1600" dirty="0" smtClean="0"/>
              <a:t>연산자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09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124744"/>
            <a:ext cx="28083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표현 언어 실습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2548"/>
            <a:ext cx="3360910" cy="317464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2004456"/>
            <a:ext cx="2132673" cy="300872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964296" y="2348880"/>
            <a:ext cx="88197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el01.jsp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146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052736"/>
            <a:ext cx="28083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표현 언어 실습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592819"/>
            <a:ext cx="4905101" cy="460851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1844824"/>
            <a:ext cx="2185859" cy="374441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6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124744"/>
            <a:ext cx="84969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표현 언어 실습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예제는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요청을 처리하는 파일과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두번째로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Member </a:t>
            </a:r>
            <a:r>
              <a:rPr lang="ko-KR" altLang="en-US" sz="1600" dirty="0" smtClean="0"/>
              <a:t>클래스를 만들어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jsp:useBean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태그를 이용하여 처리 결과를 출력하는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방법으로 실습한다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81956"/>
              </p:ext>
            </p:extLst>
          </p:nvPr>
        </p:nvGraphicFramePr>
        <p:xfrm>
          <a:off x="992560" y="2931727"/>
          <a:ext cx="8424936" cy="236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2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Member.java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회원 정보를 제공하는 </a:t>
                      </a:r>
                      <a:r>
                        <a:rPr lang="ko-KR" altLang="en-US" sz="1600" dirty="0" err="1" smtClean="0"/>
                        <a:t>빈즈클래스로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jsp</a:t>
                      </a:r>
                      <a:r>
                        <a:rPr lang="ko-KR" altLang="en-US" sz="1600" dirty="0" smtClean="0"/>
                        <a:t>에 데이터를 공급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memberForm.jsp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회원 정보를 등록하기 위한  </a:t>
                      </a:r>
                      <a:r>
                        <a:rPr lang="en-US" altLang="ko-KR" sz="1600" baseline="0" dirty="0" err="1" smtClean="0"/>
                        <a:t>jsp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7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member01,</a:t>
                      </a:r>
                      <a:r>
                        <a:rPr lang="en-US" altLang="ko-KR" sz="1600" baseline="0" dirty="0" smtClean="0"/>
                        <a:t>  member02,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member01_el, member02_el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회원 정보를 출력하기 위한 </a:t>
                      </a:r>
                      <a:r>
                        <a:rPr lang="en-US" altLang="ko-KR" sz="1600" dirty="0" err="1" smtClean="0"/>
                        <a:t>jsp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Jsp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기본 문법을 사용한 파일과 </a:t>
                      </a:r>
                      <a:r>
                        <a:rPr lang="en-US" altLang="ko-KR" sz="1600" dirty="0" smtClean="0"/>
                        <a:t>EL</a:t>
                      </a:r>
                      <a:r>
                        <a:rPr lang="ko-KR" altLang="en-US" sz="1600" dirty="0" smtClean="0"/>
                        <a:t>로 구현한 파일 비교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8544" y="248317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프로그램 소스 목록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33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124744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 처리 </a:t>
            </a:r>
            <a:r>
              <a:rPr lang="en-US" altLang="ko-KR" b="1" dirty="0" smtClean="0"/>
              <a:t>– 1. </a:t>
            </a:r>
            <a:r>
              <a:rPr lang="ko-KR" altLang="en-US" b="1" dirty="0" smtClean="0"/>
              <a:t>입력 폼과 처리 페이지</a:t>
            </a:r>
            <a:r>
              <a:rPr lang="en-US" altLang="ko-KR" b="1" dirty="0"/>
              <a:t>(</a:t>
            </a:r>
            <a:r>
              <a:rPr lang="en-US" altLang="ko-KR" b="1" dirty="0" err="1"/>
              <a:t>param</a:t>
            </a:r>
            <a:r>
              <a:rPr lang="en-US" altLang="ko-KR" b="1" dirty="0"/>
              <a:t> </a:t>
            </a:r>
            <a:r>
              <a:rPr lang="ko-KR" altLang="en-US" b="1" dirty="0"/>
              <a:t>객체 실습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90526"/>
            <a:ext cx="3200090" cy="20865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359299"/>
            <a:ext cx="3312368" cy="139379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4552663" y="2941083"/>
            <a:ext cx="576064" cy="11511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02" y="1628800"/>
            <a:ext cx="5707938" cy="46437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052736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 처리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입력 폼과 요청 처리 페이지</a:t>
            </a:r>
            <a:r>
              <a:rPr lang="en-US" altLang="ko-KR" b="1" dirty="0"/>
              <a:t>(</a:t>
            </a:r>
            <a:r>
              <a:rPr lang="en-US" altLang="ko-KR" b="1" dirty="0" err="1"/>
              <a:t>param</a:t>
            </a:r>
            <a:r>
              <a:rPr lang="en-US" altLang="ko-KR" b="1" dirty="0"/>
              <a:t> </a:t>
            </a:r>
            <a:r>
              <a:rPr lang="ko-KR" altLang="en-US" b="1" dirty="0"/>
              <a:t>객체 실습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11" name="직사각형 10"/>
          <p:cNvSpPr/>
          <p:nvPr/>
        </p:nvSpPr>
        <p:spPr>
          <a:xfrm>
            <a:off x="6753200" y="1773924"/>
            <a:ext cx="1499128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member01.jsp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775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14807</TotalTime>
  <Words>1113</Words>
  <Application>Microsoft Office PowerPoint</Application>
  <PresentationFormat>A4 용지(210x297mm)</PresentationFormat>
  <Paragraphs>249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HY헤드라인M</vt:lpstr>
      <vt:lpstr>맑은 고딕</vt:lpstr>
      <vt:lpstr>휴먼모음T</vt:lpstr>
      <vt:lpstr>휴먼엑스포</vt:lpstr>
      <vt:lpstr>Arial</vt:lpstr>
      <vt:lpstr>Office 테마</vt:lpstr>
      <vt:lpstr>8장. EL 언어와 MVC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879</cp:revision>
  <dcterms:created xsi:type="dcterms:W3CDTF">2019-03-04T02:36:55Z</dcterms:created>
  <dcterms:modified xsi:type="dcterms:W3CDTF">2023-06-05T01:11:47Z</dcterms:modified>
</cp:coreProperties>
</file>