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368" r:id="rId3"/>
    <p:sldId id="336" r:id="rId4"/>
    <p:sldId id="364" r:id="rId5"/>
    <p:sldId id="338" r:id="rId6"/>
    <p:sldId id="375" r:id="rId7"/>
    <p:sldId id="369" r:id="rId8"/>
    <p:sldId id="363" r:id="rId9"/>
    <p:sldId id="360" r:id="rId10"/>
    <p:sldId id="337" r:id="rId11"/>
    <p:sldId id="370" r:id="rId12"/>
    <p:sldId id="339" r:id="rId13"/>
    <p:sldId id="371" r:id="rId14"/>
    <p:sldId id="348" r:id="rId15"/>
    <p:sldId id="341" r:id="rId16"/>
    <p:sldId id="340" r:id="rId17"/>
    <p:sldId id="376" r:id="rId18"/>
    <p:sldId id="388" r:id="rId19"/>
    <p:sldId id="380" r:id="rId20"/>
    <p:sldId id="381" r:id="rId21"/>
    <p:sldId id="391" r:id="rId22"/>
    <p:sldId id="392" r:id="rId23"/>
    <p:sldId id="390" r:id="rId24"/>
    <p:sldId id="383" r:id="rId25"/>
    <p:sldId id="384" r:id="rId26"/>
    <p:sldId id="385" r:id="rId27"/>
    <p:sldId id="386" r:id="rId28"/>
    <p:sldId id="387" r:id="rId29"/>
    <p:sldId id="389" r:id="rId3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0" d="100"/>
          <a:sy n="70" d="100"/>
        </p:scale>
        <p:origin x="1036" y="6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 rot="16200000">
            <a:off x="3880656" y="572008"/>
            <a:ext cx="2144688" cy="9906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3841653" y="785391"/>
            <a:ext cx="2222697" cy="9906002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165304"/>
            <a:ext cx="9945555" cy="69269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 userDrawn="1"/>
        </p:nvSpPr>
        <p:spPr>
          <a:xfrm>
            <a:off x="-39555" y="6356352"/>
            <a:ext cx="9945555" cy="512474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050" name="Picture 2" descr="Ottawa JS Logo Vector (.EPS) Free Download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95" y="6349498"/>
            <a:ext cx="414252" cy="46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16696" y="2060848"/>
            <a:ext cx="6048672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>
                <a:solidFill>
                  <a:schemeClr val="tx1"/>
                </a:solidFill>
              </a:rPr>
              <a:t>2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강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3600" b="1" dirty="0">
                <a:solidFill>
                  <a:schemeClr val="tx1"/>
                </a:solidFill>
              </a:rPr>
              <a:t>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연산자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(Operator)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Picture 2" descr="자바스크립트(JavaScript) 공부하자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0" y="530120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비교 연산자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36576" y="1268760"/>
            <a:ext cx="302433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비교 연산자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668146"/>
              </p:ext>
            </p:extLst>
          </p:nvPr>
        </p:nvGraphicFramePr>
        <p:xfrm>
          <a:off x="1496616" y="2050969"/>
          <a:ext cx="3960440" cy="3531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3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6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연산자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 작업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44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&gt;=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n1 &gt;= n2 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44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&gt;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n1 &gt; n2 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44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&lt;=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n1 &lt;= n2 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44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&lt;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n1 &lt;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dirty="0" smtClean="0"/>
                        <a:t> n2 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44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==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n1 == n2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44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!=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n1 != n2 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4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===</a:t>
                      </a:r>
                      <a:endParaRPr lang="ko-KR" altLang="en-US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n1 === n2 </a:t>
                      </a:r>
                      <a:endParaRPr lang="ko-KR" altLang="en-US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244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!==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n1 !== n2 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45124" y="4973488"/>
            <a:ext cx="2480284" cy="1191816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‘==‘</a:t>
            </a:r>
            <a:r>
              <a:rPr lang="ko-KR" altLang="en-US" sz="1600" dirty="0" smtClean="0"/>
              <a:t>는 문자와 계산시 오류 발생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‘===‘ 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‘!==‘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5473236" y="5309716"/>
            <a:ext cx="63189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76" y="2060848"/>
            <a:ext cx="1889924" cy="28196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950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비교 연산자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36576" y="1268760"/>
            <a:ext cx="302433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비교 연산자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16832"/>
            <a:ext cx="4458087" cy="39627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673080" y="2430216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o</a:t>
            </a:r>
            <a:r>
              <a:rPr lang="en-US" altLang="ko-KR" sz="1600" dirty="0" smtClean="0">
                <a:solidFill>
                  <a:srgbClr val="C00000"/>
                </a:solidFill>
              </a:rPr>
              <a:t>p_compare.html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38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연산자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959515"/>
              </p:ext>
            </p:extLst>
          </p:nvPr>
        </p:nvGraphicFramePr>
        <p:xfrm>
          <a:off x="1496616" y="1988840"/>
          <a:ext cx="6264696" cy="2055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연산자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9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/>
                        <a:t>&amp;&amp;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두 항이 모두 참인 경우에만 결과값이 참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9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/>
                        <a:t>||</a:t>
                      </a:r>
                      <a:endParaRPr lang="ko-KR" altLang="en-US" sz="16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두 항 중 하나의 항만 참이면 결과값이 참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9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/>
                        <a:t>!</a:t>
                      </a:r>
                      <a:endParaRPr lang="ko-KR" altLang="en-US" sz="16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단항이</a:t>
                      </a:r>
                      <a:r>
                        <a:rPr lang="ko-KR" altLang="en-US" sz="1600" dirty="0" smtClean="0"/>
                        <a:t> 참이면 결과값은 거짓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거짓이면 참</a:t>
                      </a:r>
                      <a:endParaRPr lang="en-US" altLang="ko-KR" sz="1600" dirty="0" smtClean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136576" y="1412776"/>
            <a:ext cx="2232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논리 </a:t>
            </a:r>
            <a:r>
              <a:rPr lang="ko-KR" altLang="en-US" sz="2000" b="1" dirty="0">
                <a:solidFill>
                  <a:srgbClr val="C00000"/>
                </a:solidFill>
              </a:rPr>
              <a:t>연산자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57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연산자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36576" y="1412776"/>
            <a:ext cx="2232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논리 </a:t>
            </a:r>
            <a:r>
              <a:rPr lang="ko-KR" altLang="en-US" sz="2000" b="1" dirty="0">
                <a:solidFill>
                  <a:srgbClr val="C00000"/>
                </a:solidFill>
              </a:rPr>
              <a:t>연산자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060848"/>
            <a:ext cx="4488569" cy="31930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457056" y="2458108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o</a:t>
            </a:r>
            <a:r>
              <a:rPr lang="en-US" altLang="ko-KR" sz="1600" dirty="0" smtClean="0">
                <a:solidFill>
                  <a:srgbClr val="C00000"/>
                </a:solidFill>
              </a:rPr>
              <a:t>p_logic.html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11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조건 연산자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994135" y="1290826"/>
            <a:ext cx="27347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>
                <a:solidFill>
                  <a:srgbClr val="C00000"/>
                </a:solidFill>
              </a:rPr>
              <a:t> </a:t>
            </a:r>
            <a:r>
              <a:rPr lang="ko-KR" altLang="en-US" sz="2000" b="1" smtClean="0">
                <a:solidFill>
                  <a:srgbClr val="C00000"/>
                </a:solidFill>
              </a:rPr>
              <a:t>조건 연산자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 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352600" y="2051286"/>
            <a:ext cx="6552728" cy="585626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조건식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?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조건식이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true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이면 실행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: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조건식이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false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이면 실행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735" y="2852936"/>
            <a:ext cx="5440457" cy="23895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825208" y="3140968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o</a:t>
            </a:r>
            <a:r>
              <a:rPr lang="en-US" altLang="ko-KR" sz="1600" dirty="0" smtClean="0">
                <a:solidFill>
                  <a:srgbClr val="C00000"/>
                </a:solidFill>
              </a:rPr>
              <a:t>p_choice.html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84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연산자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268760"/>
            <a:ext cx="360040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문자 결합 연산자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100078"/>
              </p:ext>
            </p:extLst>
          </p:nvPr>
        </p:nvGraphicFramePr>
        <p:xfrm>
          <a:off x="1640632" y="2060848"/>
          <a:ext cx="3600400" cy="1300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연산자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 작업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54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문자 </a:t>
                      </a:r>
                      <a:r>
                        <a:rPr lang="en-US" altLang="ko-KR" sz="1600" dirty="0" smtClean="0"/>
                        <a:t>+ </a:t>
                      </a:r>
                      <a:r>
                        <a:rPr lang="ko-KR" altLang="en-US" sz="1600" dirty="0" smtClean="0"/>
                        <a:t>문자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548">
                <a:tc v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문자 </a:t>
                      </a:r>
                      <a:r>
                        <a:rPr lang="en-US" altLang="ko-KR" sz="1600" dirty="0" smtClean="0"/>
                        <a:t>+ </a:t>
                      </a:r>
                      <a:r>
                        <a:rPr lang="ko-KR" altLang="en-US" sz="1600" dirty="0" smtClean="0"/>
                        <a:t>변수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2" y="3713030"/>
            <a:ext cx="4608512" cy="19472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339" y="3677970"/>
            <a:ext cx="1466504" cy="108012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712640" y="5141581"/>
            <a:ext cx="2730354" cy="6469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문자열 형으로 </a:t>
            </a:r>
            <a:r>
              <a:rPr lang="ko-KR" altLang="en-US" sz="1600" dirty="0" err="1" smtClean="0"/>
              <a:t>자동형변환</a:t>
            </a:r>
            <a:endParaRPr lang="en-US" altLang="ko-KR" sz="1600" dirty="0"/>
          </a:p>
          <a:p>
            <a:r>
              <a:rPr lang="ko-KR" altLang="en-US" sz="1600" dirty="0" smtClean="0"/>
              <a:t>문자열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숫자</a:t>
            </a:r>
            <a:endParaRPr lang="en-US" altLang="ko-KR" sz="1600" dirty="0" smtClean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2230543" y="4742479"/>
            <a:ext cx="138066" cy="3834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48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연산자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31362" y="1340768"/>
            <a:ext cx="284151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복합 대입 연산자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541894"/>
              </p:ext>
            </p:extLst>
          </p:nvPr>
        </p:nvGraphicFramePr>
        <p:xfrm>
          <a:off x="1352600" y="2132856"/>
          <a:ext cx="3600400" cy="2601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연산자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 작업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5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+=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val</a:t>
                      </a:r>
                      <a:r>
                        <a:rPr lang="en-US" altLang="ko-KR" sz="1800" baseline="0" dirty="0" smtClean="0"/>
                        <a:t> += 10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5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-=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val</a:t>
                      </a:r>
                      <a:r>
                        <a:rPr lang="en-US" altLang="ko-KR" sz="1800" baseline="0" dirty="0" smtClean="0"/>
                        <a:t> -= 10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5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*=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val</a:t>
                      </a:r>
                      <a:r>
                        <a:rPr lang="en-US" altLang="ko-KR" sz="1800" baseline="0" dirty="0" smtClean="0"/>
                        <a:t> *= 10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5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/=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val</a:t>
                      </a:r>
                      <a:r>
                        <a:rPr lang="en-US" altLang="ko-KR" sz="1800" baseline="0" dirty="0" smtClean="0"/>
                        <a:t> /= 10</a:t>
                      </a:r>
                      <a:endParaRPr lang="ko-KR" altLang="en-US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5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%=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val</a:t>
                      </a:r>
                      <a:r>
                        <a:rPr lang="en-US" altLang="ko-KR" sz="1800" baseline="0" dirty="0" smtClean="0"/>
                        <a:t> %= 10</a:t>
                      </a:r>
                      <a:endParaRPr lang="ko-KR" altLang="en-US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2132856"/>
            <a:ext cx="3756283" cy="35283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401272" y="1835262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o</a:t>
            </a:r>
            <a:r>
              <a:rPr lang="en-US" altLang="ko-KR" sz="1600" dirty="0" smtClean="0">
                <a:solidFill>
                  <a:srgbClr val="C00000"/>
                </a:solidFill>
              </a:rPr>
              <a:t>p_complex.html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82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/>
              <a:t>입력 처리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56066" y="1484783"/>
            <a:ext cx="45273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입력 하기  </a:t>
            </a:r>
            <a:r>
              <a:rPr lang="en-US" altLang="ko-KR" b="1" dirty="0" smtClean="0"/>
              <a:t>: </a:t>
            </a:r>
            <a:r>
              <a:rPr lang="en-US" altLang="ko-KR" b="1" dirty="0" smtClean="0">
                <a:solidFill>
                  <a:srgbClr val="C00000"/>
                </a:solidFill>
              </a:rPr>
              <a:t>prompt</a:t>
            </a:r>
            <a:r>
              <a:rPr lang="en-US" altLang="ko-KR" b="1" dirty="0">
                <a:solidFill>
                  <a:srgbClr val="C00000"/>
                </a:solidFill>
              </a:rPr>
              <a:t>() </a:t>
            </a:r>
            <a:r>
              <a:rPr lang="ko-KR" altLang="en-US" b="1" dirty="0" err="1"/>
              <a:t>메서드</a:t>
            </a:r>
            <a:r>
              <a:rPr lang="ko-KR" altLang="en-US" b="1" dirty="0"/>
              <a:t> </a:t>
            </a:r>
            <a:r>
              <a:rPr lang="ko-KR" altLang="en-US" b="1" dirty="0" smtClean="0"/>
              <a:t>사용</a:t>
            </a:r>
            <a:endParaRPr lang="en-US" altLang="ko-KR" sz="2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38" y="2276872"/>
            <a:ext cx="3842769" cy="144016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69" y="2220779"/>
            <a:ext cx="2613887" cy="1364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4778505"/>
            <a:ext cx="7338901" cy="11521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1" name="오른쪽 화살표 10"/>
          <p:cNvSpPr/>
          <p:nvPr/>
        </p:nvSpPr>
        <p:spPr>
          <a:xfrm>
            <a:off x="5529064" y="2852936"/>
            <a:ext cx="288032" cy="14401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117" y="3933054"/>
            <a:ext cx="3600400" cy="106147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1465756" y="4221088"/>
            <a:ext cx="1759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prompt.html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21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연산자 예제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04528" y="1268760"/>
            <a:ext cx="71287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b="1" dirty="0"/>
              <a:t> </a:t>
            </a:r>
            <a:r>
              <a:rPr lang="ko-KR" altLang="en-US" b="1" dirty="0" smtClean="0"/>
              <a:t>  덧셈 계산 프로그램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한 개의 수를 </a:t>
            </a:r>
            <a:r>
              <a:rPr lang="ko-KR" altLang="en-US" b="1" dirty="0" err="1" smtClean="0"/>
              <a:t>입력받아</a:t>
            </a:r>
            <a:r>
              <a:rPr lang="ko-KR" altLang="en-US" b="1" dirty="0" smtClean="0"/>
              <a:t> 더하는 프로그램 </a:t>
            </a:r>
            <a:endParaRPr lang="en-US" altLang="ko-KR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838" y="3583369"/>
            <a:ext cx="5349704" cy="23547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4" y="1916832"/>
            <a:ext cx="3869954" cy="14889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4965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parseInt</a:t>
            </a:r>
            <a:r>
              <a:rPr lang="en-US" altLang="ko-KR" sz="2800" dirty="0" smtClean="0"/>
              <a:t>() </a:t>
            </a:r>
            <a:r>
              <a:rPr lang="ko-KR" altLang="en-US" sz="2800" dirty="0" smtClean="0"/>
              <a:t>함수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48544" y="1372706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-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parseInt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() </a:t>
            </a:r>
            <a:r>
              <a:rPr lang="en-US" altLang="ko-KR" sz="2000" b="1" dirty="0" smtClean="0"/>
              <a:t>– </a:t>
            </a:r>
            <a:r>
              <a:rPr lang="ko-KR" altLang="en-US" b="1" dirty="0" smtClean="0"/>
              <a:t>문자열을 숫자로 바꾸는 함수</a:t>
            </a:r>
            <a:endParaRPr lang="ko-KR" altLang="en-US" sz="20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1928664" y="2852936"/>
            <a:ext cx="5328592" cy="2952328"/>
            <a:chOff x="848544" y="1916832"/>
            <a:chExt cx="4838938" cy="254812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6667"/>
            <a:stretch/>
          </p:blipFill>
          <p:spPr>
            <a:xfrm>
              <a:off x="848544" y="1916832"/>
              <a:ext cx="4838938" cy="144016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569"/>
            <a:stretch/>
          </p:blipFill>
          <p:spPr>
            <a:xfrm>
              <a:off x="848544" y="3356992"/>
              <a:ext cx="4838938" cy="1107961"/>
            </a:xfrm>
            <a:prstGeom prst="rect">
              <a:avLst/>
            </a:prstGeom>
          </p:spPr>
        </p:pic>
      </p:grpSp>
      <p:sp>
        <p:nvSpPr>
          <p:cNvPr id="10" name="모서리가 둥근 직사각형 9"/>
          <p:cNvSpPr/>
          <p:nvPr/>
        </p:nvSpPr>
        <p:spPr>
          <a:xfrm>
            <a:off x="1760530" y="5147756"/>
            <a:ext cx="1224136" cy="31480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6536" y="2204864"/>
            <a:ext cx="80648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Reference &gt; JavaScript Reference(Global) &gt; Global Properties &gt; </a:t>
            </a:r>
            <a:r>
              <a:rPr lang="en-US" altLang="ko-KR" dirty="0" err="1" smtClean="0"/>
              <a:t>parseInt</a:t>
            </a:r>
            <a:r>
              <a:rPr lang="en-US" altLang="ko-KR" dirty="0" smtClean="0"/>
              <a:t>()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42" y="1844484"/>
            <a:ext cx="2087945" cy="37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항과 연산자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3472" y="1268760"/>
            <a:ext cx="8616032" cy="46085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항</a:t>
            </a: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(operand)</a:t>
            </a:r>
            <a:endParaRPr lang="en-US" altLang="ko-KR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sz="1800" dirty="0" smtClean="0"/>
              <a:t>연산에 사용되는 값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연산자</a:t>
            </a: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(operator)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sz="1800" dirty="0" smtClean="0"/>
              <a:t>연산에 사용되는 기호</a:t>
            </a:r>
            <a:endParaRPr lang="en-US" altLang="ko-KR" sz="1800" dirty="0" smtClean="0"/>
          </a:p>
          <a:p>
            <a:pPr marL="457200" lvl="1" indent="0">
              <a:buNone/>
            </a:pPr>
            <a:r>
              <a:rPr lang="ko-KR" altLang="en-US" sz="1800" dirty="0" smtClean="0"/>
              <a:t>  예</a:t>
            </a:r>
            <a:r>
              <a:rPr lang="en-US" altLang="ko-KR" sz="1800" dirty="0" smtClean="0"/>
              <a:t>) 3 + 7 (3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7</a:t>
            </a:r>
            <a:r>
              <a:rPr lang="ko-KR" altLang="en-US" sz="1800" dirty="0" smtClean="0"/>
              <a:t>은 항</a:t>
            </a:r>
            <a:r>
              <a:rPr lang="en-US" altLang="ko-KR" sz="1800" dirty="0" smtClean="0"/>
              <a:t>, ‘+’</a:t>
            </a:r>
            <a:r>
              <a:rPr lang="ko-KR" altLang="en-US" sz="1800" dirty="0" smtClean="0"/>
              <a:t>는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연산자</a:t>
            </a:r>
            <a:r>
              <a:rPr lang="en-US" altLang="ko-KR" sz="1800" dirty="0" smtClean="0"/>
              <a:t>)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항의 개수에 따른 연산자 구분</a:t>
            </a:r>
            <a:endParaRPr lang="en-US" altLang="ko-KR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20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464682"/>
              </p:ext>
            </p:extLst>
          </p:nvPr>
        </p:nvGraphicFramePr>
        <p:xfrm>
          <a:off x="1255664" y="4149080"/>
          <a:ext cx="73448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 예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단항</a:t>
                      </a:r>
                      <a:r>
                        <a:rPr lang="ko-KR" altLang="en-US" dirty="0" smtClean="0"/>
                        <a:t> 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항이 한 개인 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num</a:t>
                      </a:r>
                      <a:r>
                        <a:rPr lang="en-US" altLang="ko-KR" dirty="0" smtClean="0"/>
                        <a:t>++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이항 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항이 두 개인 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num1 * num2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삼항</a:t>
                      </a:r>
                      <a:r>
                        <a:rPr lang="ko-KR" altLang="en-US" dirty="0" smtClean="0"/>
                        <a:t> 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항이 세 개인 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( 5 &gt; 3 )</a:t>
                      </a:r>
                      <a:r>
                        <a:rPr lang="en-US" altLang="ko-KR" baseline="0" dirty="0" smtClean="0"/>
                        <a:t> ? ‘T’ : ‘F’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273" y="1877224"/>
            <a:ext cx="2304256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5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/>
              <a:t>parseInt</a:t>
            </a:r>
            <a:r>
              <a:rPr lang="en-US" altLang="ko-KR" sz="2800" dirty="0"/>
              <a:t>() </a:t>
            </a:r>
            <a:r>
              <a:rPr lang="ko-KR" altLang="en-US" sz="2800" dirty="0"/>
              <a:t>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72816"/>
            <a:ext cx="5942000" cy="32403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272" y="3068960"/>
            <a:ext cx="937341" cy="17832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4870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형 변환</a:t>
            </a:r>
            <a:r>
              <a:rPr lang="en-US" altLang="ko-KR" sz="2800" dirty="0" smtClean="0"/>
              <a:t>(Type Conversion)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044169"/>
              </p:ext>
            </p:extLst>
          </p:nvPr>
        </p:nvGraphicFramePr>
        <p:xfrm>
          <a:off x="1496616" y="2525192"/>
          <a:ext cx="6984776" cy="25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연산자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기능</a:t>
                      </a:r>
                      <a:endParaRPr lang="ko-KR" altLang="en-US" sz="1800" b="1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9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Number()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문자형을 </a:t>
                      </a:r>
                      <a:r>
                        <a:rPr lang="ko-KR" altLang="en-US" sz="1800" baseline="0" dirty="0" err="1" smtClean="0"/>
                        <a:t>숫자형</a:t>
                      </a:r>
                      <a:r>
                        <a:rPr lang="en-US" altLang="ko-KR" sz="1800" baseline="0" dirty="0" smtClean="0"/>
                        <a:t>(</a:t>
                      </a:r>
                      <a:r>
                        <a:rPr lang="ko-KR" altLang="en-US" sz="1800" baseline="0" dirty="0" smtClean="0"/>
                        <a:t>정수</a:t>
                      </a:r>
                      <a:r>
                        <a:rPr lang="en-US" altLang="ko-KR" sz="1800" baseline="0" dirty="0" smtClean="0"/>
                        <a:t>, </a:t>
                      </a:r>
                      <a:r>
                        <a:rPr lang="ko-KR" altLang="en-US" sz="1800" baseline="0" dirty="0" smtClean="0"/>
                        <a:t>실수</a:t>
                      </a:r>
                      <a:r>
                        <a:rPr lang="en-US" altLang="ko-KR" sz="1800" baseline="0" dirty="0" smtClean="0"/>
                        <a:t>)</a:t>
                      </a:r>
                      <a:r>
                        <a:rPr lang="ko-KR" altLang="en-US" sz="1800" baseline="0" dirty="0" smtClean="0"/>
                        <a:t>으로 변환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9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ParseInt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aseline="0" dirty="0" smtClean="0"/>
                        <a:t> 문자형을 </a:t>
                      </a:r>
                      <a:r>
                        <a:rPr lang="ko-KR" altLang="en-US" sz="1800" baseline="0" dirty="0" err="1" smtClean="0"/>
                        <a:t>정수형으로</a:t>
                      </a:r>
                      <a:r>
                        <a:rPr lang="ko-KR" altLang="en-US" sz="1800" baseline="0" dirty="0" smtClean="0"/>
                        <a:t> 변환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9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ParseFloat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 </a:t>
                      </a:r>
                      <a:r>
                        <a:rPr lang="ko-KR" altLang="en-US" sz="1800" baseline="0" dirty="0" smtClean="0"/>
                        <a:t>문자형을 </a:t>
                      </a:r>
                      <a:r>
                        <a:rPr lang="ko-KR" altLang="en-US" sz="1800" baseline="0" dirty="0" err="1" smtClean="0"/>
                        <a:t>실수형으로</a:t>
                      </a:r>
                      <a:r>
                        <a:rPr lang="ko-KR" altLang="en-US" sz="1800" baseline="0" dirty="0" smtClean="0"/>
                        <a:t> 변환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9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toString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err="1" smtClean="0"/>
                        <a:t>숫자형을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ko-KR" altLang="en-US" sz="1800" dirty="0" err="1" smtClean="0"/>
                        <a:t>문자형으로</a:t>
                      </a:r>
                      <a:r>
                        <a:rPr lang="ko-KR" altLang="en-US" sz="1800" dirty="0" smtClean="0"/>
                        <a:t> 변환</a:t>
                      </a:r>
                      <a:endParaRPr lang="en-US" altLang="ko-KR" sz="1800" dirty="0" smtClean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64568" y="1268760"/>
            <a:ext cx="676875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 </a:t>
            </a:r>
            <a:r>
              <a:rPr lang="ko-KR" altLang="en-US" b="1" dirty="0" err="1" smtClean="0"/>
              <a:t>형변환이란</a:t>
            </a:r>
            <a:r>
              <a:rPr lang="en-US" altLang="ko-KR" b="1" dirty="0"/>
              <a:t> </a:t>
            </a:r>
            <a:r>
              <a:rPr lang="ko-KR" altLang="en-US" b="1" dirty="0" err="1" smtClean="0"/>
              <a:t>숫자형을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문자형으로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문자형을 </a:t>
            </a:r>
            <a:r>
              <a:rPr lang="ko-KR" altLang="en-US" b="1" dirty="0" err="1" smtClean="0"/>
              <a:t>숫자형</a:t>
            </a:r>
            <a:r>
              <a:rPr lang="ko-KR" altLang="en-US" b="1" dirty="0" smtClean="0"/>
              <a:t> 데이터로 변경하는 것이다</a:t>
            </a:r>
            <a:r>
              <a:rPr lang="en-US" altLang="ko-KR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872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형 변환</a:t>
            </a:r>
            <a:r>
              <a:rPr lang="en-US" altLang="ko-KR" sz="2800" dirty="0" smtClean="0"/>
              <a:t>(Type Conversion)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4568" y="1268760"/>
            <a:ext cx="67687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 </a:t>
            </a:r>
            <a:r>
              <a:rPr lang="ko-KR" altLang="en-US" b="1" dirty="0" err="1" smtClean="0"/>
              <a:t>형변환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226" y="1723052"/>
            <a:ext cx="5585944" cy="45800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961112" y="1767676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type-conversion.html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7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연산자 예제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04528" y="1268760"/>
            <a:ext cx="71287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b="1" dirty="0"/>
              <a:t> </a:t>
            </a:r>
            <a:r>
              <a:rPr lang="ko-KR" altLang="en-US" b="1" dirty="0" smtClean="0"/>
              <a:t>  덧셈 계산 프로그램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두 개의 수를 </a:t>
            </a:r>
            <a:r>
              <a:rPr lang="ko-KR" altLang="en-US" b="1" dirty="0" err="1" smtClean="0"/>
              <a:t>입력받아</a:t>
            </a:r>
            <a:r>
              <a:rPr lang="ko-KR" altLang="en-US" b="1" dirty="0" smtClean="0"/>
              <a:t> 더하는 프로그램 </a:t>
            </a:r>
            <a:endParaRPr lang="en-US" altLang="ko-KR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63" y="1988840"/>
            <a:ext cx="3650664" cy="1368152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1922233"/>
            <a:ext cx="3528392" cy="1333824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12" y="3597614"/>
            <a:ext cx="5182049" cy="23624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773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실습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052736"/>
            <a:ext cx="835292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  홀수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짝수 판별 프로그램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dirty="0" smtClean="0"/>
              <a:t>숫</a:t>
            </a:r>
            <a:r>
              <a:rPr lang="ko-KR" altLang="en-US" dirty="0"/>
              <a:t>자</a:t>
            </a:r>
            <a:r>
              <a:rPr lang="ko-KR" altLang="en-US" dirty="0" smtClean="0"/>
              <a:t>를 입력 받아서 홀수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짝수를 판별해 보세요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</a:t>
            </a:r>
            <a:r>
              <a:rPr lang="en-US" altLang="ko-KR" dirty="0" smtClean="0"/>
              <a:t>(hint. </a:t>
            </a:r>
            <a:r>
              <a:rPr lang="ko-KR" altLang="en-US" dirty="0" smtClean="0"/>
              <a:t>조건 연산자를 사용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3132426"/>
            <a:ext cx="4183743" cy="1592718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08" y="3587505"/>
            <a:ext cx="1224136" cy="462261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sp>
        <p:nvSpPr>
          <p:cNvPr id="10" name="오른쪽 화살표 9"/>
          <p:cNvSpPr/>
          <p:nvPr/>
        </p:nvSpPr>
        <p:spPr>
          <a:xfrm>
            <a:off x="5961112" y="3708490"/>
            <a:ext cx="504056" cy="220295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73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상수</a:t>
            </a:r>
            <a:r>
              <a:rPr lang="en-US" altLang="ko-KR" sz="2800" dirty="0" smtClean="0"/>
              <a:t>(constant variable)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36576" y="1124744"/>
            <a:ext cx="80648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상수</a:t>
            </a:r>
            <a:r>
              <a:rPr lang="en-US" altLang="ko-KR" sz="2000" b="1" dirty="0" smtClean="0"/>
              <a:t>(constant variable)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</a:t>
            </a:r>
            <a:r>
              <a:rPr lang="en-US" altLang="ko-KR" b="1" dirty="0" smtClean="0"/>
              <a:t>- </a:t>
            </a:r>
            <a:r>
              <a:rPr lang="ko-KR" altLang="en-US" sz="1600" b="1" dirty="0" smtClean="0"/>
              <a:t>상수는 변경해서는 </a:t>
            </a:r>
            <a:r>
              <a:rPr lang="ko-KR" altLang="en-US" sz="1600" b="1" dirty="0" err="1" smtClean="0"/>
              <a:t>안되는</a:t>
            </a:r>
            <a:r>
              <a:rPr lang="ko-KR" altLang="en-US" sz="1600" b="1" dirty="0" smtClean="0"/>
              <a:t> 진리나 사실을 표현</a:t>
            </a:r>
            <a:r>
              <a:rPr lang="en-US" altLang="ko-KR" sz="1600" b="1" dirty="0" smtClean="0"/>
              <a:t>(12</a:t>
            </a:r>
            <a:r>
              <a:rPr lang="ko-KR" altLang="en-US" sz="1600" b="1" dirty="0" smtClean="0"/>
              <a:t>개월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원주율</a:t>
            </a:r>
            <a:r>
              <a:rPr lang="en-US" altLang="ko-KR" sz="1600" b="1" dirty="0"/>
              <a:t>&lt;</a:t>
            </a:r>
            <a:r>
              <a:rPr lang="en-US" altLang="ko-KR" sz="1600" b="1" dirty="0" smtClean="0"/>
              <a:t>PI</a:t>
            </a:r>
            <a:r>
              <a:rPr lang="en-US" altLang="ko-KR" sz="1600" b="1" dirty="0"/>
              <a:t>&gt;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등</a:t>
            </a:r>
            <a:r>
              <a:rPr lang="en-US" altLang="ko-KR" sz="1600" b="1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  -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const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예약어로 선언한 변수는 상수이다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- </a:t>
            </a:r>
            <a:r>
              <a:rPr lang="ko-KR" altLang="en-US" sz="1600" dirty="0" err="1" smtClean="0"/>
              <a:t>재선언하거나</a:t>
            </a:r>
            <a:r>
              <a:rPr lang="ko-KR" altLang="en-US" sz="1600" dirty="0" smtClean="0"/>
              <a:t> 재할당 할 수 없다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즉 변경할 수 없다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- </a:t>
            </a:r>
            <a:r>
              <a:rPr lang="ko-KR" altLang="en-US" sz="1600" dirty="0" smtClean="0"/>
              <a:t>상수 이름은 관례적으로 대문자로 사용한다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 </a:t>
            </a:r>
            <a:endParaRPr lang="en-US" altLang="ko-KR" sz="16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347" y="5301208"/>
            <a:ext cx="5288739" cy="116596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7" y="3386902"/>
            <a:ext cx="5334463" cy="16155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609184" y="3645024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const.html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87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상수</a:t>
            </a:r>
            <a:r>
              <a:rPr lang="en-US" altLang="ko-KR" sz="2800" dirty="0"/>
              <a:t>(constant variable)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36576" y="1269858"/>
            <a:ext cx="669674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/>
              <a:t> </a:t>
            </a:r>
            <a:r>
              <a:rPr lang="ko-KR" altLang="en-US" sz="2000" b="1" dirty="0"/>
              <a:t>상수</a:t>
            </a:r>
            <a:r>
              <a:rPr lang="en-US" altLang="ko-KR" sz="2000" b="1" dirty="0"/>
              <a:t>(constant variable)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673" y="1962908"/>
            <a:ext cx="4381880" cy="26443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457056" y="2458108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const2.html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78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실습 문제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상수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052736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구속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공의 속도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를 변환하는 프로그램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dirty="0" smtClean="0"/>
              <a:t> 시속 </a:t>
            </a:r>
            <a:r>
              <a:rPr lang="en-US" altLang="ko-KR" dirty="0" smtClean="0"/>
              <a:t>km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mile</a:t>
            </a:r>
            <a:r>
              <a:rPr lang="ko-KR" altLang="en-US" dirty="0" smtClean="0"/>
              <a:t>로 변환하는 프로그램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807149"/>
            <a:ext cx="4375164" cy="16299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8552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실습 문제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상수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671428"/>
            <a:ext cx="5995848" cy="38884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808388" y="1988840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k</a:t>
            </a:r>
            <a:r>
              <a:rPr lang="en-US" altLang="ko-KR" sz="1600" dirty="0" smtClean="0">
                <a:solidFill>
                  <a:srgbClr val="C00000"/>
                </a:solidFill>
              </a:rPr>
              <a:t>m_mile.html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91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실습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052736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나이 계산 프로그램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dirty="0" smtClean="0"/>
              <a:t>나이를 계산하는 프로그램을 작성하세요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5097016" y="3664375"/>
            <a:ext cx="357906" cy="220295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94" y="3034134"/>
            <a:ext cx="4153260" cy="1546994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640" y="3449460"/>
            <a:ext cx="3779848" cy="7163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7858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대입 연산자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340768"/>
            <a:ext cx="6984776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대입 연산자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오른쪽의 값을 왼쪽의 변수에 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기억</a:t>
            </a:r>
            <a:r>
              <a:rPr lang="en-US" altLang="ko-KR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‘</a:t>
            </a:r>
            <a:r>
              <a:rPr lang="en-US" altLang="ko-KR" b="1" dirty="0" smtClean="0"/>
              <a:t>=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연산자를 사용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number = 20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 let 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 = “abc123”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2708920"/>
            <a:ext cx="4121838" cy="288032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933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대입 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268760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변수의 값을 교환하는 프로그램 만들기</a:t>
            </a:r>
            <a:endParaRPr lang="en-US" altLang="ko-KR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378" y="2509185"/>
            <a:ext cx="4336156" cy="3505504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288704" y="3796989"/>
            <a:ext cx="576064" cy="3913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91408" y="343277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152800" y="3796989"/>
            <a:ext cx="576064" cy="3913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55504" y="343277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288704" y="4814325"/>
            <a:ext cx="576064" cy="3913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91408" y="4450111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x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3152800" y="4814325"/>
            <a:ext cx="576064" cy="3913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55504" y="4450111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y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4183291" y="4421173"/>
            <a:ext cx="576064" cy="3913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61654" y="4018323"/>
            <a:ext cx="819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temp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2868733" y="5466112"/>
            <a:ext cx="2254628" cy="374571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교환용 임시변수 필요</a:t>
            </a:r>
            <a:endParaRPr lang="en-US" altLang="ko-KR" sz="1600" dirty="0" smtClean="0"/>
          </a:p>
        </p:txBody>
      </p:sp>
      <p:cxnSp>
        <p:nvCxnSpPr>
          <p:cNvPr id="19" name="직선 화살표 연결선 18"/>
          <p:cNvCxnSpPr>
            <a:endCxn id="23" idx="4"/>
          </p:cNvCxnSpPr>
          <p:nvPr/>
        </p:nvCxnSpPr>
        <p:spPr>
          <a:xfrm flipV="1">
            <a:off x="4088904" y="5013176"/>
            <a:ext cx="396044" cy="5040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3944888" y="3995840"/>
            <a:ext cx="1080120" cy="101733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0592" y="3795107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교환전</a:t>
            </a:r>
            <a:r>
              <a:rPr lang="en-US" altLang="ko-KR" sz="1600" dirty="0" smtClean="0"/>
              <a:t>: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1280592" y="4814325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교환후</a:t>
            </a:r>
            <a:r>
              <a:rPr lang="en-US" altLang="ko-KR" sz="1600" dirty="0" smtClean="0"/>
              <a:t>: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76"/>
          <a:stretch/>
        </p:blipFill>
        <p:spPr>
          <a:xfrm>
            <a:off x="1536671" y="1848599"/>
            <a:ext cx="1405923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202306" y="2627385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s</a:t>
            </a:r>
            <a:r>
              <a:rPr lang="en-US" altLang="ko-KR" sz="1600" dirty="0" smtClean="0">
                <a:solidFill>
                  <a:srgbClr val="C00000"/>
                </a:solidFill>
              </a:rPr>
              <a:t>wap.html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14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산술 및 증감 연산자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68760"/>
            <a:ext cx="4608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산술 </a:t>
            </a:r>
            <a:r>
              <a:rPr lang="ko-KR" altLang="en-US" sz="2000" b="1" dirty="0">
                <a:solidFill>
                  <a:srgbClr val="C00000"/>
                </a:solidFill>
              </a:rPr>
              <a:t>및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증감 연산자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398781"/>
              </p:ext>
            </p:extLst>
          </p:nvPr>
        </p:nvGraphicFramePr>
        <p:xfrm>
          <a:off x="1568624" y="1988840"/>
          <a:ext cx="6192688" cy="3456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3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2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6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연산자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 작업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+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result</a:t>
                      </a:r>
                      <a:r>
                        <a:rPr lang="en-US" altLang="ko-KR" sz="1800" baseline="0" dirty="0" smtClean="0"/>
                        <a:t> =</a:t>
                      </a:r>
                      <a:r>
                        <a:rPr lang="en-US" altLang="ko-KR" sz="1800" dirty="0" smtClean="0"/>
                        <a:t> n1</a:t>
                      </a:r>
                      <a:r>
                        <a:rPr lang="en-US" altLang="ko-KR" sz="1800" baseline="0" dirty="0" smtClean="0"/>
                        <a:t> + n2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두 수를 더하기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-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result</a:t>
                      </a:r>
                      <a:r>
                        <a:rPr lang="en-US" altLang="ko-KR" sz="1800" baseline="0" dirty="0" smtClean="0"/>
                        <a:t> =</a:t>
                      </a:r>
                      <a:r>
                        <a:rPr lang="en-US" altLang="ko-KR" sz="1800" dirty="0" smtClean="0"/>
                        <a:t> n1</a:t>
                      </a:r>
                      <a:r>
                        <a:rPr lang="en-US" altLang="ko-KR" sz="1800" baseline="0" dirty="0" smtClean="0"/>
                        <a:t> - n2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두 수를 빼기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*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result</a:t>
                      </a:r>
                      <a:r>
                        <a:rPr lang="en-US" altLang="ko-KR" sz="1800" baseline="0" dirty="0" smtClean="0"/>
                        <a:t> =</a:t>
                      </a:r>
                      <a:r>
                        <a:rPr lang="en-US" altLang="ko-KR" sz="1800" dirty="0" smtClean="0"/>
                        <a:t> n1</a:t>
                      </a:r>
                      <a:r>
                        <a:rPr lang="en-US" altLang="ko-KR" sz="1800" baseline="0" dirty="0" smtClean="0"/>
                        <a:t> * n2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두 수를 곱하기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/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result</a:t>
                      </a:r>
                      <a:r>
                        <a:rPr lang="en-US" altLang="ko-KR" sz="1800" baseline="0" dirty="0" smtClean="0"/>
                        <a:t> =</a:t>
                      </a:r>
                      <a:r>
                        <a:rPr lang="en-US" altLang="ko-KR" sz="1800" dirty="0" smtClean="0"/>
                        <a:t> n1</a:t>
                      </a:r>
                      <a:r>
                        <a:rPr lang="en-US" altLang="ko-KR" sz="1800" baseline="0" dirty="0" smtClean="0"/>
                        <a:t> / n2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 두 수를 나누기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%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result</a:t>
                      </a:r>
                      <a:r>
                        <a:rPr lang="en-US" altLang="ko-KR" sz="1800" baseline="0" dirty="0" smtClean="0"/>
                        <a:t> =</a:t>
                      </a:r>
                      <a:r>
                        <a:rPr lang="en-US" altLang="ko-KR" sz="1800" dirty="0" smtClean="0"/>
                        <a:t> n1</a:t>
                      </a:r>
                      <a:r>
                        <a:rPr lang="en-US" altLang="ko-KR" sz="1800" baseline="0" dirty="0" smtClean="0"/>
                        <a:t> % n2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 두 수의 나머지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++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n++  (n = n + 1)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1 </a:t>
                      </a:r>
                      <a:r>
                        <a:rPr lang="ko-KR" altLang="en-US" sz="1600" dirty="0" smtClean="0"/>
                        <a:t>증가하기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--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n1--  ( n = n – 1)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1 </a:t>
                      </a:r>
                      <a:r>
                        <a:rPr lang="ko-KR" altLang="en-US" sz="1600" dirty="0" smtClean="0"/>
                        <a:t>감소하기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73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60512" y="1268760"/>
            <a:ext cx="8784976" cy="17281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/>
              <a:t>--------------------------------------------------------------------------------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               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800" dirty="0" smtClean="0"/>
              <a:t>변수를 활용하여 청바지를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개 </a:t>
            </a:r>
            <a:r>
              <a:rPr lang="ko-KR" altLang="en-US" sz="1800" dirty="0" err="1" smtClean="0"/>
              <a:t>구매후</a:t>
            </a:r>
            <a:r>
              <a:rPr lang="ko-KR" altLang="en-US" sz="1800" dirty="0" smtClean="0"/>
              <a:t>  추가로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개 더 구매하고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구매완료</a:t>
            </a:r>
            <a:r>
              <a:rPr lang="en-US" altLang="ko-KR" sz="1800" dirty="0" smtClean="0"/>
              <a:t>”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를 출력하는 프로그램을 만드세요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--------------------------------------------------------------------------------</a:t>
            </a: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b="1" dirty="0" smtClean="0"/>
              <a:t>산술 연산자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2976699"/>
            <a:ext cx="5265877" cy="29110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753200" y="314096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jean.html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91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산술 및 증감 연산자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68760"/>
            <a:ext cx="4608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산술 </a:t>
            </a:r>
            <a:r>
              <a:rPr lang="ko-KR" altLang="en-US" sz="2000" b="1" dirty="0">
                <a:solidFill>
                  <a:srgbClr val="C00000"/>
                </a:solidFill>
              </a:rPr>
              <a:t>및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증감 연산자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1849806"/>
            <a:ext cx="2800116" cy="43924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664968" y="2627385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o</a:t>
            </a:r>
            <a:r>
              <a:rPr lang="en-US" altLang="ko-KR" sz="1600" dirty="0" smtClean="0">
                <a:solidFill>
                  <a:srgbClr val="C00000"/>
                </a:solidFill>
              </a:rPr>
              <a:t>p_math.html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92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산술 연산자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196752"/>
            <a:ext cx="36724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 </a:t>
            </a:r>
            <a:r>
              <a:rPr lang="ko-KR" altLang="en-US" b="1" dirty="0" smtClean="0"/>
              <a:t>나누기와 나머지 연산자 비교</a:t>
            </a:r>
            <a:endParaRPr lang="en-US" altLang="ko-KR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178" y="1790952"/>
            <a:ext cx="2665668" cy="20812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992560" y="4054828"/>
            <a:ext cx="367240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 </a:t>
            </a:r>
            <a:r>
              <a:rPr lang="ko-KR" altLang="en-US" b="1" dirty="0" smtClean="0"/>
              <a:t>증감 연산자 비교</a:t>
            </a:r>
            <a:endParaRPr lang="en-US" altLang="ko-KR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7" y="4653136"/>
            <a:ext cx="1962615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812" y="4653136"/>
            <a:ext cx="1923332" cy="16039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5622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b="1" dirty="0" smtClean="0"/>
              <a:t>산술 연산자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20552" y="1340768"/>
            <a:ext cx="74339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ko-KR" altLang="en-US" dirty="0"/>
              <a:t> </a:t>
            </a:r>
            <a:r>
              <a:rPr lang="ko-KR" altLang="en-US" dirty="0" smtClean="0"/>
              <a:t> 과목의 총점과 평균을 계산하는 프로그램 작성 하기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504" y="2708920"/>
            <a:ext cx="5003615" cy="201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249144" y="2965939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a</a:t>
            </a:r>
            <a:r>
              <a:rPr lang="en-US" altLang="ko-KR" sz="1600" dirty="0" smtClean="0">
                <a:solidFill>
                  <a:srgbClr val="C00000"/>
                </a:solidFill>
              </a:rPr>
              <a:t>verage.html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98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5130</TotalTime>
  <Words>758</Words>
  <Application>Microsoft Office PowerPoint</Application>
  <PresentationFormat>A4 용지(210x297mm)</PresentationFormat>
  <Paragraphs>236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휴먼엑스포</vt:lpstr>
      <vt:lpstr>Arial</vt:lpstr>
      <vt:lpstr>Wingdings</vt:lpstr>
      <vt:lpstr>Office 테마</vt:lpstr>
      <vt:lpstr>2강.  연산자(Operator)</vt:lpstr>
      <vt:lpstr> 항과 연산자</vt:lpstr>
      <vt:lpstr>대입 연산자</vt:lpstr>
      <vt:lpstr>대입 연산자</vt:lpstr>
      <vt:lpstr>산술 및 증감 연산자</vt:lpstr>
      <vt:lpstr> 산술 연산자</vt:lpstr>
      <vt:lpstr>산술 및 증감 연산자</vt:lpstr>
      <vt:lpstr>산술 연산자</vt:lpstr>
      <vt:lpstr> 산술 연산자 활용</vt:lpstr>
      <vt:lpstr>비교 연산자</vt:lpstr>
      <vt:lpstr>비교 연산자</vt:lpstr>
      <vt:lpstr>연산자</vt:lpstr>
      <vt:lpstr>연산자</vt:lpstr>
      <vt:lpstr>조건 연산자</vt:lpstr>
      <vt:lpstr>연산자</vt:lpstr>
      <vt:lpstr>연산자</vt:lpstr>
      <vt:lpstr>입력 처리</vt:lpstr>
      <vt:lpstr>연산자 예제</vt:lpstr>
      <vt:lpstr>parseInt() 함수</vt:lpstr>
      <vt:lpstr>parseInt() 함수</vt:lpstr>
      <vt:lpstr>형 변환(Type Conversion)</vt:lpstr>
      <vt:lpstr>형 변환(Type Conversion)</vt:lpstr>
      <vt:lpstr>연산자 예제</vt:lpstr>
      <vt:lpstr>실습 문제</vt:lpstr>
      <vt:lpstr>상수(constant variable)</vt:lpstr>
      <vt:lpstr>상수(constant variable)</vt:lpstr>
      <vt:lpstr>실습 문제 - 상수</vt:lpstr>
      <vt:lpstr>실습 문제 - 상수</vt:lpstr>
      <vt:lpstr>실습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382</cp:revision>
  <dcterms:created xsi:type="dcterms:W3CDTF">2019-03-04T02:36:55Z</dcterms:created>
  <dcterms:modified xsi:type="dcterms:W3CDTF">2023-03-28T09:20:36Z</dcterms:modified>
</cp:coreProperties>
</file>