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6" r:id="rId13"/>
    <p:sldId id="385" r:id="rId14"/>
    <p:sldId id="387" r:id="rId15"/>
    <p:sldId id="380" r:id="rId16"/>
    <p:sldId id="384" r:id="rId17"/>
    <p:sldId id="381" r:id="rId18"/>
    <p:sldId id="382" r:id="rId19"/>
    <p:sldId id="383" r:id="rId20"/>
    <p:sldId id="301" r:id="rId21"/>
    <p:sldId id="304" r:id="rId22"/>
    <p:sldId id="303" r:id="rId23"/>
    <p:sldId id="340" r:id="rId24"/>
    <p:sldId id="344" r:id="rId25"/>
    <p:sldId id="388" r:id="rId26"/>
    <p:sldId id="364" r:id="rId27"/>
    <p:sldId id="311" r:id="rId28"/>
    <p:sldId id="312" r:id="rId29"/>
    <p:sldId id="389" r:id="rId30"/>
    <p:sldId id="313" r:id="rId31"/>
    <p:sldId id="359" r:id="rId32"/>
    <p:sldId id="365" r:id="rId33"/>
    <p:sldId id="315" r:id="rId34"/>
    <p:sldId id="366" r:id="rId35"/>
    <p:sldId id="367" r:id="rId36"/>
    <p:sldId id="368" r:id="rId37"/>
    <p:sldId id="369" r:id="rId38"/>
    <p:sldId id="390" r:id="rId39"/>
    <p:sldId id="391" r:id="rId40"/>
    <p:sldId id="394" r:id="rId41"/>
    <p:sldId id="392" r:id="rId4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1306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5898655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9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예외 처리 및 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DB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연동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오라클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DB </a:t>
            </a:r>
            <a:r>
              <a:rPr lang="ko-KR" altLang="en-US" sz="2000" dirty="0" smtClean="0">
                <a:solidFill>
                  <a:schemeClr val="bg1"/>
                </a:solidFill>
              </a:rPr>
              <a:t>연동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AB2A1E1-07A5-4F02-902B-4BD461B479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17559" y="2898011"/>
          <a:ext cx="2601031" cy="3250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1031">
                  <a:extLst>
                    <a:ext uri="{9D8B030D-6E8A-4147-A177-3AD203B41FA5}">
                      <a16:colId xmlns:a16="http://schemas.microsoft.com/office/drawing/2014/main" val="3058073475"/>
                    </a:ext>
                  </a:extLst>
                </a:gridCol>
              </a:tblGrid>
              <a:tr h="3250782"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 try{</a:t>
                      </a:r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   </a:t>
                      </a:r>
                      <a:r>
                        <a:rPr lang="ko-KR" altLang="en-US" sz="1600" dirty="0"/>
                        <a:t>예외 발생 가능 코드</a:t>
                      </a:r>
                      <a:endParaRPr lang="en-US" altLang="ko-KR" sz="1600" dirty="0"/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}catch(</a:t>
                      </a:r>
                      <a:r>
                        <a:rPr lang="ko-KR" altLang="en-US" sz="1600" dirty="0"/>
                        <a:t>예외클래스 </a:t>
                      </a:r>
                      <a:r>
                        <a:rPr lang="en-US" altLang="ko-KR" sz="1600" dirty="0"/>
                        <a:t>e){</a:t>
                      </a:r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    </a:t>
                      </a:r>
                      <a:r>
                        <a:rPr lang="ko-KR" altLang="en-US" sz="1600" dirty="0"/>
                        <a:t>예외 처리</a:t>
                      </a:r>
                      <a:endParaRPr lang="en-US" altLang="ko-KR" sz="1600" dirty="0"/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} finally {</a:t>
                      </a:r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    </a:t>
                      </a:r>
                      <a:r>
                        <a:rPr lang="ko-KR" altLang="en-US" sz="1600" dirty="0"/>
                        <a:t>항상 실행</a:t>
                      </a:r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}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68008182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B614B74-5B28-481E-8A66-A743DC9CBD89}"/>
              </a:ext>
            </a:extLst>
          </p:cNvPr>
          <p:cNvSpPr/>
          <p:nvPr/>
        </p:nvSpPr>
        <p:spPr>
          <a:xfrm>
            <a:off x="1517560" y="2420888"/>
            <a:ext cx="2601030" cy="424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정상실행 되었을 경우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5BA86B3-1523-4D43-A33E-B56CA3EE8708}"/>
              </a:ext>
            </a:extLst>
          </p:cNvPr>
          <p:cNvCxnSpPr>
            <a:cxnSpLocks/>
          </p:cNvCxnSpPr>
          <p:nvPr/>
        </p:nvCxnSpPr>
        <p:spPr>
          <a:xfrm>
            <a:off x="2759163" y="3222134"/>
            <a:ext cx="0" cy="618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3D86926C-60B5-4AB5-B557-40CD7412F67C}"/>
              </a:ext>
            </a:extLst>
          </p:cNvPr>
          <p:cNvSpPr/>
          <p:nvPr/>
        </p:nvSpPr>
        <p:spPr>
          <a:xfrm>
            <a:off x="2746474" y="3833861"/>
            <a:ext cx="838374" cy="1594956"/>
          </a:xfrm>
          <a:custGeom>
            <a:avLst/>
            <a:gdLst>
              <a:gd name="connsiteX0" fmla="*/ 0 w 1031845"/>
              <a:gd name="connsiteY0" fmla="*/ 0 h 1468073"/>
              <a:gd name="connsiteX1" fmla="*/ 1031845 w 1031845"/>
              <a:gd name="connsiteY1" fmla="*/ 0 h 1468073"/>
              <a:gd name="connsiteX2" fmla="*/ 1031845 w 1031845"/>
              <a:gd name="connsiteY2" fmla="*/ 1459684 h 1468073"/>
              <a:gd name="connsiteX3" fmla="*/ 92278 w 1031845"/>
              <a:gd name="connsiteY3" fmla="*/ 1459684 h 1468073"/>
              <a:gd name="connsiteX4" fmla="*/ 92278 w 1031845"/>
              <a:gd name="connsiteY4" fmla="*/ 1468073 h 146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45" h="1468073">
                <a:moveTo>
                  <a:pt x="0" y="0"/>
                </a:moveTo>
                <a:lnTo>
                  <a:pt x="1031845" y="0"/>
                </a:lnTo>
                <a:lnTo>
                  <a:pt x="1031845" y="1459684"/>
                </a:lnTo>
                <a:lnTo>
                  <a:pt x="92278" y="1459684"/>
                </a:lnTo>
                <a:lnTo>
                  <a:pt x="92278" y="146807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7A53AB-6759-4169-976E-851B18C0EE07}"/>
              </a:ext>
            </a:extLst>
          </p:cNvPr>
          <p:cNvCxnSpPr>
            <a:cxnSpLocks/>
          </p:cNvCxnSpPr>
          <p:nvPr/>
        </p:nvCxnSpPr>
        <p:spPr>
          <a:xfrm>
            <a:off x="2764140" y="5428817"/>
            <a:ext cx="0" cy="477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6D3D0F7-5D75-40BD-A83F-8A6BCBC650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38718" y="2898011"/>
          <a:ext cx="2674521" cy="3250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4521">
                  <a:extLst>
                    <a:ext uri="{9D8B030D-6E8A-4147-A177-3AD203B41FA5}">
                      <a16:colId xmlns:a16="http://schemas.microsoft.com/office/drawing/2014/main" val="3058073475"/>
                    </a:ext>
                  </a:extLst>
                </a:gridCol>
              </a:tblGrid>
              <a:tr h="3250782"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 try{</a:t>
                      </a:r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   </a:t>
                      </a:r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}catch(</a:t>
                      </a:r>
                      <a:r>
                        <a:rPr lang="ko-KR" altLang="en-US" sz="1600" dirty="0"/>
                        <a:t>예외클래스 </a:t>
                      </a:r>
                      <a:r>
                        <a:rPr lang="en-US" altLang="ko-KR" sz="1600" dirty="0"/>
                        <a:t>e){</a:t>
                      </a:r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    </a:t>
                      </a:r>
                      <a:r>
                        <a:rPr lang="ko-KR" altLang="en-US" sz="1600" b="1" dirty="0"/>
                        <a:t>예외 처리</a:t>
                      </a:r>
                      <a:endParaRPr lang="en-US" altLang="ko-KR" sz="1600" b="1" dirty="0"/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} finally {</a:t>
                      </a:r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    </a:t>
                      </a:r>
                      <a:r>
                        <a:rPr lang="ko-KR" altLang="en-US" sz="1600" b="1" dirty="0"/>
                        <a:t>항상 실행</a:t>
                      </a:r>
                      <a:endParaRPr lang="en-US" altLang="ko-KR" sz="1600" b="1" dirty="0"/>
                    </a:p>
                    <a:p>
                      <a:r>
                        <a:rPr lang="en-US" altLang="ko-KR" sz="1600" dirty="0"/>
                        <a:t> }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68008182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19B5C6-0AE5-4263-A9F2-75353E97CDF5}"/>
              </a:ext>
            </a:extLst>
          </p:cNvPr>
          <p:cNvSpPr/>
          <p:nvPr/>
        </p:nvSpPr>
        <p:spPr>
          <a:xfrm>
            <a:off x="4438718" y="2427704"/>
            <a:ext cx="2674521" cy="41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예외가 발생되었을 경우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638008B-5DCB-48C5-AC6D-29DEFF3A3C13}"/>
              </a:ext>
            </a:extLst>
          </p:cNvPr>
          <p:cNvCxnSpPr>
            <a:cxnSpLocks/>
          </p:cNvCxnSpPr>
          <p:nvPr/>
        </p:nvCxnSpPr>
        <p:spPr>
          <a:xfrm>
            <a:off x="5711490" y="3222134"/>
            <a:ext cx="0" cy="618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A13A081F-E92D-4424-B44F-5BA5C7415702}"/>
              </a:ext>
            </a:extLst>
          </p:cNvPr>
          <p:cNvSpPr/>
          <p:nvPr/>
        </p:nvSpPr>
        <p:spPr>
          <a:xfrm>
            <a:off x="5698802" y="3833861"/>
            <a:ext cx="838374" cy="730756"/>
          </a:xfrm>
          <a:custGeom>
            <a:avLst/>
            <a:gdLst>
              <a:gd name="connsiteX0" fmla="*/ 0 w 1031845"/>
              <a:gd name="connsiteY0" fmla="*/ 0 h 1468073"/>
              <a:gd name="connsiteX1" fmla="*/ 1031845 w 1031845"/>
              <a:gd name="connsiteY1" fmla="*/ 0 h 1468073"/>
              <a:gd name="connsiteX2" fmla="*/ 1031845 w 1031845"/>
              <a:gd name="connsiteY2" fmla="*/ 1459684 h 1468073"/>
              <a:gd name="connsiteX3" fmla="*/ 92278 w 1031845"/>
              <a:gd name="connsiteY3" fmla="*/ 1459684 h 1468073"/>
              <a:gd name="connsiteX4" fmla="*/ 92278 w 1031845"/>
              <a:gd name="connsiteY4" fmla="*/ 1468073 h 146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45" h="1468073">
                <a:moveTo>
                  <a:pt x="0" y="0"/>
                </a:moveTo>
                <a:lnTo>
                  <a:pt x="1031845" y="0"/>
                </a:lnTo>
                <a:lnTo>
                  <a:pt x="1031845" y="1459684"/>
                </a:lnTo>
                <a:lnTo>
                  <a:pt x="92278" y="1459684"/>
                </a:lnTo>
                <a:lnTo>
                  <a:pt x="92278" y="146807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77FE69-F490-4F58-9334-6341DE441B7B}"/>
              </a:ext>
            </a:extLst>
          </p:cNvPr>
          <p:cNvCxnSpPr>
            <a:cxnSpLocks/>
          </p:cNvCxnSpPr>
          <p:nvPr/>
        </p:nvCxnSpPr>
        <p:spPr>
          <a:xfrm>
            <a:off x="5804946" y="4564617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폭발: 8pt 10">
            <a:extLst>
              <a:ext uri="{FF2B5EF4-FFF2-40B4-BE49-F238E27FC236}">
                <a16:creationId xmlns:a16="http://schemas.microsoft.com/office/drawing/2014/main" id="{B59CA6E6-A16B-484D-AE76-E0FD84644D19}"/>
              </a:ext>
            </a:extLst>
          </p:cNvPr>
          <p:cNvSpPr/>
          <p:nvPr/>
        </p:nvSpPr>
        <p:spPr>
          <a:xfrm>
            <a:off x="4774062" y="3209186"/>
            <a:ext cx="1611698" cy="579018"/>
          </a:xfrm>
          <a:prstGeom prst="irregularSeal1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예외발생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E845100-C62B-44F7-9A27-1F4713327C8C}"/>
              </a:ext>
            </a:extLst>
          </p:cNvPr>
          <p:cNvCxnSpPr>
            <a:cxnSpLocks/>
          </p:cNvCxnSpPr>
          <p:nvPr/>
        </p:nvCxnSpPr>
        <p:spPr>
          <a:xfrm>
            <a:off x="5804946" y="5173783"/>
            <a:ext cx="0" cy="510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6385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dirty="0" err="1" smtClean="0"/>
              <a:t>try~catch~finally</a:t>
            </a:r>
            <a:r>
              <a:rPr lang="ko-KR" altLang="en-US" dirty="0"/>
              <a:t>문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86072" y="954362"/>
            <a:ext cx="8631424" cy="15550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try~catch~finally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 사용하기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r>
              <a:rPr lang="ko-KR" altLang="en-US" sz="1600" dirty="0" smtClean="0"/>
              <a:t>프로그램에서 외부장치와의 </a:t>
            </a:r>
            <a:r>
              <a:rPr lang="ko-KR" altLang="en-US" sz="1600" dirty="0" err="1" smtClean="0"/>
              <a:t>연동시</a:t>
            </a:r>
            <a:r>
              <a:rPr lang="ko-KR" altLang="en-US" sz="1600" dirty="0" smtClean="0"/>
              <a:t> 초기화나 마무리 </a:t>
            </a:r>
            <a:r>
              <a:rPr lang="ko-KR" altLang="en-US" sz="1600" dirty="0" err="1" smtClean="0"/>
              <a:t>작업시</a:t>
            </a:r>
            <a:r>
              <a:rPr lang="ko-KR" altLang="en-US" sz="1600" dirty="0" smtClean="0"/>
              <a:t> 주로 사용한다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이때 사용하는 블록이 </a:t>
            </a:r>
            <a:r>
              <a:rPr lang="en-US" altLang="ko-KR" sz="1600" dirty="0" smtClean="0"/>
              <a:t>finally</a:t>
            </a:r>
            <a:r>
              <a:rPr lang="ko-KR" altLang="en-US" sz="1600" dirty="0" smtClean="0"/>
              <a:t>인데 일단 </a:t>
            </a:r>
            <a:r>
              <a:rPr lang="en-US" altLang="ko-KR" sz="1600" dirty="0" smtClean="0"/>
              <a:t>try</a:t>
            </a:r>
            <a:r>
              <a:rPr lang="ko-KR" altLang="en-US" sz="1600" dirty="0" smtClean="0"/>
              <a:t>블록이 수행되면 어떤 경우에도 반드시 수행된다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8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444894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dirty="0" err="1"/>
              <a:t>try~catch~finally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412776"/>
            <a:ext cx="6408712" cy="36530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5351508"/>
            <a:ext cx="2758679" cy="274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90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444894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dirty="0" err="1"/>
              <a:t>try~catch~finally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88840"/>
            <a:ext cx="5256584" cy="40027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1437" y="1066230"/>
            <a:ext cx="7399915" cy="9226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 [Run] – [Run Configuration] - Arguments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에 입력</a:t>
            </a: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 smtClean="0">
                <a:solidFill>
                  <a:srgbClr val="C00000"/>
                </a:solidFill>
              </a:rPr>
              <a:t>     </a:t>
            </a:r>
            <a:r>
              <a:rPr lang="ko-KR" altLang="en-US" sz="1800" b="1" dirty="0" err="1" smtClean="0"/>
              <a:t>명령행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아규먼트에</a:t>
            </a:r>
            <a:r>
              <a:rPr lang="ko-KR" altLang="en-US" sz="1800" b="1" dirty="0" smtClean="0"/>
              <a:t> 숫자를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개만 입력</a:t>
            </a:r>
            <a:endParaRPr lang="en-US" altLang="ko-KR" sz="1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09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444894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dirty="0" err="1"/>
              <a:t>try~catch~finally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556792"/>
            <a:ext cx="7128792" cy="26956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4581128"/>
            <a:ext cx="2728301" cy="5040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53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444894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dirty="0" err="1"/>
              <a:t>try~catch~finally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700808"/>
            <a:ext cx="5226779" cy="42250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1437" y="1066231"/>
            <a:ext cx="7399915" cy="486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명령행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아규먼트에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문자와 숫자 입력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8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107608"/>
            <a:ext cx="6568649" cy="35536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1438" y="998024"/>
            <a:ext cx="8192002" cy="918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다중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try ~ catch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 사용하기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예외 </a:t>
            </a:r>
            <a:r>
              <a:rPr lang="ko-KR" altLang="en-US" sz="1600" dirty="0"/>
              <a:t>상황이 여러 개라면 </a:t>
            </a:r>
            <a:r>
              <a:rPr lang="en-US" altLang="ko-KR" sz="1600" dirty="0" smtClean="0"/>
              <a:t>catch </a:t>
            </a:r>
            <a:r>
              <a:rPr lang="ko-KR" altLang="en-US" sz="1600" dirty="0" smtClean="0"/>
              <a:t>블록을 </a:t>
            </a:r>
            <a:r>
              <a:rPr lang="ko-KR" altLang="en-US" sz="1600" dirty="0"/>
              <a:t>예외 상황 수만큼 구현해야 한다</a:t>
            </a:r>
            <a:endParaRPr lang="en-US" altLang="ko-KR" sz="1600" dirty="0" smtClean="0"/>
          </a:p>
        </p:txBody>
      </p:sp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437693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dirty="0" err="1" smtClean="0"/>
              <a:t>try~catch~finally</a:t>
            </a:r>
            <a:r>
              <a:rPr lang="ko-KR" altLang="en-US" dirty="0"/>
              <a:t>문</a:t>
            </a: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1145030" y="5481228"/>
            <a:ext cx="4240018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상위 예외클래스를 아래쪽에 위치시켜야 함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792760" y="4882718"/>
            <a:ext cx="504056" cy="5985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06"/>
          <a:stretch/>
        </p:blipFill>
        <p:spPr>
          <a:xfrm>
            <a:off x="6537176" y="5014891"/>
            <a:ext cx="1904324" cy="4877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3312862"/>
            <a:ext cx="2316681" cy="15698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99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444894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dirty="0" err="1"/>
              <a:t>try~catch~finally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333318"/>
            <a:ext cx="6264183" cy="41913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30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19" y="1104663"/>
            <a:ext cx="4968553" cy="5306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throws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로 예외처리 미루기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떠넘기기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0" y="-27384"/>
            <a:ext cx="567307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예외 처리 </a:t>
            </a:r>
            <a:r>
              <a:rPr lang="en-US" altLang="ko-KR" dirty="0" smtClean="0"/>
              <a:t>- throws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0552" y="1589891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예외 처리를 해당 </a:t>
            </a:r>
            <a:r>
              <a:rPr lang="ko-KR" altLang="en-US" sz="1600" dirty="0" err="1" smtClean="0"/>
              <a:t>메서드에서</a:t>
            </a:r>
            <a:r>
              <a:rPr lang="ko-KR" altLang="en-US" sz="1600" dirty="0" smtClean="0"/>
              <a:t> 하지 않고 미룬 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호출하여 사용하는 곳에서 예외를 처리하는 방법이다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68624" y="2708920"/>
            <a:ext cx="5472608" cy="10215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b="1" dirty="0" err="1" smtClean="0"/>
              <a:t>메서드명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throws </a:t>
            </a:r>
            <a:r>
              <a:rPr lang="ko-KR" altLang="en-US" b="1" dirty="0" smtClean="0"/>
              <a:t>예외클래스</a:t>
            </a:r>
            <a:r>
              <a:rPr lang="en-US" altLang="ko-KR" b="1" dirty="0" smtClean="0"/>
              <a:t>1, </a:t>
            </a:r>
            <a:r>
              <a:rPr lang="ko-KR" altLang="en-US" b="1" dirty="0" smtClean="0"/>
              <a:t>예외클래스</a:t>
            </a:r>
            <a:r>
              <a:rPr lang="en-US" altLang="ko-KR" b="1" dirty="0" smtClean="0"/>
              <a:t>2,..{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}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2614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19" y="1104663"/>
            <a:ext cx="4968553" cy="5306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throws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로 예외처리 미루기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떠넘기기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0" y="-27384"/>
            <a:ext cx="567307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예외 처리 </a:t>
            </a:r>
            <a:r>
              <a:rPr lang="en-US" altLang="ko-KR" dirty="0" smtClean="0"/>
              <a:t>- throws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6477146" cy="3238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70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5"/>
          <p:cNvSpPr txBox="1">
            <a:spLocks/>
          </p:cNvSpPr>
          <p:nvPr/>
        </p:nvSpPr>
        <p:spPr>
          <a:xfrm>
            <a:off x="0" y="-27384"/>
            <a:ext cx="567307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예외 처리 </a:t>
            </a:r>
            <a:r>
              <a:rPr lang="en-US" altLang="ko-KR" dirty="0" smtClean="0"/>
              <a:t>- throws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050708"/>
            <a:ext cx="5220153" cy="52049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599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488504" y="908720"/>
            <a:ext cx="9289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  오류의 종류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714375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에러</a:t>
            </a:r>
            <a:r>
              <a:rPr lang="en-US" altLang="ko-KR" b="1" dirty="0" smtClean="0"/>
              <a:t>(Error)</a:t>
            </a:r>
          </a:p>
          <a:p>
            <a:pPr marL="1171575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하드웨어의 오작동 고장으로 인한 오류</a:t>
            </a:r>
            <a:endParaRPr lang="en-US" altLang="ko-KR" sz="1600" dirty="0" smtClean="0"/>
          </a:p>
          <a:p>
            <a:pPr marL="1171575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에러가 발생되면 프로그램이 종료되고 정상으로 </a:t>
            </a:r>
            <a:r>
              <a:rPr lang="ko-KR" altLang="en-US" sz="1600" dirty="0" err="1" smtClean="0"/>
              <a:t>돌아갈수</a:t>
            </a:r>
            <a:r>
              <a:rPr lang="ko-KR" altLang="en-US" sz="1600" dirty="0" smtClean="0"/>
              <a:t> 없음</a:t>
            </a:r>
            <a:endParaRPr lang="en-US" altLang="ko-KR" sz="1600" dirty="0" smtClean="0"/>
          </a:p>
          <a:p>
            <a:pPr marL="714375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예외</a:t>
            </a:r>
            <a:r>
              <a:rPr lang="en-US" altLang="ko-KR" b="1" dirty="0" smtClean="0"/>
              <a:t>(Exception) </a:t>
            </a:r>
            <a:endParaRPr lang="en-US" altLang="ko-KR" dirty="0"/>
          </a:p>
          <a:p>
            <a:pPr marL="1171575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사용자의 잘못된 조작 또는 개발자의 잘못된 코딩으로 인한 오류</a:t>
            </a:r>
            <a:endParaRPr lang="en-US" altLang="ko-KR" sz="1600" dirty="0" smtClean="0"/>
          </a:p>
          <a:p>
            <a:pPr marL="1171575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예외가 발생되면 프로그램이 종료되고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예외 처리를 하면 정상으로 돌아갈 수 있음</a:t>
            </a:r>
            <a:endParaRPr lang="en-US" altLang="ko-KR" sz="1600" dirty="0" smtClean="0"/>
          </a:p>
        </p:txBody>
      </p:sp>
      <p:sp>
        <p:nvSpPr>
          <p:cNvPr id="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에</a:t>
            </a:r>
            <a:r>
              <a:rPr lang="ko-KR" altLang="en-US" dirty="0"/>
              <a:t>러</a:t>
            </a:r>
            <a:r>
              <a:rPr lang="ko-KR" altLang="en-US" dirty="0" smtClean="0"/>
              <a:t>와 예외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488504" y="3789040"/>
            <a:ext cx="92890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  예외의 종류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714375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일반 예외</a:t>
            </a:r>
            <a:r>
              <a:rPr lang="en-US" altLang="ko-KR" b="1" dirty="0" smtClean="0"/>
              <a:t>(Exception)</a:t>
            </a:r>
          </a:p>
          <a:p>
            <a:pPr marL="1171575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예외 처리가 없으면 컴파일 되지 않는 예외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컴파일 체크</a:t>
            </a:r>
            <a:endParaRPr lang="en-US" altLang="ko-KR" sz="1600" dirty="0" smtClean="0"/>
          </a:p>
          <a:p>
            <a:pPr marL="714375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실행 예외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RuntimeException</a:t>
            </a:r>
            <a:r>
              <a:rPr lang="en-US" altLang="ko-KR" b="1" dirty="0" smtClean="0"/>
              <a:t>)</a:t>
            </a:r>
          </a:p>
          <a:p>
            <a:pPr marL="1171575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예외 처리를 생략해도 컴파일 되는 예외</a:t>
            </a:r>
            <a:endParaRPr lang="en-US" altLang="ko-KR" sz="1600" dirty="0" smtClean="0"/>
          </a:p>
          <a:p>
            <a:pPr marL="1171575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개발자의 경험과 판단으로 예외 코드 작성 필요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263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25725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JDBC(Java Database Connectivity) </a:t>
            </a:r>
            <a:r>
              <a:rPr lang="ko-KR" altLang="en-US" sz="2000" b="1" dirty="0" smtClean="0"/>
              <a:t>정의와 사용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자바 애플리케이션에서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연결해주는 기능을 갖는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오라클</a:t>
            </a:r>
            <a:r>
              <a:rPr lang="en-US" altLang="ko-KR" dirty="0" smtClean="0"/>
              <a:t>, MySQL, MS-SQL </a:t>
            </a:r>
            <a:r>
              <a:rPr lang="ko-KR" altLang="en-US" dirty="0" smtClean="0"/>
              <a:t>개발사가 구현한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드라이버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존재함  </a:t>
            </a:r>
            <a:endParaRPr lang="en-US" altLang="ko-KR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636912"/>
            <a:ext cx="5904656" cy="31986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45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2520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</a:t>
            </a:r>
            <a:r>
              <a:rPr lang="ko-KR" altLang="en-US" sz="2000" b="1" dirty="0" smtClean="0"/>
              <a:t>를 이용한 데이터베이스 연동하기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449920"/>
            <a:ext cx="6523286" cy="1988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모서리가 둥근 직사각형 11"/>
          <p:cNvSpPr/>
          <p:nvPr/>
        </p:nvSpPr>
        <p:spPr>
          <a:xfrm>
            <a:off x="2000672" y="4006580"/>
            <a:ext cx="1152128" cy="27214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48" y="4653136"/>
            <a:ext cx="4027814" cy="13735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250504" y="1484784"/>
            <a:ext cx="5490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ojdbc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드라이버 구하기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sz="1600" dirty="0" smtClean="0"/>
              <a:t>1. </a:t>
            </a:r>
            <a:r>
              <a:rPr lang="ko-KR" altLang="en-US" sz="1600" dirty="0" err="1" smtClean="0"/>
              <a:t>오라클</a:t>
            </a:r>
            <a:r>
              <a:rPr lang="ko-KR" altLang="en-US" sz="1600" dirty="0" smtClean="0"/>
              <a:t> 설치 경로   </a:t>
            </a:r>
            <a:r>
              <a:rPr lang="en-US" altLang="ko-KR" sz="1600" dirty="0" smtClean="0"/>
              <a:t>2. </a:t>
            </a:r>
            <a:r>
              <a:rPr lang="en-US" altLang="ko-KR" sz="1600" dirty="0" err="1" smtClean="0"/>
              <a:t>sql</a:t>
            </a:r>
            <a:r>
              <a:rPr lang="en-US" altLang="ko-KR" sz="1600" dirty="0" smtClean="0"/>
              <a:t> developer</a:t>
            </a:r>
            <a:r>
              <a:rPr lang="ko-KR" altLang="en-US" sz="1600" dirty="0" smtClean="0"/>
              <a:t> 설치 경로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026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50" y="2050161"/>
            <a:ext cx="2529395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98722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JDBC</a:t>
            </a:r>
            <a:r>
              <a:rPr lang="en-US" altLang="ko-KR" b="1" dirty="0"/>
              <a:t>(Java Database Connectivity)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3181" y="978413"/>
            <a:ext cx="828092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</a:t>
            </a:r>
            <a:r>
              <a:rPr lang="ko-KR" altLang="en-US" sz="2000" b="1" dirty="0" smtClean="0"/>
              <a:t>를 이용한 데이터베이스 연동하기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err="1" smtClean="0"/>
              <a:t>ojdbc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이클립스</a:t>
            </a:r>
            <a:r>
              <a:rPr lang="ko-KR" altLang="en-US" b="1" dirty="0" smtClean="0"/>
              <a:t> 프로젝트에 복사하기  </a:t>
            </a:r>
            <a:endParaRPr lang="en-US" altLang="ko-KR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" t="28092" r="65940" b="15718"/>
          <a:stretch/>
        </p:blipFill>
        <p:spPr bwMode="auto">
          <a:xfrm>
            <a:off x="3728864" y="2111482"/>
            <a:ext cx="2693917" cy="254165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60" y="2111482"/>
            <a:ext cx="2999435" cy="3061923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6537176" y="2636912"/>
            <a:ext cx="684076" cy="36004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517396" y="2430180"/>
            <a:ext cx="684076" cy="36004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6681192" y="2267580"/>
            <a:ext cx="36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CBA4CB-1850-4BEE-B85B-1E0EB9C23827}"/>
              </a:ext>
            </a:extLst>
          </p:cNvPr>
          <p:cNvSpPr txBox="1"/>
          <p:nvPr/>
        </p:nvSpPr>
        <p:spPr>
          <a:xfrm>
            <a:off x="8625408" y="2132856"/>
            <a:ext cx="33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20552" y="4941168"/>
            <a:ext cx="3744416" cy="115212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ysClr val="windowText" lastClr="000000"/>
                </a:solidFill>
              </a:rPr>
              <a:t>1.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프로젝트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만든후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lib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폴더 만들기 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ysClr val="windowText" lastClr="000000"/>
                </a:solidFill>
              </a:rPr>
              <a:t>2.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오라클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드라이버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.jar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파일 복사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ysClr val="windowText" lastClr="000000"/>
                </a:solidFill>
              </a:rPr>
              <a:t>3.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클래스 패스 설정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622630" y="4554843"/>
            <a:ext cx="90010" cy="38782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4880992" y="5425473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프로젝트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우측마우스 </a:t>
            </a:r>
            <a:r>
              <a:rPr lang="en-US" altLang="ko-KR" sz="1600" dirty="0" smtClean="0"/>
              <a:t>&gt; Build Path &gt; </a:t>
            </a:r>
            <a:r>
              <a:rPr lang="en-US" altLang="ko-KR" sz="1600" dirty="0" err="1" smtClean="0"/>
              <a:t>Cofigure</a:t>
            </a:r>
            <a:r>
              <a:rPr lang="en-US" altLang="ko-KR" sz="1600" dirty="0" smtClean="0"/>
              <a:t> Build Path &gt; Libraries(</a:t>
            </a:r>
            <a:r>
              <a:rPr lang="en-US" altLang="ko-KR" sz="1600" dirty="0" err="1" smtClean="0"/>
              <a:t>Classpath</a:t>
            </a:r>
            <a:r>
              <a:rPr lang="en-US" altLang="ko-KR" sz="1600" dirty="0" smtClean="0"/>
              <a:t>) &gt; Add JARs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160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96922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데이터베이스 연</a:t>
            </a:r>
            <a:r>
              <a:rPr lang="ko-KR" altLang="en-US" sz="2000" b="1" dirty="0"/>
              <a:t>결</a:t>
            </a:r>
            <a:r>
              <a:rPr lang="ko-KR" altLang="en-US" sz="2000" b="1" dirty="0" smtClean="0"/>
              <a:t> 순서</a:t>
            </a:r>
            <a:endParaRPr lang="en-US" altLang="ko-KR" sz="2000" b="1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8544" y="1772816"/>
            <a:ext cx="3024336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JDBC </a:t>
            </a:r>
            <a:r>
              <a:rPr lang="ko-KR" altLang="en-US" dirty="0" smtClean="0"/>
              <a:t>드라이버 로딩하기</a:t>
            </a:r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32920" y="1772816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DriverManager</a:t>
            </a:r>
            <a:endParaRPr lang="en-US" altLang="ko-KR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8544" y="2708920"/>
            <a:ext cx="3024336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 연결</a:t>
            </a:r>
            <a:endParaRPr lang="en-US" altLang="ko-KR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32920" y="2708920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Connection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48544" y="3645024"/>
            <a:ext cx="3024336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</a:t>
            </a:r>
            <a:r>
              <a:rPr lang="ko-KR" altLang="en-US" dirty="0" smtClean="0"/>
              <a:t>문 실행</a:t>
            </a:r>
            <a:endParaRPr lang="en-US" altLang="ko-KR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32920" y="3645024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Statement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48544" y="4581128"/>
            <a:ext cx="3024336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 연결 해제</a:t>
            </a:r>
            <a:endParaRPr lang="en-US" altLang="ko-KR" dirty="0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32920" y="4581128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ResultSet</a:t>
            </a:r>
            <a:endParaRPr lang="en-US" altLang="ko-KR" dirty="0" smtClean="0"/>
          </a:p>
        </p:txBody>
      </p:sp>
      <p:cxnSp>
        <p:nvCxnSpPr>
          <p:cNvPr id="3" name="직선 화살표 연결선 2"/>
          <p:cNvCxnSpPr>
            <a:stCxn id="12" idx="2"/>
            <a:endCxn id="13" idx="0"/>
          </p:cNvCxnSpPr>
          <p:nvPr/>
        </p:nvCxnSpPr>
        <p:spPr>
          <a:xfrm>
            <a:off x="2360712" y="2276872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380432" y="3212976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383219" y="4149080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457056" y="2276872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457056" y="3212976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457056" y="4149080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81192" y="1844824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메모리에 </a:t>
            </a:r>
            <a:r>
              <a:rPr lang="en-US" altLang="ko-KR" sz="1600" dirty="0" err="1" smtClean="0"/>
              <a:t>OracleDriver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로딩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681192" y="2791671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Connection </a:t>
            </a:r>
            <a:r>
              <a:rPr lang="ko-KR" altLang="en-US" sz="1600" dirty="0" smtClean="0"/>
              <a:t>객체 생성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681192" y="372777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Statement </a:t>
            </a:r>
            <a:r>
              <a:rPr lang="ko-KR" altLang="en-US" sz="1600" dirty="0" smtClean="0"/>
              <a:t>객체를 통해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문이 실행됨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681192" y="4663879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SQL</a:t>
            </a:r>
            <a:r>
              <a:rPr lang="ko-KR" altLang="en-US" sz="1600" dirty="0" smtClean="0"/>
              <a:t>문의 결과값을 </a:t>
            </a:r>
            <a:r>
              <a:rPr lang="en-US" altLang="ko-KR" sz="1600" dirty="0" err="1" smtClean="0"/>
              <a:t>ResultSet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객체로 받음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435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96922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Statement </a:t>
            </a:r>
            <a:r>
              <a:rPr lang="ko-KR" altLang="en-US" sz="2000" b="1" dirty="0" smtClean="0"/>
              <a:t>객체 살펴보기</a:t>
            </a:r>
            <a:endParaRPr lang="en-US" altLang="ko-KR" sz="2000" b="1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76536" y="2507995"/>
            <a:ext cx="1944216" cy="64807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&lt;&lt;interface&gt;&gt;</a:t>
            </a:r>
          </a:p>
          <a:p>
            <a:pPr algn="ctr"/>
            <a:r>
              <a:rPr lang="en-US" altLang="ko-KR" dirty="0" smtClean="0"/>
              <a:t>Statement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440832" y="1885184"/>
            <a:ext cx="2016224" cy="5040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435" y="1844824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SQL</a:t>
            </a:r>
            <a:r>
              <a:rPr lang="ko-KR" altLang="en-US" sz="1600" dirty="0" smtClean="0"/>
              <a:t>문 실행 후 여러 개의 결과값 생기는 경우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)select</a:t>
            </a:r>
            <a:endParaRPr lang="ko-KR" altLang="en-US" sz="16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40832" y="3116034"/>
            <a:ext cx="2016224" cy="5040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executeUpdate</a:t>
            </a:r>
            <a:r>
              <a:rPr lang="en-US" altLang="ko-KR" dirty="0" smtClean="0"/>
              <a:t>()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08435" y="3043699"/>
            <a:ext cx="405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SQL</a:t>
            </a:r>
            <a:r>
              <a:rPr lang="ko-KR" altLang="en-US" sz="1600" dirty="0" smtClean="0"/>
              <a:t>문 실행 후 테이블의 내용만 변경되는 경우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)insert, delete, update</a:t>
            </a:r>
            <a:endParaRPr lang="ko-KR" altLang="en-US" sz="16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2712343" y="2145927"/>
            <a:ext cx="697573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728614" y="2940043"/>
            <a:ext cx="697573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992560" y="4596227"/>
            <a:ext cx="2016224" cy="5040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564219" y="4524219"/>
            <a:ext cx="1944216" cy="64807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ResultSet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848543" y="3876147"/>
            <a:ext cx="4587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C00000"/>
                </a:solidFill>
              </a:rPr>
              <a:t>executeQuery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실행 후 반환 되는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레코드셋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36" name="직선 화살표 연결선 35"/>
          <p:cNvCxnSpPr>
            <a:stCxn id="33" idx="3"/>
            <a:endCxn id="34" idx="1"/>
          </p:cNvCxnSpPr>
          <p:nvPr/>
        </p:nvCxnSpPr>
        <p:spPr>
          <a:xfrm>
            <a:off x="3008784" y="4848255"/>
            <a:ext cx="5554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300523" y="4442339"/>
            <a:ext cx="1944216" cy="2929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첫번째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로우데이터</a:t>
            </a:r>
            <a:endParaRPr lang="en-US" altLang="ko-KR" sz="1600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6300523" y="4982978"/>
            <a:ext cx="1944216" cy="2929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두</a:t>
            </a:r>
            <a:r>
              <a:rPr lang="ko-KR" altLang="en-US" sz="1600" dirty="0" err="1" smtClean="0"/>
              <a:t>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로우데이터</a:t>
            </a:r>
            <a:endParaRPr lang="en-US" altLang="ko-KR" sz="16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6300523" y="5527395"/>
            <a:ext cx="1944216" cy="2929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세</a:t>
            </a:r>
            <a:r>
              <a:rPr lang="ko-KR" altLang="en-US" sz="1600" dirty="0" err="1" smtClean="0"/>
              <a:t>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로우데이터</a:t>
            </a:r>
            <a:endParaRPr lang="en-US" altLang="ko-KR" sz="1600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508435" y="4843898"/>
            <a:ext cx="5554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04528" y="4291645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8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연결 </a:t>
            </a:r>
            <a:r>
              <a:rPr lang="ko-KR" altLang="en-US" b="1" dirty="0"/>
              <a:t>테스트</a:t>
            </a:r>
            <a:r>
              <a:rPr lang="en-US" altLang="ko-KR" b="1" dirty="0"/>
              <a:t>(Connection Test)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908720"/>
            <a:ext cx="7128792" cy="5367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4436909"/>
            <a:ext cx="5784082" cy="5258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279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52906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/>
              <a:t> </a:t>
            </a:r>
            <a:r>
              <a:rPr lang="en-US" altLang="ko-KR" b="1" dirty="0" smtClean="0"/>
              <a:t>SQL </a:t>
            </a:r>
            <a:r>
              <a:rPr lang="ko-KR" altLang="en-US" b="1" dirty="0" err="1" smtClean="0"/>
              <a:t>디벨로퍼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테이블 생성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2324" y="1124744"/>
            <a:ext cx="326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테이블 만들기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생성</a:t>
            </a:r>
            <a:r>
              <a:rPr lang="en-US" altLang="ko-KR" sz="2000" b="1" dirty="0" smtClean="0"/>
              <a:t>)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47" y="1844824"/>
            <a:ext cx="4824536" cy="33897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52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DAO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VO </a:t>
            </a:r>
            <a:r>
              <a:rPr lang="ko-KR" altLang="en-US" dirty="0" smtClean="0"/>
              <a:t>정의와 사용법</a:t>
            </a:r>
            <a:endParaRPr lang="en-US" altLang="ko-K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2520" y="980728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VO(Value Object)</a:t>
            </a:r>
            <a:r>
              <a:rPr lang="ko-KR" altLang="en-US" sz="2000" b="1" dirty="0" smtClean="0"/>
              <a:t>의 정의와 사용법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36576" y="1556792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여러 다른 타입의 데이터를 다른 클래스로 전달할 때 사용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만드는 방법</a:t>
            </a:r>
            <a:endParaRPr lang="en-US" altLang="ko-KR" sz="16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68624" y="2389611"/>
            <a:ext cx="4824536" cy="132742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DB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테이블의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필드명을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속성으로 선언한다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ysClr val="windowText" lastClr="000000"/>
                </a:solidFill>
              </a:rPr>
              <a:t>생성자를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구현한다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각 속성에 대한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getter/setter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메서드를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구현한다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520" y="3861048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DAO(Data Access Object)</a:t>
            </a:r>
            <a:r>
              <a:rPr lang="ko-KR" altLang="en-US" sz="2000" b="1" dirty="0" smtClean="0"/>
              <a:t>의 정의와 사용법</a:t>
            </a:r>
            <a:endParaRPr lang="en-US" altLang="ko-KR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136576" y="4418900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데이터베이스 연동 기능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화면 기능 등을 각각 담당하는 클래스이다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69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DAO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VO </a:t>
            </a:r>
            <a:r>
              <a:rPr lang="ko-KR" altLang="en-US" dirty="0" smtClean="0"/>
              <a:t>정의와 사용법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340768"/>
            <a:ext cx="7397748" cy="4371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54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DAO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VO </a:t>
            </a:r>
            <a:r>
              <a:rPr lang="ko-KR" altLang="en-US" dirty="0" smtClean="0"/>
              <a:t>정의와 사용법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196752"/>
            <a:ext cx="5472608" cy="47312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63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5"/>
          <p:cNvSpPr txBox="1">
            <a:spLocks/>
          </p:cNvSpPr>
          <p:nvPr/>
        </p:nvSpPr>
        <p:spPr>
          <a:xfrm>
            <a:off x="0" y="-27384"/>
            <a:ext cx="408890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예외 클래스의 종류</a:t>
            </a:r>
            <a:endParaRPr lang="ko-KR" altLang="en-US" dirty="0"/>
          </a:p>
        </p:txBody>
      </p:sp>
      <p:sp>
        <p:nvSpPr>
          <p:cNvPr id="40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3559954" y="1412776"/>
            <a:ext cx="2066009" cy="7434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 smtClean="0"/>
              <a:t>Exception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ko-KR" altLang="en-US" b="1" dirty="0"/>
          </a:p>
        </p:txBody>
      </p:sp>
      <p:sp>
        <p:nvSpPr>
          <p:cNvPr id="55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1640633" y="2872899"/>
            <a:ext cx="1872208" cy="8640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 smtClean="0"/>
              <a:t>입출력 예외 처리</a:t>
            </a:r>
            <a:endParaRPr lang="en-US" altLang="ko-KR" sz="1600" dirty="0"/>
          </a:p>
          <a:p>
            <a:pPr algn="ctr"/>
            <a:r>
              <a:rPr lang="en-US" altLang="ko-KR" sz="1600" dirty="0" err="1" smtClean="0"/>
              <a:t>IOException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sp>
        <p:nvSpPr>
          <p:cNvPr id="56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5997116" y="2872899"/>
            <a:ext cx="2283866" cy="8640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 smtClean="0"/>
              <a:t>실행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오류 예외 처리</a:t>
            </a:r>
            <a:endParaRPr lang="en-US" altLang="ko-KR" sz="1600" dirty="0"/>
          </a:p>
          <a:p>
            <a:pPr algn="ctr"/>
            <a:r>
              <a:rPr lang="en-US" altLang="ko-KR" sz="1600" dirty="0" err="1" smtClean="0"/>
              <a:t>RuntimeException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cxnSp>
        <p:nvCxnSpPr>
          <p:cNvPr id="6" name="꺾인 연결선 5"/>
          <p:cNvCxnSpPr/>
          <p:nvPr/>
        </p:nvCxnSpPr>
        <p:spPr>
          <a:xfrm rot="5400000" flipH="1" flipV="1">
            <a:off x="3272497" y="1532473"/>
            <a:ext cx="624701" cy="2016222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 rot="16200000" flipV="1">
            <a:off x="5553652" y="1267540"/>
            <a:ext cx="624701" cy="254609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344488" y="4509120"/>
            <a:ext cx="2448272" cy="864096"/>
          </a:xfrm>
          <a:prstGeom prst="roundRect">
            <a:avLst/>
          </a:prstGeom>
          <a:ln w="127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 smtClean="0"/>
              <a:t>FileNotFoundException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sp>
        <p:nvSpPr>
          <p:cNvPr id="59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2963003" y="4505712"/>
            <a:ext cx="1917989" cy="864096"/>
          </a:xfrm>
          <a:prstGeom prst="roundRect">
            <a:avLst/>
          </a:prstGeom>
          <a:ln w="127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 smtClean="0"/>
              <a:t>SocketException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cxnSp>
        <p:nvCxnSpPr>
          <p:cNvPr id="60" name="꺾인 연결선 59"/>
          <p:cNvCxnSpPr/>
          <p:nvPr/>
        </p:nvCxnSpPr>
        <p:spPr>
          <a:xfrm rot="5400000" flipH="1" flipV="1">
            <a:off x="1758626" y="3691009"/>
            <a:ext cx="628109" cy="10081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V="1">
            <a:off x="2937018" y="3524139"/>
            <a:ext cx="624701" cy="134526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5169024" y="4509120"/>
            <a:ext cx="2232248" cy="864096"/>
          </a:xfrm>
          <a:prstGeom prst="roundRect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 smtClean="0"/>
              <a:t>ArithmethicException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sp>
        <p:nvSpPr>
          <p:cNvPr id="63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7545289" y="4505712"/>
            <a:ext cx="2160239" cy="864096"/>
          </a:xfrm>
          <a:prstGeom prst="roundRect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 smtClean="0"/>
              <a:t>IndexOutofBounds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Exception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cxnSp>
        <p:nvCxnSpPr>
          <p:cNvPr id="64" name="꺾인 연결선 63"/>
          <p:cNvCxnSpPr/>
          <p:nvPr/>
        </p:nvCxnSpPr>
        <p:spPr>
          <a:xfrm rot="5400000" flipH="1" flipV="1">
            <a:off x="6355717" y="3740563"/>
            <a:ext cx="700117" cy="85390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/>
          <p:nvPr/>
        </p:nvCxnSpPr>
        <p:spPr>
          <a:xfrm rot="16200000" flipV="1">
            <a:off x="7533874" y="3422629"/>
            <a:ext cx="696709" cy="148636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4501459" y="2167986"/>
            <a:ext cx="183001" cy="386623"/>
            <a:chOff x="7862736" y="1622353"/>
            <a:chExt cx="183001" cy="386623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7862736" y="1622353"/>
              <a:ext cx="183001" cy="160919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7954237" y="1783272"/>
              <a:ext cx="0" cy="22570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2485237" y="3790651"/>
            <a:ext cx="183001" cy="386623"/>
            <a:chOff x="7862736" y="1622353"/>
            <a:chExt cx="183001" cy="386623"/>
          </a:xfrm>
        </p:grpSpPr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7862736" y="1622353"/>
              <a:ext cx="183001" cy="160919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7954237" y="1783272"/>
              <a:ext cx="0" cy="22570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7047548" y="3736996"/>
            <a:ext cx="183001" cy="386623"/>
            <a:chOff x="7862736" y="1622353"/>
            <a:chExt cx="183001" cy="386623"/>
          </a:xfrm>
        </p:grpSpPr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7862736" y="1622353"/>
              <a:ext cx="183001" cy="160919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7954237" y="1783272"/>
              <a:ext cx="0" cy="22570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931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/>
              <a:t>JDBCUtil</a:t>
            </a:r>
            <a:r>
              <a:rPr lang="en-US" altLang="ko-KR" dirty="0"/>
              <a:t> –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연결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4"/>
          <a:stretch/>
        </p:blipFill>
        <p:spPr>
          <a:xfrm>
            <a:off x="1208584" y="1340768"/>
            <a:ext cx="7323455" cy="44638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20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JDBCUtil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연결 종료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196752"/>
            <a:ext cx="6774768" cy="465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02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JDBCUtil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연결 종료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908721"/>
            <a:ext cx="6696744" cy="53560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354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PersonDAO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자료 삽입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74" y="1020891"/>
            <a:ext cx="8393596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61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PersonDAO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자료 목록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013791"/>
            <a:ext cx="5875530" cy="50448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31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PersonDAO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자료 수정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268760"/>
            <a:ext cx="8726460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334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PersonDAO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자료 삭제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12776"/>
            <a:ext cx="6881456" cy="3596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15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PersonDAO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특정 자료 검색</a:t>
            </a:r>
            <a:endParaRPr lang="en-US" altLang="ko-KR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268760"/>
            <a:ext cx="6058425" cy="47019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284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PersonMain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84784"/>
            <a:ext cx="7475868" cy="37417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673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PersonMain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196752"/>
            <a:ext cx="7848872" cy="34398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5005723"/>
            <a:ext cx="6020322" cy="5410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5"/>
          <p:cNvSpPr txBox="1">
            <a:spLocks/>
          </p:cNvSpPr>
          <p:nvPr/>
        </p:nvSpPr>
        <p:spPr>
          <a:xfrm>
            <a:off x="0" y="-27384"/>
            <a:ext cx="408890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예외 클래스의 종류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51" y="2060848"/>
            <a:ext cx="5906012" cy="3368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3501008"/>
            <a:ext cx="3711262" cy="22861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064568" y="130069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Java.lang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패키지 </a:t>
            </a:r>
            <a:r>
              <a:rPr lang="en-US" altLang="ko-KR" sz="2000" b="1" dirty="0" smtClean="0"/>
              <a:t>-&gt; Exception Summar</a:t>
            </a:r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459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PersonMain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484784"/>
            <a:ext cx="7843088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78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PersonMain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196752"/>
            <a:ext cx="6513019" cy="48460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63" y="4365104"/>
            <a:ext cx="5003349" cy="12281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7" name="직선 연결선 6"/>
          <p:cNvCxnSpPr/>
          <p:nvPr/>
        </p:nvCxnSpPr>
        <p:spPr>
          <a:xfrm>
            <a:off x="4376936" y="5157192"/>
            <a:ext cx="532859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2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1437" y="998024"/>
            <a:ext cx="3367467" cy="486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NullPointerException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45929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실행 예외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3641373"/>
            <a:ext cx="4442845" cy="2651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1437" y="4392116"/>
            <a:ext cx="4735619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ArrayIndexOutOfBoundsException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5" y="1630524"/>
            <a:ext cx="6839947" cy="18704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004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1437" y="998024"/>
            <a:ext cx="5311683" cy="486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NumberFormatException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45929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실행 예외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00808"/>
            <a:ext cx="7045106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77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1437" y="1070032"/>
            <a:ext cx="5311683" cy="486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try ~ catch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992560" y="1709540"/>
            <a:ext cx="799288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예외처리를 하면 예외 상황을 알려 주는 메시지를 볼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프로그램이 비정상적으로 종료되지 않고 계속 수행되도록 만들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0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try </a:t>
            </a:r>
            <a:r>
              <a:rPr lang="en-US" altLang="ko-KR" dirty="0"/>
              <a:t>~ catch</a:t>
            </a:r>
            <a:r>
              <a:rPr lang="ko-KR" altLang="en-US" dirty="0"/>
              <a:t>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0436" y="2828543"/>
            <a:ext cx="4132683" cy="240065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t</a:t>
            </a:r>
            <a:r>
              <a:rPr lang="en-US" altLang="ko-KR" b="1" dirty="0" smtClean="0">
                <a:solidFill>
                  <a:srgbClr val="C00000"/>
                </a:solidFill>
              </a:rPr>
              <a:t>ry</a:t>
            </a:r>
            <a:r>
              <a:rPr lang="en-US" altLang="ko-KR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sz="1600" dirty="0" smtClean="0"/>
              <a:t>예외가 발생할 수 있는 코드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}</a:t>
            </a:r>
            <a:r>
              <a:rPr lang="en-US" altLang="ko-KR" b="1" dirty="0" smtClean="0">
                <a:solidFill>
                  <a:srgbClr val="C00000"/>
                </a:solidFill>
              </a:rPr>
              <a:t>catch</a:t>
            </a:r>
            <a:r>
              <a:rPr lang="en-US" altLang="ko-KR" dirty="0" smtClean="0"/>
              <a:t>(</a:t>
            </a:r>
            <a:r>
              <a:rPr lang="ko-KR" altLang="en-US" sz="1600" dirty="0" smtClean="0"/>
              <a:t>처리할 예외 타입 </a:t>
            </a:r>
            <a:r>
              <a:rPr lang="en-US" altLang="ko-KR" dirty="0" smtClean="0"/>
              <a:t>e){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ko-KR" altLang="en-US" sz="1600" dirty="0" smtClean="0"/>
              <a:t>예외를 처리하는 코드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0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1437" y="998024"/>
            <a:ext cx="5311683" cy="486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실행 예외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45929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try </a:t>
            </a:r>
            <a:r>
              <a:rPr lang="en-US" altLang="ko-KR" dirty="0"/>
              <a:t>~ </a:t>
            </a:r>
            <a:r>
              <a:rPr lang="en-US" altLang="ko-KR" dirty="0" smtClean="0"/>
              <a:t>catch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622041"/>
            <a:ext cx="5265877" cy="39093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58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1437" y="1066231"/>
            <a:ext cx="5311683" cy="486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일반 예외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컴파일러 체크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45929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try </a:t>
            </a:r>
            <a:r>
              <a:rPr lang="en-US" altLang="ko-KR" dirty="0"/>
              <a:t>~ </a:t>
            </a:r>
            <a:r>
              <a:rPr lang="en-US" altLang="ko-KR" dirty="0" smtClean="0"/>
              <a:t>catch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9" y="1841023"/>
            <a:ext cx="5904657" cy="24520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5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9822</TotalTime>
  <Words>777</Words>
  <Application>Microsoft Office PowerPoint</Application>
  <PresentationFormat>A4 용지(210x297mm)</PresentationFormat>
  <Paragraphs>198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9장. 예외 처리 및 DB 연동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659</cp:revision>
  <dcterms:created xsi:type="dcterms:W3CDTF">2019-03-04T02:36:55Z</dcterms:created>
  <dcterms:modified xsi:type="dcterms:W3CDTF">2023-05-25T22:53:37Z</dcterms:modified>
</cp:coreProperties>
</file>