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94" r:id="rId3"/>
    <p:sldId id="279" r:id="rId4"/>
    <p:sldId id="288" r:id="rId5"/>
    <p:sldId id="296" r:id="rId6"/>
    <p:sldId id="295" r:id="rId7"/>
    <p:sldId id="267" r:id="rId8"/>
    <p:sldId id="286" r:id="rId9"/>
    <p:sldId id="302" r:id="rId10"/>
    <p:sldId id="287" r:id="rId11"/>
    <p:sldId id="280" r:id="rId12"/>
    <p:sldId id="289" r:id="rId13"/>
    <p:sldId id="297" r:id="rId14"/>
    <p:sldId id="281" r:id="rId15"/>
    <p:sldId id="282" r:id="rId16"/>
    <p:sldId id="298" r:id="rId17"/>
    <p:sldId id="290" r:id="rId18"/>
    <p:sldId id="303" r:id="rId19"/>
    <p:sldId id="304" r:id="rId20"/>
    <p:sldId id="305" r:id="rId21"/>
    <p:sldId id="306" r:id="rId22"/>
    <p:sldId id="310" r:id="rId23"/>
    <p:sldId id="309" r:id="rId24"/>
    <p:sldId id="308" r:id="rId25"/>
    <p:sldId id="307" r:id="rId26"/>
    <p:sldId id="311" r:id="rId27"/>
    <p:sldId id="312" r:id="rId28"/>
    <p:sldId id="313" r:id="rId29"/>
    <p:sldId id="314" r:id="rId30"/>
    <p:sldId id="316" r:id="rId31"/>
    <p:sldId id="315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6" autoAdjust="0"/>
    <p:restoredTop sz="94660"/>
  </p:normalViewPr>
  <p:slideViewPr>
    <p:cSldViewPr>
      <p:cViewPr varScale="1">
        <p:scale>
          <a:sx n="82" d="100"/>
          <a:sy n="82" d="100"/>
        </p:scale>
        <p:origin x="146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5184576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5</a:t>
            </a:r>
            <a:r>
              <a:rPr lang="ko-KR" altLang="en-US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 </a:t>
            </a:r>
            <a:r>
              <a:rPr lang="ko-KR" altLang="en-US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endParaRPr lang="ko-KR" altLang="en-US" b="1" dirty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문자타</a:t>
            </a:r>
            <a:r>
              <a:rPr lang="ko-KR" altLang="en-US" dirty="0"/>
              <a:t>입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08" y="3776299"/>
            <a:ext cx="5159187" cy="166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62" y="4064331"/>
            <a:ext cx="944962" cy="13031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60" y="1563491"/>
            <a:ext cx="5875529" cy="14860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84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11560" y="980728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날짜 연산 규칙</a:t>
            </a:r>
            <a:endParaRPr lang="en-US" altLang="ko-KR" sz="1800" dirty="0" smtClean="0"/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234074"/>
              </p:ext>
            </p:extLst>
          </p:nvPr>
        </p:nvGraphicFramePr>
        <p:xfrm>
          <a:off x="755576" y="1556792"/>
          <a:ext cx="6912768" cy="1656184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반환값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Date</a:t>
                      </a:r>
                      <a:r>
                        <a:rPr lang="en-US" altLang="ko-KR" sz="1600" baseline="0" dirty="0" smtClean="0"/>
                        <a:t> + Number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날짜에서 일수를 더한다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Date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Date</a:t>
                      </a:r>
                      <a:r>
                        <a:rPr lang="en-US" altLang="ko-KR" sz="1600" baseline="0" dirty="0" smtClean="0"/>
                        <a:t> - Number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날짜에서 일수를 뺀다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Date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Date</a:t>
                      </a:r>
                      <a:r>
                        <a:rPr lang="en-US" altLang="ko-KR" sz="1600" baseline="0" dirty="0" smtClean="0"/>
                        <a:t> – Date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날짜에서 날짜를 뺀다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일수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320480"/>
              </p:ext>
            </p:extLst>
          </p:nvPr>
        </p:nvGraphicFramePr>
        <p:xfrm>
          <a:off x="755576" y="3861048"/>
          <a:ext cx="7992888" cy="2130348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MONTH_BETWEEN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두 날짜 사이의 월수를 계산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MONTH_BETWEEN(SYSDATE, HIRE_DATE)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ADD_MONTHS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월을 날짜에 더한다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ADD_MONTHS(HIRE_DATE, 5)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NEXT_DAY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명시된 날짜부터 돌아오는 요일의 날짜를 출력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NEXT_DAY(HIRE_DATE, 1)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611560" y="3284984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날짜 함</a:t>
            </a:r>
            <a:r>
              <a:rPr lang="ko-KR" altLang="en-US" sz="2000" b="1" dirty="0"/>
              <a:t>수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74893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56" y="1556792"/>
            <a:ext cx="6325552" cy="16805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924944"/>
            <a:ext cx="2385267" cy="22328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235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12" y="3452178"/>
            <a:ext cx="6720240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204" y="5324386"/>
            <a:ext cx="3040644" cy="624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12" y="1196752"/>
            <a:ext cx="5906012" cy="16384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930" y="1844824"/>
            <a:ext cx="3154954" cy="124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85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908720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2000" b="1" dirty="0" smtClean="0"/>
              <a:t>변환 함수</a:t>
            </a:r>
            <a:endParaRPr lang="en-US" altLang="ko-KR" sz="1800" dirty="0" smtClean="0"/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929359"/>
              </p:ext>
            </p:extLst>
          </p:nvPr>
        </p:nvGraphicFramePr>
        <p:xfrm>
          <a:off x="863588" y="2060848"/>
          <a:ext cx="4680520" cy="172819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FROM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VARCHAR2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또는 </a:t>
                      </a:r>
                      <a:r>
                        <a:rPr lang="en-US" altLang="ko-KR" sz="1600" baseline="0" dirty="0" smtClean="0"/>
                        <a:t>CHAR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NUMBER(</a:t>
                      </a:r>
                      <a:r>
                        <a:rPr lang="ko-KR" altLang="en-US" sz="1600" dirty="0" smtClean="0"/>
                        <a:t>숫자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VARCHAR2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또는 </a:t>
                      </a:r>
                      <a:r>
                        <a:rPr lang="en-US" altLang="ko-KR" sz="1600" baseline="0" dirty="0" smtClean="0"/>
                        <a:t>CHAR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DATE(</a:t>
                      </a:r>
                      <a:r>
                        <a:rPr lang="ko-KR" altLang="en-US" sz="1600" dirty="0" smtClean="0"/>
                        <a:t>날짜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NUMBER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VARCHAR2(</a:t>
                      </a:r>
                      <a:r>
                        <a:rPr lang="ko-KR" altLang="en-US" sz="1600" dirty="0" smtClean="0"/>
                        <a:t>문자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DATE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VARCHAR2(</a:t>
                      </a:r>
                      <a:r>
                        <a:rPr lang="ko-KR" altLang="en-US" sz="1600" dirty="0" smtClean="0"/>
                        <a:t>문자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683568" y="1412776"/>
            <a:ext cx="39604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자동 데이터 타입 변환</a:t>
            </a: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221087"/>
            <a:ext cx="2138940" cy="10492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776298"/>
            <a:ext cx="1038972" cy="4320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745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2000" b="1" dirty="0" smtClean="0"/>
              <a:t>변환 함수</a:t>
            </a:r>
            <a:endParaRPr lang="en-US" altLang="ko-KR" sz="1800" dirty="0" smtClean="0"/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8712075"/>
              </p:ext>
            </p:extLst>
          </p:nvPr>
        </p:nvGraphicFramePr>
        <p:xfrm>
          <a:off x="755576" y="2132856"/>
          <a:ext cx="7344816" cy="197067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FROM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8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TO_CHAR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문자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날짜 값을 형식을 </a:t>
                      </a:r>
                      <a:r>
                        <a:rPr lang="en-US" altLang="ko-KR" sz="1600" dirty="0" smtClean="0"/>
                        <a:t>VARCHAR2</a:t>
                      </a:r>
                      <a:r>
                        <a:rPr lang="ko-KR" altLang="en-US" sz="1600" dirty="0" smtClean="0"/>
                        <a:t>로 변환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TO_NUMBER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문자를 숫자 타입으로 변환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6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TO_DATE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날짜를 나타내는 문자열을 지정 형식의 날짜 타입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으로  변환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611560" y="1556792"/>
            <a:ext cx="39604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/>
              <a:t> </a:t>
            </a:r>
            <a:r>
              <a:rPr lang="ko-KR" altLang="en-US" sz="2000" b="1" dirty="0" smtClean="0"/>
              <a:t>수</a:t>
            </a:r>
            <a:r>
              <a:rPr lang="ko-KR" altLang="en-US" sz="2000" b="1" dirty="0"/>
              <a:t>동</a:t>
            </a:r>
            <a:r>
              <a:rPr lang="ko-KR" altLang="en-US" sz="2000" b="1" dirty="0" smtClean="0"/>
              <a:t> 데이터 타입 변환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406679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69" y="1556792"/>
            <a:ext cx="2890999" cy="10180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401" y="1916832"/>
            <a:ext cx="1730653" cy="464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06" y="3140968"/>
            <a:ext cx="6133422" cy="11967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5" y="4653136"/>
            <a:ext cx="2808313" cy="4567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19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78" y="4215554"/>
            <a:ext cx="6162934" cy="11298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282" y="5538853"/>
            <a:ext cx="2834886" cy="4953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41" y="1358705"/>
            <a:ext cx="4381880" cy="2415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534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b="1" dirty="0" smtClean="0"/>
              <a:t>일반 함수 </a:t>
            </a:r>
            <a:r>
              <a:rPr lang="en-US" altLang="ko-KR" sz="2800" b="1" dirty="0" smtClean="0"/>
              <a:t>– NVL() </a:t>
            </a:r>
            <a:r>
              <a:rPr lang="ko-KR" altLang="en-US" sz="2800" b="1" dirty="0" smtClean="0"/>
              <a:t>함수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NVL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NULL </a:t>
            </a:r>
            <a:r>
              <a:rPr lang="ko-KR" altLang="en-US" sz="2000" b="1" dirty="0" smtClean="0"/>
              <a:t>값 처리하기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95332" y="1484784"/>
            <a:ext cx="7881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NULL</a:t>
            </a:r>
            <a:r>
              <a:rPr lang="ko-KR" altLang="en-US" sz="1600" dirty="0"/>
              <a:t>값이란 아직 지정되지 않은 값을 말한다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지정되지 </a:t>
            </a:r>
            <a:r>
              <a:rPr lang="ko-KR" altLang="en-US" sz="1600" dirty="0"/>
              <a:t>않았다는 것은 값을 </a:t>
            </a:r>
            <a:r>
              <a:rPr lang="ko-KR" altLang="en-US" sz="1600" dirty="0" err="1"/>
              <a:t>알수도</a:t>
            </a:r>
            <a:r>
              <a:rPr lang="ko-KR" altLang="en-US" sz="1600" dirty="0"/>
              <a:t> 없고 적용할 수도 없다는 뜻이다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특정 열의 행에 대한 데이터 값이 없다면 데이터 값은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이 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테이블을 정의할 때 </a:t>
            </a:r>
            <a:r>
              <a:rPr lang="en-US" altLang="ko-KR" sz="1600" dirty="0" smtClean="0"/>
              <a:t>NOT NULL</a:t>
            </a:r>
            <a:r>
              <a:rPr lang="ko-KR" altLang="en-US" sz="1600" dirty="0" smtClean="0"/>
              <a:t>을 지정하면 </a:t>
            </a:r>
            <a:r>
              <a:rPr lang="en-US" altLang="ko-KR" sz="1600" dirty="0" smtClean="0"/>
              <a:t>null </a:t>
            </a:r>
            <a:r>
              <a:rPr lang="ko-KR" altLang="en-US" sz="1600" dirty="0" smtClean="0"/>
              <a:t>값을 가질 수 없다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861616" y="3462099"/>
            <a:ext cx="2736304" cy="507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NVL (</a:t>
            </a:r>
            <a:r>
              <a:rPr lang="ko-KR" altLang="en-US" sz="1800" b="1" dirty="0" smtClean="0"/>
              <a:t>인수</a:t>
            </a:r>
            <a:r>
              <a:rPr lang="en-US" altLang="ko-KR" sz="1800" b="1" dirty="0" smtClean="0"/>
              <a:t>1, </a:t>
            </a:r>
            <a:r>
              <a:rPr lang="ko-KR" altLang="en-US" sz="1800" b="1" dirty="0" smtClean="0"/>
              <a:t>인수</a:t>
            </a:r>
            <a:r>
              <a:rPr lang="en-US" altLang="ko-KR" sz="1800" b="1" dirty="0" smtClean="0"/>
              <a:t>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5332" y="4110171"/>
            <a:ext cx="7881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인수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의 값이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일 경우 인수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를 반환하고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이 아닌 경우 인수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을 반환해 주는 함수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5710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NVL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NULL </a:t>
            </a:r>
            <a:r>
              <a:rPr lang="ko-KR" altLang="en-US" sz="2000" b="1" dirty="0" smtClean="0"/>
              <a:t>값 처리하기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b="1" dirty="0" smtClean="0"/>
              <a:t>일반 함수 </a:t>
            </a:r>
            <a:r>
              <a:rPr lang="en-US" altLang="ko-KR" sz="2800" b="1" dirty="0" smtClean="0"/>
              <a:t>– NVL() </a:t>
            </a:r>
            <a:r>
              <a:rPr lang="ko-KR" altLang="en-US" sz="2800" b="1" dirty="0" smtClean="0"/>
              <a:t>함수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2816"/>
            <a:ext cx="4346354" cy="4104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32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SQL </a:t>
            </a:r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2000" b="1" dirty="0" smtClean="0"/>
              <a:t>SQL </a:t>
            </a:r>
            <a:r>
              <a:rPr lang="ko-KR" altLang="en-US" sz="2000" b="1" dirty="0" smtClean="0"/>
              <a:t>내장함수</a:t>
            </a:r>
            <a:endParaRPr lang="en-US" altLang="ko-KR" sz="1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3568" y="1732166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수학에서 함수 </a:t>
            </a:r>
            <a:r>
              <a:rPr lang="en-US" altLang="ko-KR" sz="1600" dirty="0" smtClean="0"/>
              <a:t>y=f(x)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를 함수 </a:t>
            </a:r>
            <a:r>
              <a:rPr lang="en-US" altLang="ko-KR" sz="1600" dirty="0" smtClean="0"/>
              <a:t>f</a:t>
            </a:r>
            <a:r>
              <a:rPr lang="ko-KR" altLang="en-US" sz="1600" dirty="0" smtClean="0"/>
              <a:t>에 넣으면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값을 결과로 반환한다는 의미이다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수학의 함수와 마찬가지로 특정 값이나 열이 값을 </a:t>
            </a:r>
            <a:r>
              <a:rPr lang="ko-KR" altLang="en-US" sz="1600" dirty="0" err="1" smtClean="0"/>
              <a:t>입력받아</a:t>
            </a:r>
            <a:r>
              <a:rPr lang="ko-KR" altLang="en-US" sz="1600" dirty="0" smtClean="0"/>
              <a:t> 그 값을 계산하여 결과값을 돌려 준다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212976"/>
            <a:ext cx="62135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상수나 속성 이름을 입력 값으로 받아 단일 값을 결과로 반환한다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모든 내장 함수는 최초에 선언될 때 유효한 </a:t>
            </a:r>
            <a:r>
              <a:rPr lang="ko-KR" altLang="en-US" sz="1600" dirty="0" err="1" smtClean="0"/>
              <a:t>입력값을</a:t>
            </a:r>
            <a:r>
              <a:rPr lang="ko-KR" altLang="en-US" sz="1600" dirty="0" smtClean="0"/>
              <a:t> 받아야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예를 들어 수학 함수의 </a:t>
            </a:r>
            <a:r>
              <a:rPr lang="ko-KR" altLang="en-US" sz="1600" dirty="0" err="1" smtClean="0"/>
              <a:t>입력값은</a:t>
            </a:r>
            <a:r>
              <a:rPr lang="ko-KR" altLang="en-US" sz="1600" dirty="0" smtClean="0"/>
              <a:t> 정수 또는 실수 여야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SELECT </a:t>
            </a:r>
            <a:r>
              <a:rPr lang="ko-KR" altLang="en-US" sz="1600" dirty="0" smtClean="0"/>
              <a:t>절과 </a:t>
            </a:r>
            <a:r>
              <a:rPr lang="en-US" altLang="ko-KR" sz="1600" dirty="0" smtClean="0"/>
              <a:t>WHERE </a:t>
            </a:r>
            <a:r>
              <a:rPr lang="ko-KR" altLang="en-US" sz="1600" dirty="0" smtClean="0"/>
              <a:t>절</a:t>
            </a:r>
            <a:r>
              <a:rPr lang="en-US" altLang="ko-KR" sz="1600" dirty="0" smtClean="0"/>
              <a:t>, UPDATE </a:t>
            </a:r>
            <a:r>
              <a:rPr lang="ko-KR" altLang="en-US" sz="1600" dirty="0" smtClean="0"/>
              <a:t>절 등에서 모두 사용 가능하다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752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DECODE()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CASE </a:t>
            </a:r>
            <a:r>
              <a:rPr lang="ko-KR" altLang="en-US" sz="2800" b="1" dirty="0" err="1"/>
              <a:t>표현식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CASE WHEN </a:t>
            </a:r>
            <a:r>
              <a:rPr lang="ko-KR" altLang="en-US" sz="2000" b="1" dirty="0" err="1" smtClean="0"/>
              <a:t>표현식</a:t>
            </a:r>
            <a:endParaRPr lang="ko-KR" altLang="en-US" sz="20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340362" y="1766024"/>
            <a:ext cx="4752528" cy="2442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CASE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      WHEN </a:t>
            </a:r>
            <a:r>
              <a:rPr lang="ko-KR" altLang="en-US" sz="1800" dirty="0" smtClean="0"/>
              <a:t>조건 </a:t>
            </a:r>
            <a:r>
              <a:rPr lang="en-US" altLang="ko-KR" sz="1800" dirty="0" smtClean="0"/>
              <a:t>1 THEN </a:t>
            </a:r>
            <a:r>
              <a:rPr lang="ko-KR" altLang="en-US" sz="1800" dirty="0" smtClean="0"/>
              <a:t>출력 값</a:t>
            </a:r>
            <a:r>
              <a:rPr lang="en-US" altLang="ko-KR" sz="1800" dirty="0" smtClean="0"/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WHEN </a:t>
            </a:r>
            <a:r>
              <a:rPr lang="ko-KR" altLang="en-US" sz="1800" dirty="0"/>
              <a:t>조건 </a:t>
            </a:r>
            <a:r>
              <a:rPr lang="en-US" altLang="ko-KR" sz="1800" dirty="0" smtClean="0"/>
              <a:t>2 </a:t>
            </a:r>
            <a:r>
              <a:rPr lang="en-US" altLang="ko-KR" sz="1800" dirty="0"/>
              <a:t>THEN </a:t>
            </a:r>
            <a:r>
              <a:rPr lang="ko-KR" altLang="en-US" sz="1800" dirty="0"/>
              <a:t>출력 </a:t>
            </a:r>
            <a:r>
              <a:rPr lang="ko-KR" altLang="en-US" sz="1800" dirty="0" smtClean="0"/>
              <a:t>값</a:t>
            </a:r>
            <a:r>
              <a:rPr lang="en-US" altLang="ko-KR" sz="1800" dirty="0" smtClean="0"/>
              <a:t>2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ELSE </a:t>
            </a:r>
            <a:r>
              <a:rPr lang="ko-KR" altLang="en-US" sz="1800" dirty="0" err="1" smtClean="0"/>
              <a:t>출력값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3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436510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DECODE </a:t>
            </a:r>
            <a:r>
              <a:rPr lang="ko-KR" altLang="en-US" sz="2000" b="1" dirty="0" smtClean="0"/>
              <a:t>함수</a:t>
            </a:r>
            <a:endParaRPr lang="ko-KR" altLang="en-US" sz="20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0362" y="4922269"/>
            <a:ext cx="4959830" cy="507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DECODE (</a:t>
            </a:r>
            <a:r>
              <a:rPr lang="ko-KR" altLang="en-US" sz="1800" dirty="0" err="1" smtClean="0"/>
              <a:t>열이름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조건 값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>
                <a:solidFill>
                  <a:srgbClr val="C00000"/>
                </a:solidFill>
              </a:rPr>
              <a:t>참인값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>
                <a:solidFill>
                  <a:srgbClr val="C00000"/>
                </a:solidFill>
              </a:rPr>
              <a:t>거짓인값</a:t>
            </a:r>
            <a:r>
              <a:rPr lang="en-US" altLang="ko-KR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38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b="1" dirty="0"/>
              <a:t>DECODE </a:t>
            </a:r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()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vs CASE </a:t>
            </a:r>
            <a:r>
              <a:rPr lang="ko-KR" altLang="en-US" sz="2800" b="1" dirty="0" err="1" smtClean="0"/>
              <a:t>표현식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40768"/>
            <a:ext cx="4850998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24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b="1" dirty="0"/>
              <a:t>DECODE </a:t>
            </a:r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()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vs CASE </a:t>
            </a:r>
            <a:r>
              <a:rPr lang="ko-KR" altLang="en-US" sz="2800" b="1" dirty="0" err="1" smtClean="0"/>
              <a:t>표현식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37"/>
          <a:stretch/>
        </p:blipFill>
        <p:spPr>
          <a:xfrm>
            <a:off x="1043608" y="1628800"/>
            <a:ext cx="7064352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79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b="1" dirty="0"/>
              <a:t>DECODE </a:t>
            </a:r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()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vs CASE </a:t>
            </a:r>
            <a:r>
              <a:rPr lang="ko-KR" altLang="en-US" sz="2800" b="1" dirty="0" err="1" smtClean="0"/>
              <a:t>표현식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9"/>
          <a:stretch/>
        </p:blipFill>
        <p:spPr>
          <a:xfrm>
            <a:off x="1115616" y="1083974"/>
            <a:ext cx="4168501" cy="30498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07"/>
          <a:stretch/>
        </p:blipFill>
        <p:spPr>
          <a:xfrm>
            <a:off x="2267744" y="4293096"/>
            <a:ext cx="4549534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47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b="1" dirty="0"/>
              <a:t>DECODE </a:t>
            </a:r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()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vs CASE </a:t>
            </a:r>
            <a:r>
              <a:rPr lang="ko-KR" altLang="en-US" sz="2800" b="1" dirty="0" err="1" smtClean="0"/>
              <a:t>표현식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373361"/>
            <a:ext cx="1226926" cy="5105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66"/>
          <a:stretch/>
        </p:blipFill>
        <p:spPr>
          <a:xfrm>
            <a:off x="1162829" y="1452044"/>
            <a:ext cx="4549534" cy="21175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0"/>
          <a:stretch/>
        </p:blipFill>
        <p:spPr>
          <a:xfrm>
            <a:off x="1149442" y="3933056"/>
            <a:ext cx="4549533" cy="16917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07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b="1" dirty="0"/>
              <a:t>DECODE </a:t>
            </a:r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()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vs CASE </a:t>
            </a:r>
            <a:r>
              <a:rPr lang="ko-KR" altLang="en-US" sz="2800" b="1" dirty="0" err="1" smtClean="0"/>
              <a:t>표현식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412776"/>
            <a:ext cx="4419983" cy="40237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2001564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18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dirty="0" smtClean="0"/>
              <a:t>게시판 테이블 생성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74" b="47424"/>
          <a:stretch/>
        </p:blipFill>
        <p:spPr>
          <a:xfrm>
            <a:off x="1187624" y="1844824"/>
            <a:ext cx="5842888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854235"/>
            <a:ext cx="5014395" cy="662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게시판 </a:t>
            </a:r>
            <a:r>
              <a:rPr lang="en-US" altLang="ko-KR" sz="2000" b="1" dirty="0" smtClean="0"/>
              <a:t>– BOARD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922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dirty="0"/>
              <a:t>게시판 테이블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게시판 </a:t>
            </a:r>
            <a:r>
              <a:rPr lang="en-US" altLang="ko-KR" sz="2000" b="1" dirty="0" smtClean="0"/>
              <a:t>– BOARD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2816"/>
            <a:ext cx="6690940" cy="38179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659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/>
              <a:t>게시판 테이블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73"/>
          <a:stretch/>
        </p:blipFill>
        <p:spPr>
          <a:xfrm>
            <a:off x="1259632" y="1772816"/>
            <a:ext cx="5166808" cy="3312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게시판 </a:t>
            </a:r>
            <a:r>
              <a:rPr lang="en-US" altLang="ko-KR" sz="2000" b="1" dirty="0" smtClean="0"/>
              <a:t>– BOARD</a:t>
            </a:r>
            <a:endParaRPr lang="ko-KR" altLang="en-US" sz="20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69" b="80037"/>
          <a:stretch/>
        </p:blipFill>
        <p:spPr>
          <a:xfrm>
            <a:off x="1259632" y="5256827"/>
            <a:ext cx="5544616" cy="864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3551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ROWNUM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ROWNUM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7" b="46786"/>
          <a:stretch/>
        </p:blipFill>
        <p:spPr>
          <a:xfrm>
            <a:off x="1256486" y="3789040"/>
            <a:ext cx="6775043" cy="14406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87624" y="1593466"/>
            <a:ext cx="6840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ROWNUM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ORACLE </a:t>
            </a:r>
            <a:r>
              <a:rPr lang="ko-KR" altLang="en-US" sz="1600" dirty="0" smtClean="0"/>
              <a:t>데이터베이스의 </a:t>
            </a:r>
            <a:r>
              <a:rPr lang="en-US" altLang="ko-KR" sz="1600" dirty="0" smtClean="0"/>
              <a:t>SELECT</a:t>
            </a:r>
            <a:r>
              <a:rPr lang="ko-KR" altLang="en-US" sz="1600" dirty="0" smtClean="0"/>
              <a:t>문 결과에 대해서 논리적인 일련번호를 부여한다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ROWNUM</a:t>
            </a:r>
            <a:r>
              <a:rPr lang="ko-KR" altLang="en-US" sz="1600" dirty="0" smtClean="0"/>
              <a:t>은 조회되는 행 수를 제한할 때 사용한다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ROWNUM</a:t>
            </a:r>
            <a:r>
              <a:rPr lang="ko-KR" altLang="en-US" sz="1600" dirty="0" smtClean="0"/>
              <a:t>을 사용해서 페이지 단위 출력을 위해서는 인라인 뷰</a:t>
            </a:r>
            <a:r>
              <a:rPr lang="en-US" altLang="ko-KR" sz="1600" dirty="0" smtClean="0"/>
              <a:t>(Inline view)</a:t>
            </a:r>
            <a:r>
              <a:rPr lang="ko-KR" altLang="en-US" sz="1600" dirty="0" smtClean="0"/>
              <a:t>를 사용해야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76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dirty="0"/>
              <a:t> </a:t>
            </a:r>
            <a:r>
              <a:rPr lang="ko-KR" altLang="en-US" sz="2000" b="1" dirty="0" smtClean="0"/>
              <a:t>숫자 타입 함수</a:t>
            </a:r>
            <a:endParaRPr lang="en-US" altLang="ko-KR" sz="2000" dirty="0" smtClean="0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726805"/>
              </p:ext>
            </p:extLst>
          </p:nvPr>
        </p:nvGraphicFramePr>
        <p:xfrm>
          <a:off x="467544" y="1772816"/>
          <a:ext cx="8280921" cy="388843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ROUND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숫자를 반올림한다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ROUND(12.583,</a:t>
                      </a:r>
                      <a:r>
                        <a:rPr lang="en-US" altLang="ko-KR" sz="1600" baseline="0" dirty="0" smtClean="0"/>
                        <a:t> 1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12.6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TRUNC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숫자를 절삭한다</a:t>
                      </a:r>
                      <a:r>
                        <a:rPr lang="en-US" altLang="ko-KR" sz="1600" dirty="0" smtClean="0"/>
                        <a:t>.(</a:t>
                      </a:r>
                      <a:r>
                        <a:rPr lang="ko-KR" altLang="en-US" sz="1600" dirty="0" smtClean="0"/>
                        <a:t>버림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TRUNC(12.583,</a:t>
                      </a:r>
                      <a:r>
                        <a:rPr lang="en-US" altLang="ko-KR" sz="1600" baseline="0" dirty="0" smtClean="0"/>
                        <a:t> 1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MOD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나누기 후 나머지를 구한다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MOD(15,</a:t>
                      </a:r>
                      <a:r>
                        <a:rPr lang="en-US" altLang="ko-KR" sz="1600" baseline="0" dirty="0" smtClean="0"/>
                        <a:t> 2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CEIL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숫자를 정수로 </a:t>
                      </a:r>
                      <a:r>
                        <a:rPr lang="ko-KR" altLang="en-US" sz="1600" dirty="0" err="1" smtClean="0"/>
                        <a:t>올림한다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CEIL(15.351)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16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FLOOR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숫자를 정수로 </a:t>
                      </a:r>
                      <a:r>
                        <a:rPr lang="ko-KR" altLang="en-US" sz="1600" dirty="0" err="1" smtClean="0"/>
                        <a:t>내림한다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FLOOR(15.351)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ABS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절대값을 구한다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ABS(-10)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POWER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거듭제곱을 구한다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POWER(2,</a:t>
                      </a:r>
                      <a:r>
                        <a:rPr lang="en-US" altLang="ko-KR" sz="1600" baseline="0" dirty="0" smtClean="0"/>
                        <a:t> 3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8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SQRT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제곱근을 구한다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SQRT(4)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4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ROWNUM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ROWNUM – </a:t>
            </a:r>
            <a:r>
              <a:rPr lang="ko-KR" altLang="en-US" sz="2000" b="1" dirty="0" smtClean="0"/>
              <a:t>페이지 처리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88"/>
          <a:stretch/>
        </p:blipFill>
        <p:spPr>
          <a:xfrm>
            <a:off x="1187624" y="1822092"/>
            <a:ext cx="6546240" cy="1993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077072"/>
            <a:ext cx="4237087" cy="21109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381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ROWNUM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ROWID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0" r="24912"/>
          <a:stretch/>
        </p:blipFill>
        <p:spPr>
          <a:xfrm>
            <a:off x="1691680" y="3384885"/>
            <a:ext cx="5333087" cy="15786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5185265"/>
            <a:ext cx="4061812" cy="9144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87624" y="1593466"/>
            <a:ext cx="6840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데이터를 구분할 수 있는 </a:t>
            </a:r>
            <a:r>
              <a:rPr lang="ko-KR" altLang="en-US" sz="1600" dirty="0" smtClean="0"/>
              <a:t>유일한 값이다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ROWID</a:t>
            </a:r>
            <a:r>
              <a:rPr lang="ko-KR" altLang="en-US" sz="1600" dirty="0" smtClean="0"/>
              <a:t>를 통해서 데이터가 어떤 데이터 파일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어느 블록에 저장되어 있는지 알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오브젝트 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상대 </a:t>
            </a:r>
            <a:r>
              <a:rPr lang="ko-KR" altLang="en-US" sz="1600" dirty="0" err="1" smtClean="0"/>
              <a:t>파일번호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블록 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번호를 구성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09589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84784"/>
            <a:ext cx="6138759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843836"/>
            <a:ext cx="1584176" cy="501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168" y="4725143"/>
            <a:ext cx="1567172" cy="5413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324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4" y="1268760"/>
            <a:ext cx="5121084" cy="16079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4" y="3861048"/>
            <a:ext cx="5509738" cy="16003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4" y="3003080"/>
            <a:ext cx="6652837" cy="6020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3" y="5589239"/>
            <a:ext cx="6652837" cy="6433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58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87" y="1690946"/>
            <a:ext cx="5431149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724" y="1749406"/>
            <a:ext cx="1486029" cy="11126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8" y="3590788"/>
            <a:ext cx="5959356" cy="10668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36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문자 타입 함수</a:t>
            </a:r>
            <a:endParaRPr lang="en-US" altLang="ko-KR" sz="1800" dirty="0" smtClean="0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093450"/>
              </p:ext>
            </p:extLst>
          </p:nvPr>
        </p:nvGraphicFramePr>
        <p:xfrm>
          <a:off x="467543" y="1700808"/>
          <a:ext cx="8280921" cy="417646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LOWER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값을 소문자로 변환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LOWER(‘ABCD’)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abcd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UPPER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값을 대문자로 변환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UPPER(‘</a:t>
                      </a:r>
                      <a:r>
                        <a:rPr lang="en-US" altLang="ko-KR" sz="1600" dirty="0" err="1" smtClean="0"/>
                        <a:t>abcd</a:t>
                      </a:r>
                      <a:r>
                        <a:rPr lang="en-US" altLang="ko-KR" sz="1600" dirty="0" smtClean="0"/>
                        <a:t>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ABCD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INITCAP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첫번째</a:t>
                      </a:r>
                      <a:r>
                        <a:rPr lang="ko-KR" altLang="en-US" sz="1600" baseline="0" dirty="0" smtClean="0"/>
                        <a:t> 글자만 대문자로 변환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INITCAP (‘</a:t>
                      </a:r>
                      <a:r>
                        <a:rPr lang="en-US" altLang="ko-KR" sz="1600" dirty="0" err="1" smtClean="0"/>
                        <a:t>abcd</a:t>
                      </a:r>
                      <a:r>
                        <a:rPr lang="en-US" altLang="ko-KR" sz="1600" dirty="0" smtClean="0"/>
                        <a:t>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Abcd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SUBSTR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문자열중 일부분을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SUBSTR(‘ABC’, 1, 2)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AB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REPLACE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특정 문자열을 찾아 바꾼다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REPLACE(‘AB’, ‘A’, ‘E’)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EB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CONCAT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두 문자열을 연결</a:t>
                      </a:r>
                      <a:r>
                        <a:rPr lang="en-US" altLang="ko-KR" sz="1600" dirty="0" smtClean="0"/>
                        <a:t>(|| </a:t>
                      </a:r>
                      <a:r>
                        <a:rPr lang="ko-KR" altLang="en-US" sz="1600" dirty="0" smtClean="0"/>
                        <a:t>연산자와 같다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CONCAT(‘A’, ‘B’)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AB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LENGTH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문자열의 길이를 구한다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LENGTH(‘AB’)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INSTR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명명된 문자의 위치를 구한다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INSTR(‘ABCD’, ‘D’)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4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LPAD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왼쪽부터 특정문자로 자리를 채움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LPAD(‘ABCD’, 6, ‘*’)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**ABCD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RPAD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오른쪽부터 특정문자로 자리를 채움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RPAD(‘ABCD’, 6, ‘*’)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ABCD**</a:t>
                      </a:r>
                      <a:endParaRPr lang="ko-KR" altLang="en-US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문자타</a:t>
            </a:r>
            <a:r>
              <a:rPr lang="ko-KR" altLang="en-US" dirty="0"/>
              <a:t>입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문자 타입 함수</a:t>
            </a:r>
            <a:endParaRPr lang="en-US" altLang="ko-KR" sz="18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8698"/>
            <a:ext cx="4549534" cy="35969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581128"/>
            <a:ext cx="1653683" cy="457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01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문자타</a:t>
            </a:r>
            <a:r>
              <a:rPr lang="ko-KR" altLang="en-US" dirty="0"/>
              <a:t>입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문자 타입 함수</a:t>
            </a:r>
            <a:endParaRPr lang="en-US" altLang="ko-KR" sz="18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69469"/>
            <a:ext cx="5655231" cy="10344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11" y="2179999"/>
            <a:ext cx="670618" cy="7239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7477"/>
            <a:ext cx="5175252" cy="15321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81"/>
          <a:stretch/>
        </p:blipFill>
        <p:spPr>
          <a:xfrm>
            <a:off x="5601005" y="5085184"/>
            <a:ext cx="2571395" cy="9371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437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3543</TotalTime>
  <Words>908</Words>
  <Application>Microsoft Office PowerPoint</Application>
  <PresentationFormat>화면 슬라이드 쇼(4:3)</PresentationFormat>
  <Paragraphs>228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5장.  함수</vt:lpstr>
      <vt:lpstr>  SQL 내장 함수</vt:lpstr>
      <vt:lpstr>  단일행 함수</vt:lpstr>
      <vt:lpstr>  숫자 함수</vt:lpstr>
      <vt:lpstr>  숫자 함수</vt:lpstr>
      <vt:lpstr>  숫자 함수</vt:lpstr>
      <vt:lpstr>  단일행 함수</vt:lpstr>
      <vt:lpstr>  문자타입 함수</vt:lpstr>
      <vt:lpstr>  문자타입 함수</vt:lpstr>
      <vt:lpstr>  문자타입 함수</vt:lpstr>
      <vt:lpstr>  단일행 함수</vt:lpstr>
      <vt:lpstr>  날짜 함수</vt:lpstr>
      <vt:lpstr>  날짜 함수</vt:lpstr>
      <vt:lpstr>  단일행 함수</vt:lpstr>
      <vt:lpstr>  단일행 함수</vt:lpstr>
      <vt:lpstr>  단일행 함수</vt:lpstr>
      <vt:lpstr>  단일행 함수</vt:lpstr>
      <vt:lpstr>  일반 함수 – NVL() 함수</vt:lpstr>
      <vt:lpstr>  일반 함수 – NVL() 함수</vt:lpstr>
      <vt:lpstr> DECODE() 함수 vs CASE 표현식</vt:lpstr>
      <vt:lpstr>  DECODE 함수() vs CASE 표현식</vt:lpstr>
      <vt:lpstr>  DECODE 함수() vs CASE 표현식</vt:lpstr>
      <vt:lpstr>  DECODE 함수() vs CASE 표현식</vt:lpstr>
      <vt:lpstr>  DECODE 함수() vs CASE 표현식</vt:lpstr>
      <vt:lpstr>  DECODE 함수() vs CASE 표현식</vt:lpstr>
      <vt:lpstr>  게시판 테이블 생성</vt:lpstr>
      <vt:lpstr>  게시판 테이블 생성</vt:lpstr>
      <vt:lpstr> 게시판 테이블</vt:lpstr>
      <vt:lpstr>  ROWNUM</vt:lpstr>
      <vt:lpstr>  ROWNUM</vt:lpstr>
      <vt:lpstr>  ROWNUM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275</cp:revision>
  <dcterms:created xsi:type="dcterms:W3CDTF">2019-03-04T02:36:55Z</dcterms:created>
  <dcterms:modified xsi:type="dcterms:W3CDTF">2023-04-22T23:40:29Z</dcterms:modified>
</cp:coreProperties>
</file>