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323" r:id="rId3"/>
    <p:sldId id="346" r:id="rId4"/>
    <p:sldId id="383" r:id="rId5"/>
    <p:sldId id="352" r:id="rId6"/>
    <p:sldId id="384" r:id="rId7"/>
    <p:sldId id="394" r:id="rId8"/>
    <p:sldId id="396" r:id="rId9"/>
    <p:sldId id="386" r:id="rId10"/>
    <p:sldId id="415" r:id="rId11"/>
    <p:sldId id="385" r:id="rId12"/>
    <p:sldId id="395" r:id="rId13"/>
    <p:sldId id="408" r:id="rId14"/>
    <p:sldId id="343" r:id="rId15"/>
    <p:sldId id="460" r:id="rId16"/>
    <p:sldId id="459" r:id="rId17"/>
    <p:sldId id="416" r:id="rId18"/>
    <p:sldId id="417" r:id="rId19"/>
    <p:sldId id="418" r:id="rId20"/>
    <p:sldId id="409" r:id="rId21"/>
    <p:sldId id="348" r:id="rId22"/>
    <p:sldId id="419" r:id="rId23"/>
    <p:sldId id="452" r:id="rId24"/>
    <p:sldId id="392" r:id="rId25"/>
    <p:sldId id="387" r:id="rId26"/>
    <p:sldId id="420" r:id="rId27"/>
    <p:sldId id="453" r:id="rId28"/>
    <p:sldId id="393" r:id="rId29"/>
    <p:sldId id="388" r:id="rId30"/>
    <p:sldId id="399" r:id="rId31"/>
    <p:sldId id="356" r:id="rId32"/>
    <p:sldId id="376" r:id="rId33"/>
    <p:sldId id="454" r:id="rId34"/>
    <p:sldId id="455" r:id="rId35"/>
    <p:sldId id="456" r:id="rId36"/>
    <p:sldId id="457" r:id="rId37"/>
    <p:sldId id="458" r:id="rId38"/>
    <p:sldId id="421" r:id="rId39"/>
    <p:sldId id="424" r:id="rId40"/>
    <p:sldId id="462" r:id="rId41"/>
    <p:sldId id="463" r:id="rId42"/>
    <p:sldId id="422" r:id="rId43"/>
    <p:sldId id="423" r:id="rId44"/>
    <p:sldId id="461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9" r:id="rId54"/>
    <p:sldId id="464" r:id="rId55"/>
    <p:sldId id="465" r:id="rId56"/>
    <p:sldId id="440" r:id="rId57"/>
    <p:sldId id="441" r:id="rId58"/>
    <p:sldId id="466" r:id="rId59"/>
    <p:sldId id="442" r:id="rId6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상속과 다형성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객체지향 언어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(OOP)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비행기의 비행모드 바꾸기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688784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비행모드 전환하기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</a:rPr>
              <a:t>AirPlane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</a:rPr>
              <a:t>AriPlane</a:t>
            </a:r>
            <a:r>
              <a:rPr lang="ko-KR" altLang="en-US" sz="1800" dirty="0" smtClean="0">
                <a:solidFill>
                  <a:srgbClr val="002060"/>
                </a:solidFill>
              </a:rPr>
              <a:t>을 상속한 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SuperSonicAirplane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dirty="0" smtClean="0">
                <a:solidFill>
                  <a:srgbClr val="002060"/>
                </a:solidFill>
              </a:rPr>
              <a:t>만들기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8378" y="2671676"/>
            <a:ext cx="224859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7711" y="4108113"/>
            <a:ext cx="183161" cy="459908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432720" y="4612169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8378" y="3232419"/>
            <a:ext cx="2248598" cy="8036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takeOff</a:t>
            </a:r>
            <a:r>
              <a:rPr lang="en-US" altLang="ko-KR" sz="2000" dirty="0" smtClean="0">
                <a:latin typeface="+mn-ea"/>
              </a:rPr>
              <a:t>(). fly(), 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2720" y="5157192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237136"/>
            <a:ext cx="2461473" cy="130313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933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AirPlane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43" y="1772816"/>
            <a:ext cx="5017241" cy="355435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88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SuperSonicAirPlane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772816"/>
            <a:ext cx="6538527" cy="387891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3008784" y="4754109"/>
            <a:ext cx="1530216" cy="40308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367876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AirPlaneTest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51523"/>
            <a:ext cx="6569010" cy="315495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4354910"/>
            <a:ext cx="2461473" cy="130313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0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7984113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276872"/>
            <a:ext cx="2592288" cy="14176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60239"/>
            <a:ext cx="357495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6705" y="115670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02060"/>
                </a:solidFill>
              </a:rPr>
              <a:t>같은 패키지에서는 </a:t>
            </a:r>
            <a:r>
              <a:rPr lang="en-US" altLang="ko-KR" dirty="0">
                <a:solidFill>
                  <a:srgbClr val="002060"/>
                </a:solidFill>
              </a:rPr>
              <a:t>default</a:t>
            </a:r>
            <a:r>
              <a:rPr lang="ko-KR" altLang="en-US" dirty="0">
                <a:solidFill>
                  <a:srgbClr val="002060"/>
                </a:solidFill>
              </a:rPr>
              <a:t>와 같이 접근 제한이 </a:t>
            </a:r>
            <a:r>
              <a:rPr lang="ko-KR" altLang="en-US" dirty="0" smtClean="0">
                <a:solidFill>
                  <a:srgbClr val="002060"/>
                </a:solidFill>
              </a:rPr>
              <a:t>없지만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다른 </a:t>
            </a:r>
            <a:r>
              <a:rPr lang="ko-KR" altLang="en-US" dirty="0" smtClean="0">
                <a:solidFill>
                  <a:srgbClr val="002060"/>
                </a:solidFill>
              </a:rPr>
              <a:t>패키지에서는 </a:t>
            </a:r>
            <a:r>
              <a:rPr lang="ko-KR" altLang="en-US" b="1" i="1" dirty="0">
                <a:solidFill>
                  <a:srgbClr val="002060"/>
                </a:solidFill>
              </a:rPr>
              <a:t>자식 클래스만 접근을 허용</a:t>
            </a:r>
            <a:r>
              <a:rPr lang="ko-KR" altLang="en-US" dirty="0">
                <a:solidFill>
                  <a:srgbClr val="002060"/>
                </a:solidFill>
              </a:rPr>
              <a:t>한다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1"/>
          <a:stretch/>
        </p:blipFill>
        <p:spPr>
          <a:xfrm>
            <a:off x="4160912" y="4201413"/>
            <a:ext cx="3574950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8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340768"/>
            <a:ext cx="4566823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52" y="3212976"/>
            <a:ext cx="4226848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6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매출전표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매출 전표 만들기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Drink(</a:t>
            </a:r>
            <a:r>
              <a:rPr lang="ko-KR" altLang="en-US" sz="1800" dirty="0" smtClean="0">
                <a:solidFill>
                  <a:srgbClr val="002060"/>
                </a:solidFill>
              </a:rPr>
              <a:t>음료</a:t>
            </a:r>
            <a:r>
              <a:rPr lang="en-US" altLang="ko-KR" sz="1800" dirty="0" smtClean="0">
                <a:solidFill>
                  <a:srgbClr val="002060"/>
                </a:solidFill>
              </a:rPr>
              <a:t>)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Drink</a:t>
            </a:r>
            <a:r>
              <a:rPr lang="ko-KR" altLang="en-US" sz="1800" dirty="0" smtClean="0">
                <a:solidFill>
                  <a:srgbClr val="002060"/>
                </a:solidFill>
              </a:rPr>
              <a:t>를 상속한 </a:t>
            </a:r>
            <a:r>
              <a:rPr lang="en-US" altLang="ko-KR" sz="1800" dirty="0" smtClean="0">
                <a:solidFill>
                  <a:srgbClr val="002060"/>
                </a:solidFill>
              </a:rPr>
              <a:t>Alcohol(</a:t>
            </a:r>
            <a:r>
              <a:rPr lang="ko-KR" altLang="en-US" sz="1800" dirty="0" smtClean="0">
                <a:solidFill>
                  <a:srgbClr val="002060"/>
                </a:solidFill>
              </a:rPr>
              <a:t>술</a:t>
            </a:r>
            <a:r>
              <a:rPr lang="en-US" altLang="ko-KR" sz="1800" dirty="0" smtClean="0">
                <a:solidFill>
                  <a:srgbClr val="002060"/>
                </a:solidFill>
              </a:rPr>
              <a:t>)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4688" y="2671676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Drink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97387" y="4108113"/>
            <a:ext cx="183161" cy="459908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44688" y="4612169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Alcohol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4688" y="3232419"/>
            <a:ext cx="1888558" cy="8036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name, price</a:t>
            </a:r>
          </a:p>
          <a:p>
            <a:r>
              <a:rPr lang="en-US" altLang="ko-KR" sz="2000" dirty="0" smtClean="0">
                <a:latin typeface="+mn-ea"/>
              </a:rPr>
              <a:t> count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4688" y="5116225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alcper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3177891"/>
            <a:ext cx="4343776" cy="1714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9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매출 전표 </a:t>
            </a:r>
            <a:r>
              <a:rPr lang="en-US" altLang="ko-KR" dirty="0" smtClean="0"/>
              <a:t>– Drink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59" y="1004663"/>
            <a:ext cx="5271025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20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매출 </a:t>
            </a:r>
            <a:r>
              <a:rPr lang="ko-KR" altLang="en-US" dirty="0"/>
              <a:t>전표 </a:t>
            </a:r>
            <a:r>
              <a:rPr lang="en-US" altLang="ko-KR" dirty="0"/>
              <a:t>– </a:t>
            </a:r>
            <a:r>
              <a:rPr lang="en-US" altLang="ko-KR" dirty="0" smtClean="0"/>
              <a:t>Alcohol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980728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Alcohol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5" y="1556792"/>
            <a:ext cx="7399874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매출 </a:t>
            </a:r>
            <a:r>
              <a:rPr lang="ko-KR" altLang="en-US" dirty="0"/>
              <a:t>전표 </a:t>
            </a:r>
            <a:r>
              <a:rPr lang="en-US" altLang="ko-KR" dirty="0"/>
              <a:t>– </a:t>
            </a:r>
            <a:r>
              <a:rPr lang="en-US" altLang="ko-KR" dirty="0" smtClean="0"/>
              <a:t>Main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980728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Payment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6198814" cy="46507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17973"/>
            <a:ext cx="8616032" cy="2267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클래스를 </a:t>
            </a:r>
            <a:r>
              <a:rPr lang="ko-KR" altLang="en-US" sz="1800" dirty="0" err="1" smtClean="0"/>
              <a:t>정의할때</a:t>
            </a:r>
            <a:r>
              <a:rPr lang="ko-KR" altLang="en-US" sz="1800" dirty="0" smtClean="0"/>
              <a:t> 이미 구현된 클래스를 상속</a:t>
            </a:r>
            <a:r>
              <a:rPr lang="en-US" altLang="ko-KR" sz="1800" dirty="0" smtClean="0"/>
              <a:t>(inheritance) </a:t>
            </a:r>
            <a:r>
              <a:rPr lang="ko-KR" altLang="en-US" sz="1800" dirty="0" smtClean="0"/>
              <a:t>받아서 속성이나 기능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확장되는 클래스를 구현할 수 있다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상속하는 클래스 </a:t>
            </a:r>
            <a:r>
              <a:rPr lang="en-US" altLang="ko-KR" sz="1800" dirty="0" smtClean="0">
                <a:solidFill>
                  <a:srgbClr val="002060"/>
                </a:solidFill>
              </a:rPr>
              <a:t>: </a:t>
            </a:r>
            <a:r>
              <a:rPr lang="ko-KR" altLang="en-US" sz="1800" dirty="0" smtClean="0">
                <a:solidFill>
                  <a:srgbClr val="002060"/>
                </a:solidFill>
              </a:rPr>
              <a:t>상위 클래스</a:t>
            </a:r>
            <a:r>
              <a:rPr lang="en-US" altLang="ko-KR" sz="1800" dirty="0" smtClean="0">
                <a:solidFill>
                  <a:srgbClr val="002060"/>
                </a:solidFill>
              </a:rPr>
              <a:t>, parent class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상속받는 클래스 </a:t>
            </a:r>
            <a:r>
              <a:rPr lang="en-US" altLang="ko-KR" sz="1800" dirty="0" smtClean="0">
                <a:solidFill>
                  <a:srgbClr val="002060"/>
                </a:solidFill>
              </a:rPr>
              <a:t>: </a:t>
            </a:r>
            <a:r>
              <a:rPr lang="ko-KR" altLang="en-US" sz="1800" dirty="0" smtClean="0">
                <a:solidFill>
                  <a:srgbClr val="002060"/>
                </a:solidFill>
              </a:rPr>
              <a:t>하위 클래스</a:t>
            </a:r>
            <a:r>
              <a:rPr lang="en-US" altLang="ko-KR" sz="1800" dirty="0" smtClean="0">
                <a:solidFill>
                  <a:srgbClr val="002060"/>
                </a:solidFill>
              </a:rPr>
              <a:t>, child class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352598" y="3362478"/>
            <a:ext cx="2458687" cy="1285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>
                <a:latin typeface="+mn-ea"/>
              </a:rPr>
              <a:t>c</a:t>
            </a:r>
            <a:r>
              <a:rPr lang="en-US" altLang="ko-KR" sz="2000" dirty="0" smtClean="0">
                <a:latin typeface="+mn-ea"/>
              </a:rPr>
              <a:t>lass B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z="2000" dirty="0" smtClean="0">
                <a:latin typeface="+mn-ea"/>
              </a:rPr>
              <a:t> A{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…..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69024" y="3429001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69024" y="4867776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5869611" y="4171004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7107858" y="3523502"/>
            <a:ext cx="2025526" cy="19937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93648" y="4572366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4160912" y="3212976"/>
            <a:ext cx="1120721" cy="720080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30" name="타원형 설명선 29"/>
          <p:cNvSpPr/>
          <p:nvPr/>
        </p:nvSpPr>
        <p:spPr>
          <a:xfrm>
            <a:off x="4160912" y="4437112"/>
            <a:ext cx="1120721" cy="744750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</a:t>
            </a:r>
            <a:r>
              <a:rPr lang="ko-KR" altLang="en-US" sz="1400" dirty="0" smtClean="0"/>
              <a:t>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61988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상속을 활용한 고객관리 프로그램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고객의 정보를 활용하여 고객 맞춤 서비스를 구현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고객의 등급에 따라 차별화된 할 일과 포인트를 지급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6652" y="2937559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3427" y="3855611"/>
            <a:ext cx="235517" cy="444080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216696" y="4738579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6608" y="4745364"/>
            <a:ext cx="2176592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49332" y="4299691"/>
            <a:ext cx="2271555" cy="440159"/>
            <a:chOff x="1406902" y="3597087"/>
            <a:chExt cx="2271555" cy="44015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555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772816"/>
            <a:ext cx="6552728" cy="13681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43727"/>
              </p:ext>
            </p:extLst>
          </p:nvPr>
        </p:nvGraphicFramePr>
        <p:xfrm>
          <a:off x="1496616" y="3356992"/>
          <a:ext cx="6264696" cy="2668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31061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Customer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715496" cy="3993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08720"/>
            <a:ext cx="7369179" cy="5441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53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3840"/>
            <a:ext cx="3270858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  <a:latin typeface="+mn-ea"/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738358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4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826240"/>
            <a:ext cx="7272808" cy="340296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7" y="1772816"/>
            <a:ext cx="7155801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01989"/>
            <a:ext cx="7704488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77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VIPCustomerTest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48678"/>
            <a:ext cx="5983809" cy="4066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95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4568" y="1269212"/>
            <a:ext cx="6840760" cy="287580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/>
              <a:t>매개 변수가 있는 </a:t>
            </a:r>
            <a:r>
              <a:rPr lang="ko-KR" altLang="en-US" sz="2000" b="1" dirty="0" err="1" smtClean="0"/>
              <a:t>생성자로</a:t>
            </a:r>
            <a:r>
              <a:rPr lang="ko-KR" altLang="en-US" sz="2000" b="1" dirty="0" smtClean="0"/>
              <a:t> 구현하기 </a:t>
            </a:r>
            <a:r>
              <a:rPr lang="en-US" altLang="ko-KR" sz="2000" b="1" dirty="0" smtClean="0"/>
              <a:t>– Customer </a:t>
            </a:r>
            <a:r>
              <a:rPr lang="ko-KR" altLang="en-US" sz="2000" b="1" dirty="0" smtClean="0"/>
              <a:t>클래스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662849" cy="34763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8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0"/>
          <a:stretch/>
        </p:blipFill>
        <p:spPr>
          <a:xfrm>
            <a:off x="3892073" y="4457963"/>
            <a:ext cx="5311175" cy="117771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1556" y="1017973"/>
            <a:ext cx="2487268" cy="595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멤버 속성 상속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455158" y="1700808"/>
            <a:ext cx="1916495" cy="9611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나이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5158" y="3138198"/>
            <a:ext cx="1916495" cy="9639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Engineer</a:t>
            </a:r>
          </a:p>
          <a:p>
            <a:pPr algn="ctr"/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err="1" smtClean="0">
                <a:latin typeface="+mn-ea"/>
              </a:rPr>
              <a:t>사번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2280270" y="2661973"/>
            <a:ext cx="183001" cy="483520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1455158" y="4711892"/>
            <a:ext cx="2059240" cy="7389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r>
              <a:rPr lang="ko-KR" altLang="en-US" sz="1600" dirty="0" smtClean="0"/>
              <a:t>으로부터 상속받은 멤버변수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2880" y="4711892"/>
            <a:ext cx="3312368" cy="58931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14" idx="3"/>
          </p:cNvCxnSpPr>
          <p:nvPr/>
        </p:nvCxnSpPr>
        <p:spPr>
          <a:xfrm>
            <a:off x="3514398" y="5081368"/>
            <a:ext cx="430490" cy="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664584"/>
            <a:ext cx="2720576" cy="107451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79" y="3167602"/>
            <a:ext cx="4419983" cy="75444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6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990290"/>
            <a:ext cx="230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가상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36576" y="1484784"/>
            <a:ext cx="7416824" cy="648072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클래스를 생성하여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만들어지면 멤버 변수는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메모리에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위치한다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메모리의 데이터 영역에 위치한다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07" y="2169773"/>
            <a:ext cx="4659472" cy="407788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5157192"/>
            <a:ext cx="1112616" cy="5410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1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01254" y="3064300"/>
            <a:ext cx="1994263" cy="441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a2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1253" y="2621674"/>
            <a:ext cx="1994263" cy="437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a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292896" y="2252442"/>
            <a:ext cx="1994263" cy="1247843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6965015" y="2369237"/>
            <a:ext cx="1994263" cy="483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aaa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영역</a:t>
            </a:r>
            <a:endParaRPr lang="ko-KR" altLang="en-US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3246" y="3111661"/>
            <a:ext cx="1994263" cy="3682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args</a:t>
            </a:r>
            <a:endParaRPr lang="ko-KR" altLang="en-US" dirty="0">
              <a:latin typeface="+mn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944888" y="2191689"/>
            <a:ext cx="1994263" cy="1308596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0423" y="1918602"/>
            <a:ext cx="1315921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힙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메모리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62232" y="2928100"/>
            <a:ext cx="1484480" cy="628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main()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지역변수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77445" y="1916832"/>
            <a:ext cx="24348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영역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데이터영역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4887" y="2817643"/>
            <a:ext cx="1985905" cy="283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a2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246" y="2478752"/>
            <a:ext cx="1985905" cy="3388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a1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연결선 8"/>
          <p:cNvCxnSpPr>
            <a:endCxn id="23" idx="1"/>
          </p:cNvCxnSpPr>
          <p:nvPr/>
        </p:nvCxnSpPr>
        <p:spPr>
          <a:xfrm>
            <a:off x="5924835" y="3242190"/>
            <a:ext cx="5373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75881" y="2656578"/>
            <a:ext cx="1514722" cy="181072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975881" y="2993076"/>
            <a:ext cx="1493428" cy="24241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611549" y="2497657"/>
            <a:ext cx="1299093" cy="14216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664396" y="2682462"/>
            <a:ext cx="1246246" cy="304748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63649" y="1918602"/>
            <a:ext cx="1356740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메모리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4568" y="1062298"/>
            <a:ext cx="230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가상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93993" y="3861048"/>
            <a:ext cx="6912768" cy="2088232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실행되면 지역 변수는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메모리에 위치한다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참조 변수 </a:t>
            </a:r>
            <a:r>
              <a:rPr lang="en-US" altLang="ko-KR" sz="1600" dirty="0" smtClean="0"/>
              <a:t>a1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a2</a:t>
            </a:r>
            <a:r>
              <a:rPr lang="ko-KR" altLang="en-US" sz="1600" dirty="0" smtClean="0"/>
              <a:t>가 가리키는 </a:t>
            </a:r>
            <a:r>
              <a:rPr lang="ko-KR" altLang="en-US" sz="1600" dirty="0" err="1" smtClean="0"/>
              <a:t>인스턴스는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메모리에 생성된다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그런데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데이터 영역 메모리에 위치하고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호출하면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영역 주소를 참조하여 명령이 실행된다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달라도 동일한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호출된다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5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묵시적 클래스 형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710126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묵시적 클래스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형변환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자동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형변환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다형성으로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확장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1014" y="1484784"/>
            <a:ext cx="874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상속에서 상위 클래스와 하위 클래스에 같은 이름의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존재할 때 호출되는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따라 결정된다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4" y="2069559"/>
            <a:ext cx="8380457" cy="4274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47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일반 고객과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VIP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고객의 중간 등급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754232"/>
            <a:ext cx="7272808" cy="340296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없습니다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일반 고객과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VIP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고객의 중간 등급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64817"/>
            <a:ext cx="6233701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 구현하기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4663" y="1628800"/>
            <a:ext cx="7704856" cy="122413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회사의 고객은 현재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명입니다</a:t>
            </a:r>
            <a:r>
              <a:rPr lang="en-US" altLang="ko-KR" sz="1600" dirty="0" smtClean="0"/>
              <a:t>. 5</a:t>
            </a:r>
            <a:r>
              <a:rPr lang="ko-KR" altLang="en-US" sz="1600" dirty="0" smtClean="0"/>
              <a:t>명 중 </a:t>
            </a:r>
            <a:r>
              <a:rPr lang="en-US" altLang="ko-KR" sz="1600" dirty="0" smtClean="0"/>
              <a:t>VIP 1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GOLD 2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SILVER 2</a:t>
            </a:r>
            <a:r>
              <a:rPr lang="ko-KR" altLang="en-US" sz="1600" dirty="0" smtClean="0"/>
              <a:t>명입니다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고객들이 </a:t>
            </a:r>
            <a:r>
              <a:rPr lang="en-US" altLang="ko-KR" sz="1600" dirty="0" smtClean="0"/>
              <a:t>10000</a:t>
            </a:r>
            <a:r>
              <a:rPr lang="ko-KR" altLang="en-US" sz="1600" dirty="0" smtClean="0"/>
              <a:t>원짜리 상품을 구매했을 때의 결과를 출력합니다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0" y="2996952"/>
            <a:ext cx="4176464" cy="3338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4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-18256"/>
            <a:ext cx="7545289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를 활용한 고객관리 프로그램 완</a:t>
            </a:r>
            <a:r>
              <a:rPr lang="ko-KR" altLang="en-US" sz="2800" dirty="0"/>
              <a:t>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2" y="1844824"/>
            <a:ext cx="705673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4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-18256"/>
            <a:ext cx="7545289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를 활용한 고객관리 프로그램 완</a:t>
            </a:r>
            <a:r>
              <a:rPr lang="ko-KR" altLang="en-US" sz="2800" dirty="0"/>
              <a:t>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클래스 출력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4" y="1772816"/>
            <a:ext cx="8474175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7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052736"/>
            <a:ext cx="465299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3726551" y="3140968"/>
            <a:ext cx="1052292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Animal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0712" y="4652517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Human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56856" y="4661675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Tiger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53000" y="4661675"/>
            <a:ext cx="1055755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Eagle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80790" y="3768277"/>
            <a:ext cx="2304258" cy="884240"/>
            <a:chOff x="3224806" y="3272951"/>
            <a:chExt cx="2592290" cy="884240"/>
          </a:xfrm>
        </p:grpSpPr>
        <p:grpSp>
          <p:nvGrpSpPr>
            <p:cNvPr id="11" name="그룹 10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1265139" y="1586116"/>
            <a:ext cx="829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다형성</a:t>
            </a:r>
            <a:r>
              <a:rPr lang="en-US" altLang="ko-KR" sz="1600" b="1" dirty="0"/>
              <a:t>(polymorphism)</a:t>
            </a:r>
            <a:r>
              <a:rPr lang="ko-KR" altLang="en-US" sz="1600" dirty="0"/>
              <a:t>이란 하나의 타입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)</a:t>
            </a:r>
            <a:r>
              <a:rPr lang="ko-KR" altLang="en-US" sz="1600" dirty="0"/>
              <a:t>에 대입되는 객체에 따라서 실행결과가 다양한 형태로 나오는 성질을 말한다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 형 변환과 </a:t>
            </a:r>
            <a:r>
              <a:rPr lang="ko-KR" altLang="en-US" sz="1600" dirty="0" err="1" smtClean="0"/>
              <a:t>가상메서드를</a:t>
            </a:r>
            <a:r>
              <a:rPr lang="ko-KR" altLang="en-US" sz="1600" dirty="0" smtClean="0"/>
              <a:t> 바탕으로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구현할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8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1" name="육각형 30"/>
          <p:cNvSpPr/>
          <p:nvPr/>
        </p:nvSpPr>
        <p:spPr>
          <a:xfrm>
            <a:off x="3314066" y="2624409"/>
            <a:ext cx="1134878" cy="792088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상위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798404" y="3500482"/>
            <a:ext cx="166201" cy="603251"/>
            <a:chOff x="4357443" y="3272952"/>
            <a:chExt cx="235517" cy="4440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36705" y="115670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 smtClean="0">
                <a:solidFill>
                  <a:srgbClr val="002060"/>
                </a:solidFill>
              </a:rPr>
              <a:t>타입 변환이란 다른 타입으로 변환하는 행위를 말한다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클래스도 기본타입처럼 형 변환을 하는데 상속 관계에 있는 클래스 사이에서 발생한다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8776" y="272360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Parent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부모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육각형 48"/>
          <p:cNvSpPr/>
          <p:nvPr/>
        </p:nvSpPr>
        <p:spPr>
          <a:xfrm>
            <a:off x="3314066" y="4154547"/>
            <a:ext cx="1134878" cy="792088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하</a:t>
            </a:r>
            <a:r>
              <a:rPr lang="ko-KR" altLang="en-US" dirty="0" smtClean="0">
                <a:latin typeface="+mn-ea"/>
              </a:rPr>
              <a:t>위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38776" y="410373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Child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25008" y="39957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부모타입 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자식타입</a:t>
            </a:r>
            <a:endParaRPr lang="ko-KR" altLang="en-US" dirty="0"/>
          </a:p>
        </p:txBody>
      </p:sp>
      <p:sp>
        <p:nvSpPr>
          <p:cNvPr id="51" name="자유형 50"/>
          <p:cNvSpPr/>
          <p:nvPr/>
        </p:nvSpPr>
        <p:spPr>
          <a:xfrm>
            <a:off x="5803641" y="3555740"/>
            <a:ext cx="1483567" cy="354564"/>
          </a:xfrm>
          <a:custGeom>
            <a:avLst/>
            <a:gdLst>
              <a:gd name="connsiteX0" fmla="*/ 1474237 w 1483567"/>
              <a:gd name="connsiteY0" fmla="*/ 317241 h 354564"/>
              <a:gd name="connsiteX1" fmla="*/ 1483567 w 1483567"/>
              <a:gd name="connsiteY1" fmla="*/ 0 h 354564"/>
              <a:gd name="connsiteX2" fmla="*/ 0 w 1483567"/>
              <a:gd name="connsiteY2" fmla="*/ 9331 h 354564"/>
              <a:gd name="connsiteX3" fmla="*/ 9330 w 1483567"/>
              <a:gd name="connsiteY3" fmla="*/ 35456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567" h="354564">
                <a:moveTo>
                  <a:pt x="1474237" y="317241"/>
                </a:moveTo>
                <a:lnTo>
                  <a:pt x="1483567" y="0"/>
                </a:lnTo>
                <a:lnTo>
                  <a:pt x="0" y="9331"/>
                </a:lnTo>
                <a:lnTo>
                  <a:pt x="9330" y="354564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81092" y="314685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자동타입변환</a:t>
            </a:r>
            <a:endParaRPr lang="ko-KR" alt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9" b="42527"/>
          <a:stretch/>
        </p:blipFill>
        <p:spPr>
          <a:xfrm>
            <a:off x="3872880" y="4150597"/>
            <a:ext cx="5715136" cy="18307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Super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4" y="1017973"/>
            <a:ext cx="5085038" cy="595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 있는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상속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super()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373214" y="1840299"/>
            <a:ext cx="1916495" cy="9611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Car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차종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배기</a:t>
            </a:r>
            <a:r>
              <a:rPr lang="ko-KR" altLang="en-US" dirty="0">
                <a:latin typeface="+mn-ea"/>
              </a:rPr>
              <a:t>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3214" y="3573016"/>
            <a:ext cx="1916495" cy="9639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taxi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승</a:t>
            </a:r>
            <a:r>
              <a:rPr lang="ko-KR" altLang="en-US" dirty="0">
                <a:latin typeface="+mn-ea"/>
              </a:rPr>
              <a:t>객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2198326" y="2801464"/>
            <a:ext cx="183001" cy="771552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1756764" y="4941168"/>
            <a:ext cx="2059240" cy="7389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People</a:t>
            </a:r>
            <a:r>
              <a:rPr lang="ko-KR" altLang="en-US" sz="1600" dirty="0" smtClean="0"/>
              <a:t>으로부터 상속받은 멤버변수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16004" y="5309574"/>
            <a:ext cx="632940" cy="1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700808"/>
            <a:ext cx="3718883" cy="22176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520952" y="5157192"/>
            <a:ext cx="2592288" cy="29465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37994"/>
            <a:ext cx="483149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429000"/>
            <a:ext cx="4686706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21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1556792"/>
            <a:ext cx="6192688" cy="3557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98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980728"/>
            <a:ext cx="7968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매개값을</a:t>
            </a:r>
            <a:r>
              <a:rPr lang="ko-KR" altLang="en-US" sz="1600" dirty="0" smtClean="0"/>
              <a:t> 다양화하기 위해 매개변수를 부모타입으로 선언하고 </a:t>
            </a:r>
            <a:r>
              <a:rPr lang="ko-KR" altLang="en-US" sz="1600" dirty="0" err="1" smtClean="0"/>
              <a:t>호출할때</a:t>
            </a:r>
            <a:r>
              <a:rPr lang="ko-KR" altLang="en-US" sz="1600" dirty="0" smtClean="0"/>
              <a:t> 자식객체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를 대입한다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8"/>
          <a:stretch/>
        </p:blipFill>
        <p:spPr>
          <a:xfrm>
            <a:off x="2072680" y="2274810"/>
            <a:ext cx="5256584" cy="376828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5544616" cy="520384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4869160"/>
            <a:ext cx="2255716" cy="77730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3980892" y="2780928"/>
            <a:ext cx="1692188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9144" y="2479026"/>
            <a:ext cx="206504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/>
              <a:t>매개변수의 </a:t>
            </a:r>
            <a:r>
              <a:rPr lang="ko-KR" altLang="en-US" sz="1600" dirty="0" err="1" smtClean="0"/>
              <a:t>다형성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579740" y="2679867"/>
            <a:ext cx="669404" cy="29615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61988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버스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택시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지하철 교통수단 이용하기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사람이 교통 수단을 이용한다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차량은 사람을 태우고 수입을 얻고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승객수가 증가한다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32592" y="2924945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Vehicle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93710" y="4293096"/>
            <a:ext cx="235517" cy="444080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720752" y="5176064"/>
            <a:ext cx="151216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Bus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0952" y="5182849"/>
            <a:ext cx="1600528" cy="5558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Taxi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365" y="4737176"/>
            <a:ext cx="1775676" cy="440159"/>
            <a:chOff x="1406902" y="3597087"/>
            <a:chExt cx="2271555" cy="44015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5313041" y="4737176"/>
            <a:ext cx="1775676" cy="440159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6321152" y="5182849"/>
            <a:ext cx="1600528" cy="5558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Subway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274" y="2996952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Student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4" name="왼쪽/오른쪽 화살표 3"/>
          <p:cNvSpPr/>
          <p:nvPr/>
        </p:nvSpPr>
        <p:spPr>
          <a:xfrm>
            <a:off x="3566234" y="3411203"/>
            <a:ext cx="695555" cy="14897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52274" y="3557695"/>
            <a:ext cx="1888558" cy="4473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ake(vehicle)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32592" y="3485686"/>
            <a:ext cx="1888558" cy="73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vehicleName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carry(money)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4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980728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Vehicle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519548"/>
            <a:ext cx="7481611" cy="457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Bus, Taxi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58001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901008"/>
            <a:ext cx="442760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92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Student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416824" cy="4396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48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TakeTrans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98983"/>
            <a:ext cx="6416596" cy="461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68" y="4581128"/>
            <a:ext cx="4536436" cy="975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0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62455" y="2211646"/>
            <a:ext cx="1052292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Fruit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6616" y="3723195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Grape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92760" y="3732353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Banana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8904" y="3732353"/>
            <a:ext cx="1055755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Peach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16694" y="2838955"/>
            <a:ext cx="2304258" cy="884240"/>
            <a:chOff x="3224806" y="3272951"/>
            <a:chExt cx="2592290" cy="884240"/>
          </a:xfrm>
        </p:grpSpPr>
        <p:grpSp>
          <p:nvGrpSpPr>
            <p:cNvPr id="11" name="그룹 10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783333" y="1080010"/>
            <a:ext cx="51777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과일의 종류를 선택하는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395228"/>
            <a:ext cx="2789162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2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6081" y="1052736"/>
            <a:ext cx="8337399" cy="194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상속 및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800" b="1" dirty="0" smtClean="0"/>
              <a:t> 체인점 사업을 통한 상속의 예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.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3801917" y="3140968"/>
            <a:ext cx="2160240" cy="7920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HeadShop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한식프랜차이즈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8674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Shop1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92760" y="4073778"/>
            <a:ext cx="4149787" cy="884240"/>
            <a:chOff x="3224806" y="3272951"/>
            <a:chExt cx="2592290" cy="884240"/>
          </a:xfrm>
        </p:grpSpPr>
        <p:grpSp>
          <p:nvGrpSpPr>
            <p:cNvPr id="22" name="그룹 21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5" name="그룹 24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35" name="직사각형 34"/>
          <p:cNvSpPr/>
          <p:nvPr/>
        </p:nvSpPr>
        <p:spPr>
          <a:xfrm>
            <a:off x="4107951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Shop2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168462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Shop3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52599" y="1309936"/>
            <a:ext cx="20814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Fruit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448773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180524"/>
            <a:ext cx="6529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Fruit </a:t>
            </a:r>
            <a:r>
              <a:rPr lang="ko-KR" altLang="en-US" b="1" dirty="0" smtClean="0"/>
              <a:t>클래스를 상속받은 </a:t>
            </a:r>
            <a:r>
              <a:rPr lang="en-US" altLang="ko-KR" b="1" dirty="0" smtClean="0"/>
              <a:t>Grape, Banana, Peach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77481"/>
            <a:ext cx="3947502" cy="179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71" y="2492896"/>
            <a:ext cx="3901778" cy="1836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60" y="3945227"/>
            <a:ext cx="3734124" cy="1836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35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936495" cy="4976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0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3702" y="1700808"/>
            <a:ext cx="8333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상위 클래스로 형 변환되었던 하위 클래스를 다시 원래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형 변환하는 것을 다운 캐스팅이라고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하위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사용해야 할 때 형 변환한다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instanceof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예약어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6563" y="1134306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하위 클래스로 형 변환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-&gt;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다운 캐스팅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8637" y="3501008"/>
            <a:ext cx="4248472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if(animal </a:t>
            </a:r>
            <a:r>
              <a:rPr lang="en-US" altLang="ko-KR" dirty="0" err="1">
                <a:solidFill>
                  <a:srgbClr val="C00000"/>
                </a:solidFill>
              </a:rPr>
              <a:t>instanceof</a:t>
            </a:r>
            <a:r>
              <a:rPr lang="en-US" altLang="ko-KR" dirty="0"/>
              <a:t> Human)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Human </a:t>
            </a:r>
            <a:r>
              <a:rPr lang="en-US" altLang="ko-KR" dirty="0"/>
              <a:t>h = (Human)animal;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h.readBook</a:t>
            </a:r>
            <a:r>
              <a:rPr lang="en-US" altLang="ko-KR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4785775" cy="2812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790257"/>
            <a:ext cx="4397121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753599" cy="4793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0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48961"/>
            <a:ext cx="5232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부모에 없는 자식 클래스의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b="1" dirty="0" smtClean="0">
                <a:solidFill>
                  <a:srgbClr val="C00000"/>
                </a:solidFill>
              </a:rPr>
              <a:t> 사용 예제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47743"/>
            <a:ext cx="5383724" cy="4240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5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96752"/>
            <a:ext cx="6027942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44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971337"/>
            <a:ext cx="7925487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42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24744"/>
            <a:ext cx="6683319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01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@Override </a:t>
            </a:r>
            <a:r>
              <a:rPr lang="ko-KR" altLang="en-US" sz="1800" dirty="0" err="1" smtClean="0"/>
              <a:t>애너테이션을</a:t>
            </a:r>
            <a:r>
              <a:rPr lang="ko-KR" altLang="en-US" sz="1800" dirty="0" smtClean="0"/>
              <a:t> 붙여서 컴파일러에게 재정의한 것을 알려준다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137786"/>
            <a:ext cx="4885661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" y="2132856"/>
            <a:ext cx="2088061" cy="225571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41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16376"/>
            <a:ext cx="4968552" cy="46623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05712" y="2852936"/>
            <a:ext cx="5027808" cy="109989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 t="33877" r="11832" b="18641"/>
          <a:stretch/>
        </p:blipFill>
        <p:spPr bwMode="auto">
          <a:xfrm>
            <a:off x="721099" y="1751484"/>
            <a:ext cx="3421023" cy="246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396312"/>
            <a:ext cx="2880320" cy="179030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3" name="아래쪽 화살표 12"/>
          <p:cNvSpPr/>
          <p:nvPr/>
        </p:nvSpPr>
        <p:spPr>
          <a:xfrm>
            <a:off x="2864768" y="3717032"/>
            <a:ext cx="216024" cy="517242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5045108" cy="46085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96752"/>
            <a:ext cx="407692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체인점 사업을 통한 상속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65821"/>
            <a:ext cx="4968552" cy="2819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2819265"/>
            <a:ext cx="1771897" cy="208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352600" y="18355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MainClass.java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8067</TotalTime>
  <Words>1213</Words>
  <Application>Microsoft Office PowerPoint</Application>
  <PresentationFormat>A4 용지(210x297mm)</PresentationFormat>
  <Paragraphs>350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8장. 상속과 다형성</vt:lpstr>
      <vt:lpstr> 상속(Inheritance)</vt:lpstr>
      <vt:lpstr> 상속(Inheritance) </vt:lpstr>
      <vt:lpstr> Super 예약어 </vt:lpstr>
      <vt:lpstr> 메소드 재정의</vt:lpstr>
      <vt:lpstr> 메소드 재정의</vt:lpstr>
      <vt:lpstr> 메소드 재정의</vt:lpstr>
      <vt:lpstr> 메소드 재정의</vt:lpstr>
      <vt:lpstr> 메소드 재정의</vt:lpstr>
      <vt:lpstr>  비행기의 비행모드 바꾸기</vt:lpstr>
      <vt:lpstr> 메서드 상속</vt:lpstr>
      <vt:lpstr> 메서드 상속</vt:lpstr>
      <vt:lpstr> 메서드 상속</vt:lpstr>
      <vt:lpstr>  protected 접근 제한자</vt:lpstr>
      <vt:lpstr>  protected 접근 제한자</vt:lpstr>
      <vt:lpstr>  매출전표 만들기</vt:lpstr>
      <vt:lpstr>  매출 전표 – Drink 클래스</vt:lpstr>
      <vt:lpstr>  매출 전표 – Alcohol 클래스</vt:lpstr>
      <vt:lpstr>  매출 전표 – Main 클래스</vt:lpstr>
      <vt:lpstr> 고객관리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가상 메서드</vt:lpstr>
      <vt:lpstr> 가상 메서드</vt:lpstr>
      <vt:lpstr> 묵시적 클래스 형 변환</vt:lpstr>
      <vt:lpstr>  다형성 활용하기</vt:lpstr>
      <vt:lpstr>  다형성 활용하기</vt:lpstr>
      <vt:lpstr>  다형성 활용하기</vt:lpstr>
      <vt:lpstr>   ArrayList를 활용한 고객관리 프로그램 완성 </vt:lpstr>
      <vt:lpstr>   ArrayList를 활용한 고객관리 프로그램 완성 </vt:lpstr>
      <vt:lpstr>   다형성(polymorphism)</vt:lpstr>
      <vt:lpstr>  자동 타입 변환</vt:lpstr>
      <vt:lpstr>  자동 타입 변환</vt:lpstr>
      <vt:lpstr>  자동 타입 변환</vt:lpstr>
      <vt:lpstr>   다형성(polymorphism)</vt:lpstr>
      <vt:lpstr>   다형성(polymorphism)</vt:lpstr>
      <vt:lpstr>  교통수단 이용하기</vt:lpstr>
      <vt:lpstr>  교통수단 이용하기</vt:lpstr>
      <vt:lpstr>  교통수단 이용하기</vt:lpstr>
      <vt:lpstr>  교통수단 이용하기</vt:lpstr>
      <vt:lpstr>  교통수단 이용하기</vt:lpstr>
      <vt:lpstr> 다형성 예제</vt:lpstr>
      <vt:lpstr> 다형성 예제</vt:lpstr>
      <vt:lpstr> 다형성 예제</vt:lpstr>
      <vt:lpstr> 다형성 예제</vt:lpstr>
      <vt:lpstr>  강제 타입 변환</vt:lpstr>
      <vt:lpstr>  강제 타입 변환</vt:lpstr>
      <vt:lpstr>  강제 타입 변환</vt:lpstr>
      <vt:lpstr> 강제 타입 변환</vt:lpstr>
      <vt:lpstr> 강제 타입 변환</vt:lpstr>
      <vt:lpstr> 강제 타입 변환</vt:lpstr>
      <vt:lpstr> 강제 타입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513</cp:revision>
  <dcterms:created xsi:type="dcterms:W3CDTF">2019-03-04T02:36:55Z</dcterms:created>
  <dcterms:modified xsi:type="dcterms:W3CDTF">2023-05-23T22:21:34Z</dcterms:modified>
</cp:coreProperties>
</file>