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419" r:id="rId3"/>
    <p:sldId id="358" r:id="rId4"/>
    <p:sldId id="361" r:id="rId5"/>
    <p:sldId id="362" r:id="rId6"/>
    <p:sldId id="377" r:id="rId7"/>
    <p:sldId id="381" r:id="rId8"/>
    <p:sldId id="420" r:id="rId9"/>
    <p:sldId id="413" r:id="rId10"/>
    <p:sldId id="364" r:id="rId11"/>
    <p:sldId id="392" r:id="rId12"/>
    <p:sldId id="393" r:id="rId13"/>
    <p:sldId id="394" r:id="rId14"/>
    <p:sldId id="395" r:id="rId15"/>
    <p:sldId id="421" r:id="rId16"/>
    <p:sldId id="422" r:id="rId17"/>
    <p:sldId id="423" r:id="rId18"/>
    <p:sldId id="424" r:id="rId19"/>
    <p:sldId id="425" r:id="rId20"/>
    <p:sldId id="426" r:id="rId21"/>
    <p:sldId id="397" r:id="rId22"/>
    <p:sldId id="414" r:id="rId23"/>
    <p:sldId id="407" r:id="rId24"/>
    <p:sldId id="408" r:id="rId25"/>
    <p:sldId id="409" r:id="rId26"/>
    <p:sldId id="398" r:id="rId27"/>
    <p:sldId id="399" r:id="rId28"/>
    <p:sldId id="400" r:id="rId29"/>
    <p:sldId id="427" r:id="rId30"/>
    <p:sldId id="428" r:id="rId31"/>
    <p:sldId id="429" r:id="rId32"/>
    <p:sldId id="403" r:id="rId33"/>
    <p:sldId id="402" r:id="rId34"/>
    <p:sldId id="404" r:id="rId35"/>
    <p:sldId id="430" r:id="rId36"/>
    <p:sldId id="405" r:id="rId37"/>
    <p:sldId id="374" r:id="rId38"/>
    <p:sldId id="417" r:id="rId39"/>
    <p:sldId id="369" r:id="rId40"/>
    <p:sldId id="431" r:id="rId41"/>
    <p:sldId id="415" r:id="rId42"/>
    <p:sldId id="370" r:id="rId43"/>
    <p:sldId id="385" r:id="rId44"/>
    <p:sldId id="371" r:id="rId45"/>
    <p:sldId id="375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인터페이스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(interface)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interface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리모컨으로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오디오 구현하기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39" name="그룹 38"/>
          <p:cNvGrpSpPr/>
          <p:nvPr/>
        </p:nvGrpSpPr>
        <p:grpSpPr>
          <a:xfrm rot="20670372">
            <a:off x="4347179" y="2871036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589657" y="244511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43" name="그룹 42"/>
          <p:cNvGrpSpPr/>
          <p:nvPr/>
        </p:nvGrpSpPr>
        <p:grpSpPr>
          <a:xfrm rot="1169996">
            <a:off x="4346848" y="3674796"/>
            <a:ext cx="1080120" cy="130282"/>
            <a:chOff x="7617297" y="4088181"/>
            <a:chExt cx="605520" cy="130282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622632" y="399184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529064" y="2132856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Television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529064" y="3826687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Audio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12640" y="2060848"/>
            <a:ext cx="2376264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12640" y="2651740"/>
            <a:ext cx="2376264" cy="20734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56475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인터페이스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1049287"/>
            <a:ext cx="5040560" cy="5182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70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49275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Television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16" y="938146"/>
            <a:ext cx="5464808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34873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Audio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5" y="939386"/>
            <a:ext cx="5646191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11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30688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테스트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36967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799267"/>
            <a:ext cx="2082695" cy="2861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0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다중 인터페이스 구현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64105" y="1568330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/>
              <a:t>리모컨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검색 인터페이스를 구현한 스마트</a:t>
            </a:r>
            <a:r>
              <a:rPr lang="en-US" altLang="ko-KR" sz="1800" b="1" dirty="0" smtClean="0"/>
              <a:t>TV</a:t>
            </a:r>
            <a:r>
              <a:rPr lang="ko-KR" altLang="en-US" sz="1800" b="1" dirty="0" smtClean="0"/>
              <a:t> </a:t>
            </a:r>
            <a:endParaRPr lang="en-US" altLang="ko-KR" sz="1800" b="1" dirty="0"/>
          </a:p>
        </p:txBody>
      </p:sp>
      <p:grpSp>
        <p:nvGrpSpPr>
          <p:cNvPr id="39" name="그룹 38"/>
          <p:cNvGrpSpPr/>
          <p:nvPr/>
        </p:nvGrpSpPr>
        <p:grpSpPr>
          <a:xfrm rot="1361024">
            <a:off x="4254581" y="3392664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94845" y="3164589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01072" y="373036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smartTV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56656" y="2204864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6656" y="2795756"/>
            <a:ext cx="2232248" cy="1526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6656" y="4730006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&gt;&gt;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i="1" dirty="0" smtClean="0">
                <a:solidFill>
                  <a:sysClr val="windowText" lastClr="000000"/>
                </a:solidFill>
              </a:rPr>
            </a:br>
            <a:r>
              <a:rPr lang="en-US" altLang="ko-KR" i="1" dirty="0" smtClean="0">
                <a:solidFill>
                  <a:sysClr val="windowText" lastClr="000000"/>
                </a:solidFill>
              </a:rPr>
              <a:t>Searchable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56656" y="5329366"/>
            <a:ext cx="2232248" cy="6332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earch()</a:t>
            </a:r>
          </a:p>
        </p:txBody>
      </p:sp>
      <p:grpSp>
        <p:nvGrpSpPr>
          <p:cNvPr id="21" name="그룹 20"/>
          <p:cNvGrpSpPr/>
          <p:nvPr/>
        </p:nvGrpSpPr>
        <p:grpSpPr>
          <a:xfrm rot="19660051">
            <a:off x="4352140" y="4882748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469415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3080" y="45224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876" y="1187263"/>
            <a:ext cx="71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/>
              <a:t>인터페이스는 한 클래스가 여러 인터페이스를 다중 구현할 수 있다</a:t>
            </a:r>
            <a:r>
              <a:rPr lang="en-US" altLang="ko-KR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검색 인터페이스를 구현한 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2560" y="1736647"/>
            <a:ext cx="26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Searchable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94759"/>
            <a:ext cx="552504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8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930919"/>
            <a:ext cx="5456393" cy="53878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8"/>
          <a:stretch/>
        </p:blipFill>
        <p:spPr>
          <a:xfrm>
            <a:off x="5241032" y="3356992"/>
            <a:ext cx="4381707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테스트 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5249910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4555953" cy="3375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636912"/>
            <a:ext cx="4589874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8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0607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4097" y="1552724"/>
            <a:ext cx="820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 코드와 객체가 서로 통신하는 접점 역할을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추상메서드</a:t>
            </a:r>
            <a:r>
              <a:rPr lang="en-US" altLang="ko-KR" sz="1600" dirty="0"/>
              <a:t>(abstract method)</a:t>
            </a:r>
            <a:r>
              <a:rPr lang="ko-KR" altLang="en-US" sz="1600" dirty="0"/>
              <a:t>로 이루어진 클래스이다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형식적인 선언만 있고 구현은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추상클래스처럼 상속 관계는 아님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인터페이스의 역할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클래스 혹은 프로그램이 제공하는 기능을 명시적으로 선언하는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인터페이스만 봐도 어떤 매개변수가 사용되는지 또는 어떤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반환되는지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96740" y="3952801"/>
            <a:ext cx="576064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인터페이스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68624" y="4532141"/>
            <a:ext cx="1728192" cy="697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개발코드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6538003" y="4010083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11" name="육각형 10"/>
          <p:cNvSpPr/>
          <p:nvPr/>
        </p:nvSpPr>
        <p:spPr>
          <a:xfrm>
            <a:off x="6538003" y="5121188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</a:t>
            </a:r>
            <a:r>
              <a:rPr lang="ko-KR" altLang="en-US"/>
              <a:t>체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40832" y="472514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440832" y="508518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4828" y="42851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40832" y="52555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43653" y="436510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43653" y="4523261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7649" y="405732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57056" y="458112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43653" y="5428965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43653" y="5587122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7649" y="51211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57056" y="564498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06203" y="371703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구현 객체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7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24" y="1032024"/>
            <a:ext cx="5342083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96" y="2708921"/>
            <a:ext cx="207710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278078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타입 변환과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1504456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이전 학습에서 상속의 </a:t>
            </a:r>
            <a:r>
              <a:rPr lang="ko-KR" altLang="en-US" sz="1600" dirty="0"/>
              <a:t>타입변환과 다형성에 대해 </a:t>
            </a:r>
            <a:r>
              <a:rPr lang="ko-KR" altLang="en-US" sz="1600" dirty="0" smtClean="0"/>
              <a:t>공부했다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인터페이스도 </a:t>
            </a:r>
            <a:r>
              <a:rPr lang="ko-KR" altLang="en-US" sz="1600" dirty="0" err="1"/>
              <a:t>다형성을</a:t>
            </a:r>
            <a:r>
              <a:rPr lang="ko-KR" altLang="en-US" sz="1600" dirty="0"/>
              <a:t> 구현하는 기술이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다형성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하나의 타입에 대입되는 객체에 따라서 실행 결과가 다양한 형태로 나오는 </a:t>
            </a:r>
            <a:r>
              <a:rPr lang="ko-KR" altLang="en-US" sz="1600" dirty="0" smtClean="0"/>
              <a:t>성질을 </a:t>
            </a:r>
            <a:r>
              <a:rPr lang="ko-KR" altLang="en-US" sz="1600" dirty="0"/>
              <a:t>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부모타입에 어떤 지식 객체를 대입하느냐에 따라 실행 결과가 달라지듯이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인</a:t>
            </a:r>
            <a:r>
              <a:rPr lang="ko-KR" altLang="en-US" sz="1600" dirty="0"/>
              <a:t>터</a:t>
            </a:r>
            <a:r>
              <a:rPr lang="ko-KR" altLang="en-US" sz="1600" dirty="0" smtClean="0"/>
              <a:t>페이스 </a:t>
            </a:r>
            <a:r>
              <a:rPr lang="ko-KR" altLang="en-US" sz="1600" dirty="0"/>
              <a:t>타입에 어떤 구현 객체를 대입하느냐에 따라 실행 결과가 달라진다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12640" y="4045193"/>
            <a:ext cx="3240360" cy="1328023"/>
          </a:xfrm>
          <a:prstGeom prst="round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IFace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/>
              <a:t>     </a:t>
            </a:r>
            <a:r>
              <a:rPr lang="en-US" altLang="ko-KR" dirty="0" smtClean="0"/>
              <a:t>void mehtod1();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void method2();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3" name="육각형 2"/>
          <p:cNvSpPr/>
          <p:nvPr/>
        </p:nvSpPr>
        <p:spPr>
          <a:xfrm>
            <a:off x="6177136" y="3789040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육각형 24"/>
          <p:cNvSpPr/>
          <p:nvPr/>
        </p:nvSpPr>
        <p:spPr>
          <a:xfrm>
            <a:off x="6177136" y="4797152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25008" y="4221088"/>
            <a:ext cx="1080120" cy="130282"/>
            <a:chOff x="7617297" y="4088181"/>
            <a:chExt cx="605520" cy="130282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300792" y="39330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025008" y="4962654"/>
            <a:ext cx="1080120" cy="130282"/>
            <a:chOff x="7617297" y="4088181"/>
            <a:chExt cx="605520" cy="130282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300792" y="510667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3409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08720"/>
            <a:ext cx="3932911" cy="523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고객 상담 전화 배분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2560" y="1411916"/>
            <a:ext cx="7848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예제 시나리오</a:t>
            </a:r>
            <a:endParaRPr lang="en-US" altLang="ko-KR" sz="1600" b="1" dirty="0" smtClean="0"/>
          </a:p>
          <a:p>
            <a:r>
              <a:rPr lang="ko-KR" altLang="en-US" sz="1600" dirty="0" smtClean="0"/>
              <a:t>고객 센터에는 전화 상담을 하는 상담원들이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일단 고객센터로 전화가 오면 </a:t>
            </a:r>
            <a:r>
              <a:rPr lang="ko-KR" altLang="en-US" sz="1600" dirty="0" err="1" smtClean="0"/>
              <a:t>대기열에</a:t>
            </a:r>
            <a:r>
              <a:rPr lang="ko-KR" altLang="en-US" sz="1600" dirty="0" smtClean="0"/>
              <a:t> 저장됩니다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상담원이 지정되기 전까지는 대기 상태가 됩니다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순서대로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RoundRobin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짧은 </a:t>
            </a:r>
            <a:r>
              <a:rPr lang="ko-KR" altLang="en-US" sz="1600" dirty="0" err="1" smtClean="0"/>
              <a:t>대기열</a:t>
            </a:r>
            <a:r>
              <a:rPr lang="ko-KR" altLang="en-US" sz="1600" dirty="0" smtClean="0"/>
              <a:t> 찾아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LeastJob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우선순위에 따라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PriorityAllocation</a:t>
            </a:r>
            <a:endParaRPr lang="en-US" altLang="ko-KR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693383" y="3212976"/>
            <a:ext cx="2220257" cy="65070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Scheduler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3383" y="3861048"/>
            <a:ext cx="2220257" cy="93610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getNextCall</a:t>
            </a:r>
            <a:r>
              <a:rPr lang="en-US" altLang="ko-KR" sz="1600" i="1" dirty="0" smtClean="0"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sendCallToAgent</a:t>
            </a:r>
            <a:r>
              <a:rPr lang="en-US" altLang="ko-KR" sz="1600" i="1" dirty="0" smtClean="0">
                <a:latin typeface="+mn-ea"/>
              </a:rPr>
              <a:t>()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66616" y="4806378"/>
            <a:ext cx="119329" cy="607298"/>
            <a:chOff x="4486679" y="2931992"/>
            <a:chExt cx="119329" cy="607298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486679" y="2931992"/>
              <a:ext cx="119329" cy="124136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546344" y="3056128"/>
              <a:ext cx="0" cy="232552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547581" y="3288680"/>
              <a:ext cx="0" cy="2506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2504205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04205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77863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49418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직사각형 36"/>
          <p:cNvSpPr/>
          <p:nvPr/>
        </p:nvSpPr>
        <p:spPr>
          <a:xfrm>
            <a:off x="3964019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LeastJob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4890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RoundRobin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40301" y="5427027"/>
            <a:ext cx="1985092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PriotityAllocation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661" y="475919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implements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95899"/>
            <a:ext cx="7128792" cy="25253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32" y="1682847"/>
            <a:ext cx="3888691" cy="161905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굽은 화살표 11"/>
          <p:cNvSpPr/>
          <p:nvPr/>
        </p:nvSpPr>
        <p:spPr>
          <a:xfrm rot="16200000" flipH="1" flipV="1">
            <a:off x="5272230" y="2936853"/>
            <a:ext cx="936104" cy="566451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113" y="29414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52736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80332" y="119675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Scheduler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3348" y="3310783"/>
            <a:ext cx="256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Scheduler </a:t>
            </a:r>
            <a:r>
              <a:rPr lang="ko-KR" altLang="en-US" sz="1600" dirty="0" smtClean="0"/>
              <a:t>인터페이스를 구현한 </a:t>
            </a:r>
            <a:r>
              <a:rPr lang="en-US" altLang="ko-KR" sz="1600" dirty="0" err="1" smtClean="0"/>
              <a:t>LeastJob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</a:t>
            </a:r>
            <a:r>
              <a:rPr lang="ko-KR" altLang="en-US" sz="1600" dirty="0"/>
              <a:t>스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6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6" y="1540794"/>
            <a:ext cx="5755399" cy="253627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8916" y="1155401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RoundRobin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14120" y="3384158"/>
            <a:ext cx="257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PriorityAllocation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745077"/>
            <a:ext cx="6984776" cy="23230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0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052736"/>
            <a:ext cx="6552728" cy="512439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65168" y="220486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SchedulerTest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356992"/>
            <a:ext cx="4253665" cy="12999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6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운전자가 차량을 운전하는 인터페이스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766749" y="2630782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9227" y="2204864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766418" y="3434542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042202" y="375158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80592" y="2492896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0592" y="2917426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48634" y="3458698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Bus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48634" y="2234562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Taxi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44888" y="2348373"/>
            <a:ext cx="1779610" cy="730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Vehicle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44888" y="3077920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un()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075921" y="3027157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280592" y="4035269"/>
            <a:ext cx="2739881" cy="107003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운전자가 </a:t>
            </a:r>
            <a:r>
              <a:rPr lang="en-US" altLang="ko-KR" sz="1600" dirty="0" smtClean="0">
                <a:latin typeface="+mn-ea"/>
              </a:rPr>
              <a:t>drive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run()</a:t>
            </a:r>
            <a:r>
              <a:rPr lang="ko-KR" altLang="en-US" sz="1600" dirty="0" smtClean="0">
                <a:latin typeface="+mn-ea"/>
              </a:rPr>
              <a:t>을 사용함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7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운전자가 차량을 운전하는 인터페이스 예제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2208809"/>
            <a:ext cx="4368930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4381173"/>
            <a:ext cx="4368930" cy="1424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80332" y="251438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Vehicle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9526" y="177281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Bus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9526" y="393305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Taxi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008978"/>
            <a:ext cx="3257428" cy="1428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21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0" y="2440826"/>
            <a:ext cx="4176464" cy="1280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678101"/>
            <a:ext cx="1501270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매개변수를 인터페이스 타입으로 선언하고 호출할 때에는 구현 객체를 대입한다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5008" y="2276872"/>
            <a:ext cx="2160240" cy="32790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매개변수의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다형성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57330" y="2501370"/>
            <a:ext cx="462603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379722" y="2825406"/>
            <a:ext cx="1757903" cy="324037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2" y="3477847"/>
            <a:ext cx="4153260" cy="2400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46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타입 확인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강제 타입 변환은 구현 객체가 인터페이스 타입으로 변환되어 있는 상태에서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204864"/>
            <a:ext cx="4844213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15728" y="1571764"/>
            <a:ext cx="4953000" cy="214526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/>
            <a:r>
              <a:rPr lang="en-US" altLang="ko-KR" b="1" dirty="0">
                <a:solidFill>
                  <a:srgbClr val="C00000"/>
                </a:solidFill>
              </a:rPr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/>
              <a:t>{</a:t>
            </a:r>
          </a:p>
          <a:p>
            <a:pPr lvl="1"/>
            <a:r>
              <a:rPr lang="en-US" altLang="ko-KR" b="1" dirty="0"/>
              <a:t>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/>
              <a:t>      </a:t>
            </a:r>
            <a:r>
              <a:rPr lang="ko-KR" altLang="en-US" sz="1600" dirty="0" smtClean="0"/>
              <a:t>상수이름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추상메서드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 …)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957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선언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4005064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구현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52600" y="4660556"/>
            <a:ext cx="6417592" cy="132802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class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구현클래스 이름 </a:t>
            </a:r>
            <a:r>
              <a:rPr lang="en-US" altLang="ko-KR" b="1" dirty="0" smtClean="0">
                <a:solidFill>
                  <a:srgbClr val="C00000"/>
                </a:solidFill>
              </a:rPr>
              <a:t>implements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 smtClean="0"/>
              <a:t>	</a:t>
            </a:r>
          </a:p>
          <a:p>
            <a:pPr lvl="1"/>
            <a:r>
              <a:rPr lang="en-US" altLang="ko-KR" b="1" dirty="0"/>
              <a:t>	</a:t>
            </a:r>
            <a:r>
              <a:rPr lang="ko-KR" altLang="en-US" dirty="0" smtClean="0"/>
              <a:t>실체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}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90465"/>
            <a:ext cx="4572397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3861048"/>
            <a:ext cx="2001514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9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47663"/>
            <a:ext cx="4153260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44" y="2564904"/>
            <a:ext cx="4138019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859347" y="2558774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01825" y="21328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859016" y="3362534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34800" y="367957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73190" y="2152742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Car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3190" y="2573805"/>
            <a:ext cx="1779610" cy="15078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run()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41232" y="3386690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HanTire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1232" y="2162554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KumTire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7486" y="2357004"/>
            <a:ext cx="1779610" cy="5906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Tire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37486" y="2946972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oll()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168519" y="2824201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347497" y="4314056"/>
            <a:ext cx="3363786" cy="973749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자동차를 </a:t>
            </a:r>
            <a:r>
              <a:rPr lang="ko-KR" altLang="en-US" sz="1600" dirty="0" err="1" smtClean="0">
                <a:latin typeface="+mn-ea"/>
              </a:rPr>
              <a:t>설계할때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필드</a:t>
            </a:r>
            <a:r>
              <a:rPr lang="ko-KR" altLang="en-US" sz="1600" dirty="0" smtClean="0">
                <a:latin typeface="+mn-ea"/>
              </a:rPr>
              <a:t> 타입으로 타이어 인터페이스를 선언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97171"/>
            <a:ext cx="2952328" cy="1588049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1988840"/>
            <a:ext cx="5074616" cy="151216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4148490"/>
            <a:ext cx="5074616" cy="151275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2060848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Tire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62235" y="1568541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KumTire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0912" y="3717032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HanTire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59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9700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구현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4760521" cy="3576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9700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구현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5442373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2492896"/>
            <a:ext cx="2266870" cy="1971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05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249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배열로 구현 객체 관리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09" y="2060848"/>
            <a:ext cx="427519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361006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8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8469415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상속하기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인터페이스간에도 상속이 가능하다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구현 코드를 통해 기능을 상속하는 것이 아니므로 </a:t>
            </a:r>
            <a:r>
              <a:rPr lang="ko-KR" altLang="en-US" sz="1600" b="1" dirty="0" smtClean="0"/>
              <a:t>형 상속</a:t>
            </a:r>
            <a:r>
              <a:rPr lang="en-US" altLang="ko-KR" sz="1600" b="1" dirty="0" smtClean="0"/>
              <a:t>(type inheritance)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클래스의 경우는 단일 상속이지만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인터페이스는 다중 상속이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835135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</a:t>
            </a:r>
            <a:endParaRPr lang="en-US" altLang="ko-KR" i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flipV="1">
            <a:off x="3572250" y="3502948"/>
            <a:ext cx="2232248" cy="252385"/>
            <a:chOff x="2273923" y="2853997"/>
            <a:chExt cx="4545213" cy="25061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73923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273923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547581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19136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494049" y="3422607"/>
            <a:ext cx="156402" cy="321006"/>
            <a:chOff x="4645010" y="4116106"/>
            <a:chExt cx="156402" cy="321006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64968" y="3755333"/>
            <a:ext cx="0" cy="529096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9" name="그룹 38"/>
          <p:cNvGrpSpPr/>
          <p:nvPr/>
        </p:nvGrpSpPr>
        <p:grpSpPr>
          <a:xfrm>
            <a:off x="5725172" y="3404404"/>
            <a:ext cx="156402" cy="321006"/>
            <a:chOff x="4645010" y="4116106"/>
            <a:chExt cx="156402" cy="32100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2835135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x()</a:t>
            </a:r>
            <a:endParaRPr lang="en-US" altLang="ko-KR" i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66764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66764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56856" y="4284429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Myinterface</a:t>
            </a:r>
            <a:endParaRPr lang="en-US" altLang="ko-KR" i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6856" y="460994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myMethod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6856" y="539971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MyClass</a:t>
            </a:r>
            <a:endParaRPr lang="en-US" altLang="ko-KR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6767" y="5011096"/>
            <a:ext cx="156402" cy="321006"/>
            <a:chOff x="2851258" y="4405397"/>
            <a:chExt cx="156402" cy="32100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2851258" y="4405397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2929459" y="4485675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746124" y="499875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069" y="3699073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00" y="1844824"/>
            <a:ext cx="3322608" cy="124978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9" y="3953128"/>
            <a:ext cx="5014395" cy="12040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1064568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X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3200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Y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54496" y="3521080"/>
            <a:ext cx="340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MyInterface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6931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7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1556792"/>
            <a:ext cx="5076889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551" y="1196752"/>
            <a:ext cx="562264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계산기를 인터페이스로 구현하기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88520" y="3082694"/>
            <a:ext cx="1244600" cy="135636"/>
            <a:chOff x="7617297" y="4088181"/>
            <a:chExt cx="605520" cy="130282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38180" y="2420888"/>
            <a:ext cx="136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구현</a:t>
            </a:r>
            <a:endParaRPr lang="en-US" altLang="ko-KR" sz="1600" dirty="0" smtClean="0"/>
          </a:p>
          <a:p>
            <a:r>
              <a:rPr lang="en-US" altLang="ko-KR" sz="1600" dirty="0" smtClean="0"/>
              <a:t>(implements)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1526498" y="2132856"/>
            <a:ext cx="2850438" cy="7218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Calculator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6498" y="2854677"/>
            <a:ext cx="2850438" cy="16741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add(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n1, 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n2)</a:t>
            </a: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subtract(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times(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divide(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49144" y="282642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MyCalculator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556792"/>
            <a:ext cx="5599595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08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712968" cy="995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구현과 클래스 상속 함께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Queue </a:t>
            </a:r>
            <a:r>
              <a:rPr lang="ko-KR" altLang="en-US" sz="1800" dirty="0" smtClean="0"/>
              <a:t>인터페이스를 구현하고 </a:t>
            </a:r>
            <a:r>
              <a:rPr lang="en-US" altLang="ko-KR" sz="1800" dirty="0" smtClean="0"/>
              <a:t>shelf </a:t>
            </a:r>
            <a:r>
              <a:rPr lang="ko-KR" altLang="en-US" sz="1800" dirty="0" smtClean="0"/>
              <a:t>클래스를 상속받는 </a:t>
            </a:r>
            <a:r>
              <a:rPr lang="en-US" altLang="ko-KR" sz="1800" dirty="0" err="1" smtClean="0"/>
              <a:t>BookShelf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6696" y="2608941"/>
            <a:ext cx="1673217" cy="69979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Shelf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40832" y="4314958"/>
            <a:ext cx="1689168" cy="54203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BookShelf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967" y="2608941"/>
            <a:ext cx="1673217" cy="693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Queue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3267630" y="3653177"/>
            <a:ext cx="1115608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267630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84270" y="3653177"/>
            <a:ext cx="1115608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499878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9429" y="3320451"/>
            <a:ext cx="156402" cy="321006"/>
            <a:chOff x="4645010" y="4116106"/>
            <a:chExt cx="156402" cy="321006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85416" y="3666678"/>
            <a:ext cx="0" cy="64828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6" name="그룹 15"/>
          <p:cNvGrpSpPr/>
          <p:nvPr/>
        </p:nvGrpSpPr>
        <p:grpSpPr>
          <a:xfrm>
            <a:off x="5420552" y="3302248"/>
            <a:ext cx="156402" cy="321006"/>
            <a:chOff x="4645010" y="4116106"/>
            <a:chExt cx="156402" cy="321006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92376" y="3641675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89914" y="3666717"/>
            <a:ext cx="11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1323"/>
              </p:ext>
            </p:extLst>
          </p:nvPr>
        </p:nvGraphicFramePr>
        <p:xfrm>
          <a:off x="3118125" y="2060848"/>
          <a:ext cx="262128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8713" y="2045984"/>
            <a:ext cx="11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32947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739409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08099" y="2050123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0135" y="1041921"/>
            <a:ext cx="8964326" cy="946919"/>
          </a:xfrm>
          <a:prstGeom prst="roundRect">
            <a:avLst/>
          </a:prstGeom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☆ 큐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(Queue)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자료 구조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800" b="1" dirty="0" smtClean="0"/>
              <a:t>Queue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선입선출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먼저 들어온 자료가 먼저 나옴</a:t>
            </a:r>
            <a:r>
              <a:rPr lang="en-US" altLang="ko-KR" sz="1600" dirty="0" smtClean="0">
                <a:solidFill>
                  <a:srgbClr val="002060"/>
                </a:solidFill>
              </a:rPr>
              <a:t>) -&gt;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선착순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지하철 타기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815373"/>
            <a:ext cx="6172735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608" y="11247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Shelf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97496"/>
            <a:ext cx="4728510" cy="454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05" y="1531269"/>
            <a:ext cx="5988650" cy="425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0912" y="1391290"/>
            <a:ext cx="1449253" cy="432049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3080" y="1374000"/>
            <a:ext cx="1944216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736976" y="1916832"/>
            <a:ext cx="710327" cy="338554"/>
          </a:xfrm>
          <a:prstGeom prst="borderCallout1">
            <a:avLst>
              <a:gd name="adj1" fmla="val 19362"/>
              <a:gd name="adj2" fmla="val 53994"/>
              <a:gd name="adj3" fmla="val -69510"/>
              <a:gd name="adj4" fmla="val 4639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  <a:latin typeface="+mn-ea"/>
              </a:rPr>
              <a:t>상속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609184" y="1988840"/>
            <a:ext cx="710327" cy="338554"/>
          </a:xfrm>
          <a:prstGeom prst="borderCallout1">
            <a:avLst>
              <a:gd name="adj1" fmla="val -644"/>
              <a:gd name="adj2" fmla="val 48034"/>
              <a:gd name="adj3" fmla="val -89517"/>
              <a:gd name="adj4" fmla="val 730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구현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4608" y="10527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56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2971" y="1254173"/>
            <a:ext cx="304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454700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2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412" y="1233818"/>
            <a:ext cx="27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Calculator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180582" cy="316835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4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0592" y="1211020"/>
            <a:ext cx="25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MyCalculator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1052736"/>
            <a:ext cx="4764478" cy="511256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64568" y="170080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Calculator </a:t>
            </a:r>
            <a:r>
              <a:rPr lang="ko-KR" altLang="en-US" sz="1600" dirty="0" smtClean="0"/>
              <a:t>인터페이스를 구현한 클래스이다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4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CalculatorTest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</a:t>
            </a:r>
            <a:r>
              <a:rPr lang="ko-KR" altLang="en-US" b="1" dirty="0"/>
              <a:t>스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58" y="1916832"/>
            <a:ext cx="6927991" cy="325532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4901020"/>
            <a:ext cx="731583" cy="84589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6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Try ~ Catch</a:t>
            </a:r>
            <a:r>
              <a:rPr lang="ko-KR" altLang="en-US" b="1" dirty="0" smtClean="0"/>
              <a:t>로 에러처리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6" y="1988840"/>
            <a:ext cx="609800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8208912" cy="360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인터페이스의 요소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인터페이스 상수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생성할 수 없으며 멤버 변수도 사용할 수 없다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변수를 선언해도 오류가 나지 않는 이유는 상수로 변환됨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추상메서드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구현부가 없는 </a:t>
            </a:r>
            <a:r>
              <a:rPr lang="ko-KR" altLang="en-US" sz="1600" dirty="0" err="1" smtClean="0"/>
              <a:t>추상메서드로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기본 구현을 가지는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구현 클래스에서 재정의 </a:t>
            </a:r>
            <a:r>
              <a:rPr lang="ko-KR" altLang="en-US" sz="1600" dirty="0" err="1"/>
              <a:t>할</a:t>
            </a:r>
            <a:r>
              <a:rPr lang="ko-KR" altLang="en-US" sz="1600" dirty="0" err="1" smtClean="0"/>
              <a:t>수</a:t>
            </a:r>
            <a:r>
              <a:rPr lang="ko-KR" altLang="en-US" sz="1600" dirty="0" smtClean="0"/>
              <a:t> 있음</a:t>
            </a:r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자바 </a:t>
            </a:r>
            <a:r>
              <a:rPr lang="en-US" altLang="ko-KR" sz="1600" dirty="0" smtClean="0">
                <a:solidFill>
                  <a:srgbClr val="C00000"/>
                </a:solidFill>
              </a:rPr>
              <a:t>8</a:t>
            </a:r>
            <a:r>
              <a:rPr lang="ko-KR" altLang="en-US" sz="1600" dirty="0" smtClean="0"/>
              <a:t>부터 가능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생성과 상관없이 인터페이스 타입으로 사용할 수 있는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자바 </a:t>
            </a:r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r>
              <a:rPr lang="ko-KR" altLang="en-US" sz="1600" dirty="0"/>
              <a:t>부터 가능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4437112"/>
            <a:ext cx="27651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955</Words>
  <Application>Microsoft Office PowerPoint</Application>
  <PresentationFormat>A4 용지(210x297mm)</PresentationFormat>
  <Paragraphs>304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HY엽서M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11장.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 구성 요소</vt:lpstr>
      <vt:lpstr> 인터페이스</vt:lpstr>
      <vt:lpstr> 인터페이스</vt:lpstr>
      <vt:lpstr> 인터페이스</vt:lpstr>
      <vt:lpstr> 인터페이스</vt:lpstr>
      <vt:lpstr> 인터페이스</vt:lpstr>
      <vt:lpstr>  다중 인터페이스 구현</vt:lpstr>
      <vt:lpstr> 다중 인터페이스</vt:lpstr>
      <vt:lpstr> 다중 인터페이스</vt:lpstr>
      <vt:lpstr> 다중 인터페이스</vt:lpstr>
      <vt:lpstr> 구현 객체 사용 방법</vt:lpstr>
      <vt:lpstr> 구현 객체 사용 방법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강제 타입 변환</vt:lpstr>
      <vt:lpstr> 인터페이스와 강제 타입 변환</vt:lpstr>
      <vt:lpstr> 인터페이스와 강제 타입 변환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 상속</vt:lpstr>
      <vt:lpstr> 인터페이스 상속</vt:lpstr>
      <vt:lpstr> 인터페이스 상속</vt:lpstr>
      <vt:lpstr> 인터페이스 상속</vt:lpstr>
      <vt:lpstr> 인터페이스 활용</vt:lpstr>
      <vt:lpstr> 인터페이스 활용</vt:lpstr>
      <vt:lpstr> 인터페이스 활용</vt:lpstr>
      <vt:lpstr> 인터페이스 활용</vt:lpstr>
      <vt:lpstr> 인터페이스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498</cp:revision>
  <dcterms:created xsi:type="dcterms:W3CDTF">2019-03-04T02:36:55Z</dcterms:created>
  <dcterms:modified xsi:type="dcterms:W3CDTF">2023-05-30T22:48:22Z</dcterms:modified>
</cp:coreProperties>
</file>