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8"/>
  </p:notesMasterIdLst>
  <p:sldIdLst>
    <p:sldId id="256" r:id="rId2"/>
    <p:sldId id="294" r:id="rId3"/>
    <p:sldId id="279" r:id="rId4"/>
    <p:sldId id="288" r:id="rId5"/>
    <p:sldId id="296" r:id="rId6"/>
    <p:sldId id="295" r:id="rId7"/>
    <p:sldId id="267" r:id="rId8"/>
    <p:sldId id="286" r:id="rId9"/>
    <p:sldId id="302" r:id="rId10"/>
    <p:sldId id="287" r:id="rId11"/>
    <p:sldId id="280" r:id="rId12"/>
    <p:sldId id="289" r:id="rId13"/>
    <p:sldId id="297" r:id="rId14"/>
    <p:sldId id="281" r:id="rId15"/>
    <p:sldId id="282" r:id="rId16"/>
    <p:sldId id="298" r:id="rId17"/>
    <p:sldId id="290" r:id="rId18"/>
    <p:sldId id="303" r:id="rId19"/>
    <p:sldId id="304" r:id="rId20"/>
    <p:sldId id="305" r:id="rId21"/>
    <p:sldId id="306" r:id="rId22"/>
    <p:sldId id="310" r:id="rId23"/>
    <p:sldId id="309" r:id="rId24"/>
    <p:sldId id="308" r:id="rId25"/>
    <p:sldId id="307" r:id="rId26"/>
    <p:sldId id="311" r:id="rId27"/>
    <p:sldId id="312" r:id="rId28"/>
    <p:sldId id="313" r:id="rId29"/>
    <p:sldId id="314" r:id="rId30"/>
    <p:sldId id="315" r:id="rId31"/>
    <p:sldId id="316" r:id="rId32"/>
    <p:sldId id="317" r:id="rId33"/>
    <p:sldId id="318" r:id="rId34"/>
    <p:sldId id="319" r:id="rId35"/>
    <p:sldId id="330" r:id="rId36"/>
    <p:sldId id="331" r:id="rId37"/>
    <p:sldId id="320" r:id="rId38"/>
    <p:sldId id="321" r:id="rId39"/>
    <p:sldId id="322" r:id="rId40"/>
    <p:sldId id="323" r:id="rId41"/>
    <p:sldId id="324" r:id="rId42"/>
    <p:sldId id="325" r:id="rId43"/>
    <p:sldId id="326" r:id="rId44"/>
    <p:sldId id="327" r:id="rId45"/>
    <p:sldId id="328" r:id="rId46"/>
    <p:sldId id="329" r:id="rId4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46" autoAdjust="0"/>
    <p:restoredTop sz="94660"/>
  </p:normalViewPr>
  <p:slideViewPr>
    <p:cSldViewPr>
      <p:cViewPr varScale="1">
        <p:scale>
          <a:sx n="82" d="100"/>
          <a:sy n="82" d="100"/>
        </p:scale>
        <p:origin x="146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51721" y="1379514"/>
            <a:ext cx="6334472" cy="122656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79712" y="2667615"/>
            <a:ext cx="7164288" cy="455479"/>
          </a:xfrm>
          <a:solidFill>
            <a:srgbClr val="00B0F0"/>
          </a:solidFill>
        </p:spPr>
        <p:txBody>
          <a:bodyPr anchor="ctr" anchorCtr="0">
            <a:noAutofit/>
          </a:bodyPr>
          <a:lstStyle>
            <a:lvl1pPr marL="0" indent="0" algn="l">
              <a:buNone/>
              <a:defRPr sz="2000" i="1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1979712" cy="269104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67615"/>
            <a:ext cx="1979712" cy="478905"/>
          </a:xfrm>
          <a:prstGeom prst="rect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214689" y="2735987"/>
            <a:ext cx="432048" cy="342165"/>
          </a:xfrm>
          <a:prstGeom prst="triangle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556854" y="2735988"/>
            <a:ext cx="432048" cy="342165"/>
          </a:xfrm>
          <a:prstGeom prst="triangle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3130698"/>
            <a:ext cx="1979712" cy="372730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868810"/>
            <a:ext cx="2269834" cy="225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FE80-3752-4C44-80B8-E31C3450070D}" type="datetime1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8D13-428F-4553-BC93-2E91B1DA3F5C}" type="datetime1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4779-FB94-4D0A-9770-16BB460ADD4B}" type="datetime1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7F0D-089E-4098-8EE9-5721C76E52EC}" type="datetime1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50FE-E6B2-4D57-AAF6-1B2A37421AAD}" type="datetime1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20C2-C949-4E4F-9580-FEE4F2DAC554}" type="datetime1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BFE0-70CA-4AA9-9C17-F02054822E7E}" type="datetime1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4A72-C6AC-45C3-AE5A-9CF6D245353A}" type="datetime1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9E8D-7616-4FA8-9B12-88059974D499}" type="datetime1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C3F6-B4DC-4E51-8609-BCC628ECDBF3}" type="datetime1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4C586-F21B-48DD-B591-4B12E73E0749}" type="datetime1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다이아몬드 9"/>
          <p:cNvSpPr/>
          <p:nvPr userDrawn="1"/>
        </p:nvSpPr>
        <p:spPr>
          <a:xfrm>
            <a:off x="107505" y="6093296"/>
            <a:ext cx="465282" cy="590922"/>
          </a:xfrm>
          <a:prstGeom prst="diamond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다이아몬드 8"/>
          <p:cNvSpPr/>
          <p:nvPr userDrawn="1"/>
        </p:nvSpPr>
        <p:spPr>
          <a:xfrm>
            <a:off x="251521" y="6093296"/>
            <a:ext cx="465282" cy="590922"/>
          </a:xfrm>
          <a:prstGeom prst="diamond">
            <a:avLst/>
          </a:prstGeom>
          <a:solidFill>
            <a:srgbClr val="0070C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" y="-18256"/>
            <a:ext cx="5724128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  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172400" y="6453338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51720" y="1379514"/>
            <a:ext cx="5184576" cy="1226567"/>
          </a:xfrm>
        </p:spPr>
        <p:txBody>
          <a:bodyPr>
            <a:normAutofit/>
          </a:bodyPr>
          <a:lstStyle/>
          <a:p>
            <a:pPr algn="l"/>
            <a:r>
              <a:rPr lang="en-US" altLang="ko-KR" b="1" dirty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5</a:t>
            </a:r>
            <a:r>
              <a:rPr lang="ko-KR" altLang="en-US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 </a:t>
            </a:r>
            <a:r>
              <a:rPr lang="ko-KR" altLang="en-US" b="1" dirty="0" smtClean="0">
                <a:solidFill>
                  <a:srgbClr val="0070C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함수</a:t>
            </a:r>
            <a:endParaRPr lang="ko-KR" altLang="en-US" b="1" dirty="0">
              <a:solidFill>
                <a:srgbClr val="0070C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79712" y="2674416"/>
            <a:ext cx="7164288" cy="456974"/>
          </a:xfrm>
          <a:solidFill>
            <a:srgbClr val="FFC000"/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600" i="1" dirty="0">
              <a:solidFill>
                <a:schemeClr val="tx1">
                  <a:lumMod val="65000"/>
                  <a:lumOff val="3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문자타</a:t>
            </a:r>
            <a:r>
              <a:rPr lang="ko-KR" altLang="en-US" dirty="0"/>
              <a:t>입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208" y="3776299"/>
            <a:ext cx="5159187" cy="16689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362" y="4064331"/>
            <a:ext cx="944962" cy="13031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60" y="1563491"/>
            <a:ext cx="5875529" cy="14860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1848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err="1" smtClean="0"/>
              <a:t>단일행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611560" y="980728"/>
            <a:ext cx="216024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</a:t>
            </a:r>
            <a:r>
              <a:rPr lang="ko-KR" altLang="en-US" sz="2000" b="1" dirty="0" smtClean="0"/>
              <a:t>날짜 연산 규칙</a:t>
            </a:r>
            <a:endParaRPr lang="en-US" altLang="ko-KR" sz="1800" dirty="0" smtClean="0"/>
          </a:p>
        </p:txBody>
      </p:sp>
      <p:graphicFrame>
        <p:nvGraphicFramePr>
          <p:cNvPr id="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234074"/>
              </p:ext>
            </p:extLst>
          </p:nvPr>
        </p:nvGraphicFramePr>
        <p:xfrm>
          <a:off x="755576" y="1556792"/>
          <a:ext cx="6912768" cy="1656184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0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함수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반환값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Date</a:t>
                      </a:r>
                      <a:r>
                        <a:rPr lang="en-US" altLang="ko-KR" sz="1600" baseline="0" dirty="0" smtClean="0"/>
                        <a:t> + Number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날짜에서 일수를 더한다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Date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Date</a:t>
                      </a:r>
                      <a:r>
                        <a:rPr lang="en-US" altLang="ko-KR" sz="1600" baseline="0" dirty="0" smtClean="0"/>
                        <a:t> - Number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날짜에서 일수를 뺀다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Date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Date</a:t>
                      </a:r>
                      <a:r>
                        <a:rPr lang="en-US" altLang="ko-KR" sz="1600" baseline="0" dirty="0" smtClean="0"/>
                        <a:t> – Date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 날짜에서 날짜를 뺀다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일수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7320480"/>
              </p:ext>
            </p:extLst>
          </p:nvPr>
        </p:nvGraphicFramePr>
        <p:xfrm>
          <a:off x="755576" y="3861048"/>
          <a:ext cx="7992888" cy="2130348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함수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예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MONTH_BETWEEN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두 날짜 사이의 월수를 계산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MONTH_BETWEEN(SYSDATE, HIRE_DATE)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ADD_MONTHS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월을 날짜에 더한다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ADD_MONTHS(HIRE_DATE, 5)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NEXT_DAY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명시된 날짜부터 돌아오는 요일의 날짜를 출력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NEXT_DAY(HIRE_DATE, 1)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내용 개체 틀 2"/>
          <p:cNvSpPr txBox="1">
            <a:spLocks/>
          </p:cNvSpPr>
          <p:nvPr/>
        </p:nvSpPr>
        <p:spPr>
          <a:xfrm>
            <a:off x="611560" y="3284984"/>
            <a:ext cx="216024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</a:t>
            </a:r>
            <a:r>
              <a:rPr lang="ko-KR" altLang="en-US" sz="2000" b="1" dirty="0" smtClean="0"/>
              <a:t>날짜 함</a:t>
            </a:r>
            <a:r>
              <a:rPr lang="ko-KR" altLang="en-US" sz="2000" b="1" dirty="0"/>
              <a:t>수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174893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날</a:t>
            </a:r>
            <a:r>
              <a:rPr lang="ko-KR" altLang="en-US" dirty="0"/>
              <a:t>짜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256" y="1556792"/>
            <a:ext cx="6325552" cy="16805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924944"/>
            <a:ext cx="2385267" cy="22328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0235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날</a:t>
            </a:r>
            <a:r>
              <a:rPr lang="ko-KR" altLang="en-US" dirty="0"/>
              <a:t>짜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12" y="3452178"/>
            <a:ext cx="6720240" cy="15841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204" y="5324386"/>
            <a:ext cx="3040644" cy="6248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12" y="1196752"/>
            <a:ext cx="5906012" cy="16384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930" y="1844824"/>
            <a:ext cx="3154954" cy="12421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5859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err="1" smtClean="0"/>
              <a:t>단일행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67544" y="908720"/>
            <a:ext cx="216024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</a:t>
            </a:r>
            <a:r>
              <a:rPr lang="ko-KR" altLang="en-US" sz="2000" b="1" dirty="0" smtClean="0"/>
              <a:t>변환 함수</a:t>
            </a:r>
            <a:endParaRPr lang="en-US" altLang="ko-KR" sz="1800" dirty="0" smtClean="0"/>
          </a:p>
        </p:txBody>
      </p:sp>
      <p:graphicFrame>
        <p:nvGraphicFramePr>
          <p:cNvPr id="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6929359"/>
              </p:ext>
            </p:extLst>
          </p:nvPr>
        </p:nvGraphicFramePr>
        <p:xfrm>
          <a:off x="863588" y="2060848"/>
          <a:ext cx="4680520" cy="172819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FROM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TO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VARCHAR2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또는 </a:t>
                      </a:r>
                      <a:r>
                        <a:rPr lang="en-US" altLang="ko-KR" sz="1600" baseline="0" dirty="0" smtClean="0"/>
                        <a:t>CHAR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NUMBER(</a:t>
                      </a:r>
                      <a:r>
                        <a:rPr lang="ko-KR" altLang="en-US" sz="1600" dirty="0" smtClean="0"/>
                        <a:t>숫자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VARCHAR2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또는 </a:t>
                      </a:r>
                      <a:r>
                        <a:rPr lang="en-US" altLang="ko-KR" sz="1600" baseline="0" dirty="0" smtClean="0"/>
                        <a:t>CHAR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DATE(</a:t>
                      </a:r>
                      <a:r>
                        <a:rPr lang="ko-KR" altLang="en-US" sz="1600" dirty="0" smtClean="0"/>
                        <a:t>날짜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NUMBER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VARCHAR2(</a:t>
                      </a:r>
                      <a:r>
                        <a:rPr lang="ko-KR" altLang="en-US" sz="1600" dirty="0" smtClean="0"/>
                        <a:t>문자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DATE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VARCHAR2(</a:t>
                      </a:r>
                      <a:r>
                        <a:rPr lang="ko-KR" altLang="en-US" sz="1600" dirty="0" smtClean="0"/>
                        <a:t>문자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내용 개체 틀 2"/>
          <p:cNvSpPr txBox="1">
            <a:spLocks/>
          </p:cNvSpPr>
          <p:nvPr/>
        </p:nvSpPr>
        <p:spPr>
          <a:xfrm>
            <a:off x="683568" y="1412776"/>
            <a:ext cx="396044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</a:t>
            </a:r>
            <a:r>
              <a:rPr lang="ko-KR" altLang="en-US" sz="2000" b="1" dirty="0" smtClean="0"/>
              <a:t>자동 데이터 타입 변환</a:t>
            </a:r>
            <a:endParaRPr lang="en-US" altLang="ko-KR" sz="18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4221087"/>
            <a:ext cx="2138940" cy="10492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4776298"/>
            <a:ext cx="1038972" cy="4320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7450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err="1" smtClean="0"/>
              <a:t>단일행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67544" y="1052736"/>
            <a:ext cx="216024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</a:t>
            </a:r>
            <a:r>
              <a:rPr lang="ko-KR" altLang="en-US" sz="2000" b="1" dirty="0" smtClean="0"/>
              <a:t>변환 함수</a:t>
            </a:r>
            <a:endParaRPr lang="en-US" altLang="ko-KR" sz="1800" dirty="0" smtClean="0"/>
          </a:p>
        </p:txBody>
      </p:sp>
      <p:graphicFrame>
        <p:nvGraphicFramePr>
          <p:cNvPr id="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8712075"/>
              </p:ext>
            </p:extLst>
          </p:nvPr>
        </p:nvGraphicFramePr>
        <p:xfrm>
          <a:off x="755576" y="2132856"/>
          <a:ext cx="7344816" cy="197067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38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FROM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TO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8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TO_CHAR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숫자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문자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날짜 값을 형식을 </a:t>
                      </a:r>
                      <a:r>
                        <a:rPr lang="en-US" altLang="ko-KR" sz="1600" dirty="0" smtClean="0"/>
                        <a:t>VARCHAR2</a:t>
                      </a:r>
                      <a:r>
                        <a:rPr lang="ko-KR" altLang="en-US" sz="1600" dirty="0" smtClean="0"/>
                        <a:t>로 변환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8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TO_NUMBER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문자를 숫자 타입으로 변환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6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TO_DATE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날짜를 나타내는 문자열을 지정 형식의 날짜 타입</a:t>
                      </a:r>
                      <a:endParaRPr lang="en-US" altLang="ko-KR" sz="16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으로  변환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내용 개체 틀 2"/>
          <p:cNvSpPr txBox="1">
            <a:spLocks/>
          </p:cNvSpPr>
          <p:nvPr/>
        </p:nvSpPr>
        <p:spPr>
          <a:xfrm>
            <a:off x="611560" y="1556792"/>
            <a:ext cx="396044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/>
              <a:t> </a:t>
            </a:r>
            <a:r>
              <a:rPr lang="ko-KR" altLang="en-US" sz="2000" b="1" dirty="0" smtClean="0"/>
              <a:t>수</a:t>
            </a:r>
            <a:r>
              <a:rPr lang="ko-KR" altLang="en-US" sz="2000" b="1" dirty="0"/>
              <a:t>동</a:t>
            </a:r>
            <a:r>
              <a:rPr lang="ko-KR" altLang="en-US" sz="2000" b="1" dirty="0" smtClean="0"/>
              <a:t> 데이터 타입 변환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406679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err="1" smtClean="0"/>
              <a:t>단일행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969" y="1556792"/>
            <a:ext cx="2890999" cy="10180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401" y="1916832"/>
            <a:ext cx="1730653" cy="4645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906" y="3140968"/>
            <a:ext cx="6133422" cy="11967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5" y="4653136"/>
            <a:ext cx="2808313" cy="4567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8198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err="1" smtClean="0"/>
              <a:t>단일행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78" y="4215554"/>
            <a:ext cx="6162934" cy="11298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282" y="5538853"/>
            <a:ext cx="2834886" cy="49534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41" y="1358705"/>
            <a:ext cx="4381880" cy="24157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6534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 </a:t>
            </a:r>
            <a:r>
              <a:rPr lang="ko-KR" altLang="en-US" sz="2800" b="1" dirty="0" smtClean="0"/>
              <a:t>일반 함수 </a:t>
            </a:r>
            <a:r>
              <a:rPr lang="en-US" altLang="ko-KR" sz="2800" b="1" dirty="0" smtClean="0"/>
              <a:t>– NVL() </a:t>
            </a:r>
            <a:r>
              <a:rPr lang="ko-KR" altLang="en-US" sz="2800" b="1" dirty="0" smtClean="0"/>
              <a:t>함수</a:t>
            </a:r>
            <a:endParaRPr lang="ko-KR" altLang="en-US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7584" y="1052736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NVL </a:t>
            </a:r>
            <a:r>
              <a:rPr lang="ko-KR" altLang="en-US" sz="2000" b="1" dirty="0" smtClean="0"/>
              <a:t>함수 </a:t>
            </a:r>
            <a:r>
              <a:rPr lang="en-US" altLang="ko-KR" sz="2000" b="1" dirty="0" smtClean="0"/>
              <a:t>– NULL </a:t>
            </a:r>
            <a:r>
              <a:rPr lang="ko-KR" altLang="en-US" sz="2000" b="1" dirty="0" smtClean="0"/>
              <a:t>값 처리하기</a:t>
            </a:r>
            <a:endParaRPr lang="ko-KR" alt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95332" y="1484784"/>
            <a:ext cx="78811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NULL</a:t>
            </a:r>
            <a:r>
              <a:rPr lang="ko-KR" altLang="en-US" sz="1600" dirty="0"/>
              <a:t>값이란 아직 지정되지 않은 값을 말한다</a:t>
            </a:r>
            <a:r>
              <a:rPr lang="en-US" altLang="ko-KR" sz="1600" dirty="0"/>
              <a:t>. </a:t>
            </a:r>
            <a:r>
              <a:rPr lang="ko-KR" altLang="en-US" sz="1600" dirty="0" smtClean="0"/>
              <a:t>지정되지 </a:t>
            </a:r>
            <a:r>
              <a:rPr lang="ko-KR" altLang="en-US" sz="1600" dirty="0"/>
              <a:t>않았다는 것은 값을 </a:t>
            </a:r>
            <a:r>
              <a:rPr lang="ko-KR" altLang="en-US" sz="1600" dirty="0" err="1"/>
              <a:t>알수도</a:t>
            </a:r>
            <a:r>
              <a:rPr lang="ko-KR" altLang="en-US" sz="1600" dirty="0"/>
              <a:t> 없고 적용할 수도 없다는 뜻이다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특정 열의 행에 대한 데이터 값이 없다면 데이터 값은 </a:t>
            </a:r>
            <a:r>
              <a:rPr lang="en-US" altLang="ko-KR" sz="1600" dirty="0" smtClean="0"/>
              <a:t>null</a:t>
            </a:r>
            <a:r>
              <a:rPr lang="ko-KR" altLang="en-US" sz="1600" dirty="0" smtClean="0"/>
              <a:t>이 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테이블을 정의할 때 </a:t>
            </a:r>
            <a:r>
              <a:rPr lang="en-US" altLang="ko-KR" sz="1600" dirty="0" smtClean="0"/>
              <a:t>NOT NULL</a:t>
            </a:r>
            <a:r>
              <a:rPr lang="ko-KR" altLang="en-US" sz="1600" dirty="0" smtClean="0"/>
              <a:t>을 지정하면 </a:t>
            </a:r>
            <a:r>
              <a:rPr lang="en-US" altLang="ko-KR" sz="1600" dirty="0" smtClean="0"/>
              <a:t>null </a:t>
            </a:r>
            <a:r>
              <a:rPr lang="ko-KR" altLang="en-US" sz="1600" dirty="0" smtClean="0"/>
              <a:t>값을 가질 수 없다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861616" y="3462099"/>
            <a:ext cx="2736304" cy="5074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 smtClean="0"/>
              <a:t>NVL (</a:t>
            </a:r>
            <a:r>
              <a:rPr lang="ko-KR" altLang="en-US" sz="1800" b="1" dirty="0" smtClean="0"/>
              <a:t>인수</a:t>
            </a:r>
            <a:r>
              <a:rPr lang="en-US" altLang="ko-KR" sz="1800" b="1" dirty="0" smtClean="0"/>
              <a:t>1, </a:t>
            </a:r>
            <a:r>
              <a:rPr lang="ko-KR" altLang="en-US" sz="1800" b="1" dirty="0" smtClean="0"/>
              <a:t>인수</a:t>
            </a:r>
            <a:r>
              <a:rPr lang="en-US" altLang="ko-KR" sz="1800" b="1" dirty="0" smtClean="0"/>
              <a:t>2)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5332" y="4110171"/>
            <a:ext cx="7881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인수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의 값이 </a:t>
            </a:r>
            <a:r>
              <a:rPr lang="en-US" altLang="ko-KR" sz="1600" dirty="0" smtClean="0"/>
              <a:t>NULL</a:t>
            </a:r>
            <a:r>
              <a:rPr lang="ko-KR" altLang="en-US" sz="1600" dirty="0" smtClean="0"/>
              <a:t>일 경우 인수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를 반환하고 </a:t>
            </a:r>
            <a:r>
              <a:rPr lang="en-US" altLang="ko-KR" sz="1600" dirty="0" smtClean="0"/>
              <a:t>NULL</a:t>
            </a:r>
            <a:r>
              <a:rPr lang="ko-KR" altLang="en-US" sz="1600" dirty="0" smtClean="0"/>
              <a:t>이 아닌 경우 인수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을 반환해 주는 함수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57106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7584" y="1052736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NVL </a:t>
            </a:r>
            <a:r>
              <a:rPr lang="ko-KR" altLang="en-US" sz="2000" b="1" dirty="0" smtClean="0"/>
              <a:t>함수 </a:t>
            </a:r>
            <a:r>
              <a:rPr lang="en-US" altLang="ko-KR" sz="2000" b="1" dirty="0" smtClean="0"/>
              <a:t>– NULL </a:t>
            </a:r>
            <a:r>
              <a:rPr lang="ko-KR" altLang="en-US" sz="2000" b="1" dirty="0" smtClean="0"/>
              <a:t>값 처리하기</a:t>
            </a:r>
            <a:endParaRPr lang="ko-KR" altLang="en-US" sz="2000" b="1" dirty="0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" y="-18256"/>
            <a:ext cx="5724128" cy="854968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  </a:t>
            </a:r>
            <a:r>
              <a:rPr lang="ko-KR" altLang="en-US" sz="2800" b="1" dirty="0" smtClean="0"/>
              <a:t>일반 함수 </a:t>
            </a:r>
            <a:r>
              <a:rPr lang="en-US" altLang="ko-KR" sz="2800" b="1" dirty="0" smtClean="0"/>
              <a:t>– NVL() </a:t>
            </a:r>
            <a:r>
              <a:rPr lang="ko-KR" altLang="en-US" sz="2800" b="1" dirty="0" smtClean="0"/>
              <a:t>함수</a:t>
            </a:r>
            <a:endParaRPr lang="ko-KR" altLang="en-US" sz="28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772816"/>
            <a:ext cx="4346354" cy="41044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325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SQL </a:t>
            </a:r>
            <a:r>
              <a:rPr lang="ko-KR" altLang="en-US" dirty="0" smtClean="0"/>
              <a:t>내장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67544" y="1052736"/>
            <a:ext cx="216024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</a:t>
            </a:r>
            <a:r>
              <a:rPr lang="en-US" altLang="ko-KR" sz="2000" b="1" dirty="0" smtClean="0"/>
              <a:t>SQL </a:t>
            </a:r>
            <a:r>
              <a:rPr lang="ko-KR" altLang="en-US" sz="2000" b="1" dirty="0" smtClean="0"/>
              <a:t>내장함수</a:t>
            </a:r>
            <a:endParaRPr lang="en-US" altLang="ko-KR" sz="1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83568" y="1732166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수학에서 함수 </a:t>
            </a:r>
            <a:r>
              <a:rPr lang="en-US" altLang="ko-KR" sz="1600" dirty="0" smtClean="0"/>
              <a:t>y=f(x)</a:t>
            </a:r>
            <a:r>
              <a:rPr lang="ko-KR" altLang="en-US" sz="1600" dirty="0" smtClean="0"/>
              <a:t>는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값 </a:t>
            </a:r>
            <a:r>
              <a:rPr lang="en-US" altLang="ko-KR" sz="1600" dirty="0" smtClean="0"/>
              <a:t>x</a:t>
            </a:r>
            <a:r>
              <a:rPr lang="ko-KR" altLang="en-US" sz="1600" dirty="0" smtClean="0"/>
              <a:t>를 함수 </a:t>
            </a:r>
            <a:r>
              <a:rPr lang="en-US" altLang="ko-KR" sz="1600" dirty="0" smtClean="0"/>
              <a:t>f</a:t>
            </a:r>
            <a:r>
              <a:rPr lang="ko-KR" altLang="en-US" sz="1600" dirty="0" smtClean="0"/>
              <a:t>에 넣으면 </a:t>
            </a:r>
            <a:r>
              <a:rPr lang="en-US" altLang="ko-KR" sz="1600" dirty="0" smtClean="0"/>
              <a:t>y</a:t>
            </a:r>
            <a:r>
              <a:rPr lang="ko-KR" altLang="en-US" sz="1600" dirty="0" smtClean="0"/>
              <a:t>값을 결과로 반환한다는 의미이다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수학의 함수와 마찬가지로 특정 값이나 열이 값을 </a:t>
            </a:r>
            <a:r>
              <a:rPr lang="ko-KR" altLang="en-US" sz="1600" dirty="0" err="1" smtClean="0"/>
              <a:t>입력받아</a:t>
            </a:r>
            <a:r>
              <a:rPr lang="ko-KR" altLang="en-US" sz="1600" dirty="0" smtClean="0"/>
              <a:t> 그 값을 계산하여 결과값을 돌려 준다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3212976"/>
            <a:ext cx="62135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상수나 속성 이름을 입력 값으로 받아 단일 값을 결과로 반환한다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모든 내장 함수는 최초에 선언될 때 유효한 </a:t>
            </a:r>
            <a:r>
              <a:rPr lang="ko-KR" altLang="en-US" sz="1600" dirty="0" err="1" smtClean="0"/>
              <a:t>입력값을</a:t>
            </a:r>
            <a:r>
              <a:rPr lang="ko-KR" altLang="en-US" sz="1600" dirty="0" smtClean="0"/>
              <a:t> 받아야 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예를 들어 수학 함수의 </a:t>
            </a:r>
            <a:r>
              <a:rPr lang="ko-KR" altLang="en-US" sz="1600" dirty="0" err="1" smtClean="0"/>
              <a:t>입력값은</a:t>
            </a:r>
            <a:r>
              <a:rPr lang="ko-KR" altLang="en-US" sz="1600" dirty="0" smtClean="0"/>
              <a:t> 정수 또는 실수 여야 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SELECT </a:t>
            </a:r>
            <a:r>
              <a:rPr lang="ko-KR" altLang="en-US" sz="1600" dirty="0" smtClean="0"/>
              <a:t>절과 </a:t>
            </a:r>
            <a:r>
              <a:rPr lang="en-US" altLang="ko-KR" sz="1600" dirty="0" smtClean="0"/>
              <a:t>WHERE </a:t>
            </a:r>
            <a:r>
              <a:rPr lang="ko-KR" altLang="en-US" sz="1600" dirty="0" smtClean="0"/>
              <a:t>절</a:t>
            </a:r>
            <a:r>
              <a:rPr lang="en-US" altLang="ko-KR" sz="1600" dirty="0" smtClean="0"/>
              <a:t>, UPDATE </a:t>
            </a:r>
            <a:r>
              <a:rPr lang="ko-KR" altLang="en-US" sz="1600" dirty="0" smtClean="0"/>
              <a:t>절 등에서 모두 사용 가능하다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2752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en-US" altLang="ko-KR" sz="2800" b="1" dirty="0" smtClean="0"/>
              <a:t>DECODE() </a:t>
            </a:r>
            <a:r>
              <a:rPr lang="ko-KR" altLang="en-US" sz="2800" b="1" dirty="0"/>
              <a:t>함수 </a:t>
            </a:r>
            <a:r>
              <a:rPr lang="en-US" altLang="ko-KR" sz="2800" b="1" dirty="0"/>
              <a:t>vs CASE </a:t>
            </a:r>
            <a:r>
              <a:rPr lang="ko-KR" altLang="en-US" sz="2800" b="1" dirty="0" err="1"/>
              <a:t>표현식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1193356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b="1" dirty="0" smtClean="0"/>
              <a:t>CASE WHEN </a:t>
            </a:r>
            <a:r>
              <a:rPr lang="ko-KR" altLang="en-US" sz="2000" b="1" dirty="0" err="1" smtClean="0"/>
              <a:t>표현식</a:t>
            </a:r>
            <a:endParaRPr lang="ko-KR" altLang="en-US" sz="2000" b="1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340362" y="1766024"/>
            <a:ext cx="4752528" cy="24420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 smtClean="0"/>
              <a:t>CASE 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 smtClean="0"/>
              <a:t>      WHEN </a:t>
            </a:r>
            <a:r>
              <a:rPr lang="ko-KR" altLang="en-US" sz="1800" dirty="0" smtClean="0"/>
              <a:t>조건 </a:t>
            </a:r>
            <a:r>
              <a:rPr lang="en-US" altLang="ko-KR" sz="1800" dirty="0" smtClean="0"/>
              <a:t>1 THEN </a:t>
            </a:r>
            <a:r>
              <a:rPr lang="ko-KR" altLang="en-US" sz="1800" dirty="0" smtClean="0"/>
              <a:t>출력 값</a:t>
            </a:r>
            <a:r>
              <a:rPr lang="en-US" altLang="ko-KR" sz="1800" dirty="0" smtClean="0"/>
              <a:t>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 WHEN </a:t>
            </a:r>
            <a:r>
              <a:rPr lang="ko-KR" altLang="en-US" sz="1800" dirty="0"/>
              <a:t>조건 </a:t>
            </a:r>
            <a:r>
              <a:rPr lang="en-US" altLang="ko-KR" sz="1800" dirty="0" smtClean="0"/>
              <a:t>2 </a:t>
            </a:r>
            <a:r>
              <a:rPr lang="en-US" altLang="ko-KR" sz="1800" dirty="0"/>
              <a:t>THEN </a:t>
            </a:r>
            <a:r>
              <a:rPr lang="ko-KR" altLang="en-US" sz="1800" dirty="0"/>
              <a:t>출력 </a:t>
            </a:r>
            <a:r>
              <a:rPr lang="ko-KR" altLang="en-US" sz="1800" dirty="0" smtClean="0"/>
              <a:t>값</a:t>
            </a:r>
            <a:r>
              <a:rPr lang="en-US" altLang="ko-KR" sz="1800" dirty="0" smtClean="0"/>
              <a:t>2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 ELSE </a:t>
            </a:r>
            <a:r>
              <a:rPr lang="ko-KR" altLang="en-US" sz="1800" dirty="0" err="1" smtClean="0"/>
              <a:t>출력값</a:t>
            </a:r>
            <a:r>
              <a:rPr lang="ko-KR" altLang="en-US" sz="1800" dirty="0" smtClean="0"/>
              <a:t> </a:t>
            </a:r>
            <a:r>
              <a:rPr lang="en-US" altLang="ko-KR" sz="1800" dirty="0"/>
              <a:t>3</a:t>
            </a:r>
            <a:endParaRPr lang="en-US" altLang="ko-KR" sz="1800" dirty="0" smtClean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 smtClean="0"/>
              <a:t>END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584" y="4365104"/>
            <a:ext cx="54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b="1" dirty="0" smtClean="0"/>
              <a:t>DECODE </a:t>
            </a:r>
            <a:r>
              <a:rPr lang="ko-KR" altLang="en-US" sz="2000" b="1" dirty="0" smtClean="0"/>
              <a:t>함수</a:t>
            </a:r>
            <a:endParaRPr lang="ko-KR" altLang="en-US" sz="2000" b="1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340362" y="4922269"/>
            <a:ext cx="4959830" cy="5074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 smtClean="0"/>
              <a:t>DECODE (</a:t>
            </a:r>
            <a:r>
              <a:rPr lang="ko-KR" altLang="en-US" sz="1800" dirty="0" err="1" smtClean="0"/>
              <a:t>열이름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조건 값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>
                <a:solidFill>
                  <a:srgbClr val="C00000"/>
                </a:solidFill>
              </a:rPr>
              <a:t>참인값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>
                <a:solidFill>
                  <a:srgbClr val="C00000"/>
                </a:solidFill>
              </a:rPr>
              <a:t>거짓인값</a:t>
            </a:r>
            <a:r>
              <a:rPr lang="en-US" altLang="ko-KR" sz="1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1382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 </a:t>
            </a:r>
            <a:r>
              <a:rPr lang="en-US" altLang="ko-KR" sz="2800" b="1" dirty="0"/>
              <a:t>DECODE </a:t>
            </a:r>
            <a:r>
              <a:rPr lang="ko-KR" altLang="en-US" sz="2800" b="1" dirty="0" smtClean="0"/>
              <a:t>함수</a:t>
            </a:r>
            <a:r>
              <a:rPr lang="en-US" altLang="ko-KR" sz="2800" b="1" dirty="0" smtClean="0"/>
              <a:t>()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vs CASE </a:t>
            </a:r>
            <a:r>
              <a:rPr lang="ko-KR" altLang="en-US" sz="2800" b="1" dirty="0" err="1" smtClean="0"/>
              <a:t>표현식</a:t>
            </a:r>
            <a:endParaRPr lang="ko-KR" altLang="en-US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340768"/>
            <a:ext cx="4850998" cy="44644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2243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 </a:t>
            </a:r>
            <a:r>
              <a:rPr lang="en-US" altLang="ko-KR" sz="2800" b="1" dirty="0"/>
              <a:t>DECODE </a:t>
            </a:r>
            <a:r>
              <a:rPr lang="ko-KR" altLang="en-US" sz="2800" b="1" dirty="0" smtClean="0"/>
              <a:t>함수</a:t>
            </a:r>
            <a:r>
              <a:rPr lang="en-US" altLang="ko-KR" sz="2800" b="1" dirty="0" smtClean="0"/>
              <a:t>()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vs CASE </a:t>
            </a:r>
            <a:r>
              <a:rPr lang="ko-KR" altLang="en-US" sz="2800" b="1" dirty="0" err="1" smtClean="0"/>
              <a:t>표현식</a:t>
            </a:r>
            <a:endParaRPr lang="ko-KR" altLang="en-US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737"/>
          <a:stretch/>
        </p:blipFill>
        <p:spPr>
          <a:xfrm>
            <a:off x="1043608" y="1628800"/>
            <a:ext cx="7064352" cy="22322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9790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 </a:t>
            </a:r>
            <a:r>
              <a:rPr lang="en-US" altLang="ko-KR" sz="2800" b="1" dirty="0"/>
              <a:t>DECODE </a:t>
            </a:r>
            <a:r>
              <a:rPr lang="ko-KR" altLang="en-US" sz="2800" b="1" dirty="0" smtClean="0"/>
              <a:t>함수</a:t>
            </a:r>
            <a:r>
              <a:rPr lang="en-US" altLang="ko-KR" sz="2800" b="1" dirty="0" smtClean="0"/>
              <a:t>()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vs CASE </a:t>
            </a:r>
            <a:r>
              <a:rPr lang="ko-KR" altLang="en-US" sz="2800" b="1" dirty="0" err="1" smtClean="0"/>
              <a:t>표현식</a:t>
            </a:r>
            <a:endParaRPr lang="ko-KR" altLang="en-US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29"/>
          <a:stretch/>
        </p:blipFill>
        <p:spPr>
          <a:xfrm>
            <a:off x="1115616" y="1083974"/>
            <a:ext cx="4168501" cy="304981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907"/>
          <a:stretch/>
        </p:blipFill>
        <p:spPr>
          <a:xfrm>
            <a:off x="2267744" y="4293096"/>
            <a:ext cx="4549534" cy="18722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6473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 </a:t>
            </a:r>
            <a:r>
              <a:rPr lang="en-US" altLang="ko-KR" sz="2800" b="1" dirty="0"/>
              <a:t>DECODE </a:t>
            </a:r>
            <a:r>
              <a:rPr lang="ko-KR" altLang="en-US" sz="2800" b="1" dirty="0" smtClean="0"/>
              <a:t>함수</a:t>
            </a:r>
            <a:r>
              <a:rPr lang="en-US" altLang="ko-KR" sz="2800" b="1" dirty="0" smtClean="0"/>
              <a:t>()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vs CASE </a:t>
            </a:r>
            <a:r>
              <a:rPr lang="ko-KR" altLang="en-US" sz="2800" b="1" dirty="0" err="1" smtClean="0"/>
              <a:t>표현식</a:t>
            </a:r>
            <a:endParaRPr lang="ko-KR" altLang="en-US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3373361"/>
            <a:ext cx="1226926" cy="5105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66"/>
          <a:stretch/>
        </p:blipFill>
        <p:spPr>
          <a:xfrm>
            <a:off x="1162829" y="1452044"/>
            <a:ext cx="4549534" cy="21175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20"/>
          <a:stretch/>
        </p:blipFill>
        <p:spPr>
          <a:xfrm>
            <a:off x="1149442" y="3933056"/>
            <a:ext cx="4549533" cy="16917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507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 </a:t>
            </a:r>
            <a:r>
              <a:rPr lang="en-US" altLang="ko-KR" sz="2800" b="1" dirty="0"/>
              <a:t>DECODE </a:t>
            </a:r>
            <a:r>
              <a:rPr lang="ko-KR" altLang="en-US" sz="2800" b="1" dirty="0" smtClean="0"/>
              <a:t>함수</a:t>
            </a:r>
            <a:r>
              <a:rPr lang="en-US" altLang="ko-KR" sz="2800" b="1" dirty="0" smtClean="0"/>
              <a:t>()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vs CASE </a:t>
            </a:r>
            <a:r>
              <a:rPr lang="ko-KR" altLang="en-US" sz="2800" b="1" dirty="0" err="1" smtClean="0"/>
              <a:t>표현식</a:t>
            </a:r>
            <a:endParaRPr lang="ko-KR" altLang="en-US" sz="2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412776"/>
            <a:ext cx="4419983" cy="40237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12776"/>
            <a:ext cx="2001564" cy="15841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0186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 그룹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549896" y="1196752"/>
            <a:ext cx="7910536" cy="1512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</a:t>
            </a:r>
            <a:r>
              <a:rPr lang="ko-KR" altLang="en-US" sz="2000" b="1" dirty="0" smtClean="0"/>
              <a:t>그룹 함수 </a:t>
            </a:r>
            <a:endParaRPr lang="en-US" altLang="ko-KR" sz="2000" b="1" dirty="0" smtClean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 smtClean="0"/>
              <a:t>   – </a:t>
            </a:r>
            <a:r>
              <a:rPr lang="ko-KR" altLang="en-US" sz="1800" dirty="0" smtClean="0"/>
              <a:t>단일 행 함수와 달리 여러 행에 대해 함수가 적용되어 하나의 결과를 </a:t>
            </a:r>
            <a:endParaRPr lang="en-US" altLang="ko-KR" sz="1800" dirty="0" smtClean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 </a:t>
            </a:r>
            <a:r>
              <a:rPr lang="ko-KR" altLang="en-US" sz="1800" dirty="0" smtClean="0"/>
              <a:t>나타내는 함수</a:t>
            </a:r>
            <a:endParaRPr lang="en-US" altLang="ko-KR" sz="1800" dirty="0" smtClean="0"/>
          </a:p>
        </p:txBody>
      </p:sp>
      <p:graphicFrame>
        <p:nvGraphicFramePr>
          <p:cNvPr id="11" name="내용 개체 틀 4"/>
          <p:cNvGraphicFramePr>
            <a:graphicFrameLocks/>
          </p:cNvGraphicFramePr>
          <p:nvPr>
            <p:extLst/>
          </p:nvPr>
        </p:nvGraphicFramePr>
        <p:xfrm>
          <a:off x="1691680" y="2852936"/>
          <a:ext cx="4409664" cy="2736306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558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1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6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none" dirty="0"/>
                        <a:t> 함수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 기능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SUM(</a:t>
                      </a:r>
                      <a:r>
                        <a:rPr lang="ko-KR" altLang="en-US" sz="1600" dirty="0"/>
                        <a:t>칼럼</a:t>
                      </a:r>
                      <a:r>
                        <a:rPr lang="en-US" altLang="ko-KR" sz="1600" baseline="0" dirty="0"/>
                        <a:t> 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합계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COUNT(*)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개수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AVG(</a:t>
                      </a:r>
                      <a:r>
                        <a:rPr lang="ko-KR" altLang="en-US" sz="1600" dirty="0"/>
                        <a:t>칼럼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평균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MAX(</a:t>
                      </a:r>
                      <a:r>
                        <a:rPr lang="ko-KR" altLang="en-US" sz="1600" dirty="0"/>
                        <a:t>칼럼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최대값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MIN(</a:t>
                      </a:r>
                      <a:r>
                        <a:rPr lang="ko-KR" altLang="en-US" sz="1600" dirty="0"/>
                        <a:t>칼럼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 </a:t>
                      </a:r>
                      <a:r>
                        <a:rPr lang="ko-KR" altLang="en-US" sz="1600" dirty="0"/>
                        <a:t>최소값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127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7584" y="1156682"/>
            <a:ext cx="61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RANK() </a:t>
            </a:r>
            <a:r>
              <a:rPr lang="ko-KR" altLang="en-US" sz="2000" b="1" dirty="0" smtClean="0"/>
              <a:t>함수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데이터 값에 순위 정하기</a:t>
            </a:r>
            <a:endParaRPr lang="ko-KR" altLang="en-US" sz="2000" b="1" dirty="0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" y="-18256"/>
            <a:ext cx="5724128" cy="854968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  </a:t>
            </a:r>
            <a:r>
              <a:rPr lang="ko-KR" altLang="en-US" sz="2800" b="1" dirty="0" smtClean="0"/>
              <a:t>그룹 함수 </a:t>
            </a:r>
            <a:r>
              <a:rPr lang="en-US" altLang="ko-KR" sz="2800" b="1" dirty="0" smtClean="0"/>
              <a:t>– RANK()</a:t>
            </a:r>
            <a:endParaRPr lang="ko-KR" altLang="en-US" sz="2800" b="1" dirty="0"/>
          </a:p>
        </p:txBody>
      </p:sp>
      <p:graphicFrame>
        <p:nvGraphicFramePr>
          <p:cNvPr id="9" name="내용 개체 틀 4"/>
          <p:cNvGraphicFramePr>
            <a:graphicFrameLocks/>
          </p:cNvGraphicFramePr>
          <p:nvPr>
            <p:extLst/>
          </p:nvPr>
        </p:nvGraphicFramePr>
        <p:xfrm>
          <a:off x="827584" y="1844824"/>
          <a:ext cx="7632848" cy="2262207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62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함수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순위 예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9439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/>
                        <a:t> RANK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공통 순위를 출력하되 공통 순위만큼 건너뛰어 다음 순위를 출력한다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/>
                        <a:t> 1, 2, 2, 4, …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2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DENSE_RANK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공통 순위를 출력하되 공통 건너 뛰지 않고 다음 순위를 출력한다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1, 2, 2, 3, …</a:t>
                      </a:r>
                      <a:endParaRPr lang="ko-KR" altLang="en-US" sz="1600" dirty="0" smtClean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67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7584" y="1052736"/>
            <a:ext cx="61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RANK() </a:t>
            </a:r>
            <a:r>
              <a:rPr lang="ko-KR" altLang="en-US" sz="2000" b="1" dirty="0" smtClean="0"/>
              <a:t>함수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데이터 값에 순위 정하기</a:t>
            </a:r>
            <a:endParaRPr lang="ko-KR" altLang="en-US" sz="2000" b="1" dirty="0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" y="-18256"/>
            <a:ext cx="5724128" cy="854968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  </a:t>
            </a:r>
            <a:r>
              <a:rPr lang="ko-KR" altLang="en-US" sz="2800" b="1" dirty="0" smtClean="0"/>
              <a:t>그룹 함수 </a:t>
            </a:r>
            <a:r>
              <a:rPr lang="en-US" altLang="ko-KR" sz="2800" b="1" dirty="0" smtClean="0"/>
              <a:t>– RANK()</a:t>
            </a:r>
            <a:endParaRPr lang="ko-KR" altLang="en-US" sz="2800" b="1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835696" y="1700808"/>
            <a:ext cx="4896544" cy="5074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 smtClean="0"/>
              <a:t>RANK()  OVER(ORDER BY </a:t>
            </a:r>
            <a:r>
              <a:rPr lang="ko-KR" altLang="en-US" sz="1800" b="1" dirty="0" smtClean="0"/>
              <a:t>열 이름</a:t>
            </a:r>
            <a:r>
              <a:rPr lang="en-US" altLang="ko-KR" sz="1800" b="1" dirty="0" smtClean="0"/>
              <a:t>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152642"/>
            <a:ext cx="6226080" cy="13564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4840086"/>
            <a:ext cx="4122777" cy="11812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내용 개체 틀 2"/>
          <p:cNvSpPr txBox="1">
            <a:spLocks/>
          </p:cNvSpPr>
          <p:nvPr/>
        </p:nvSpPr>
        <p:spPr>
          <a:xfrm>
            <a:off x="1835696" y="2326248"/>
            <a:ext cx="4896544" cy="5074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b="1" dirty="0" smtClean="0"/>
              <a:t>DENSE_RANK()  OVER(ORDER BY </a:t>
            </a:r>
            <a:r>
              <a:rPr lang="ko-KR" altLang="en-US" sz="1800" b="1" dirty="0" smtClean="0"/>
              <a:t>열 이름</a:t>
            </a:r>
            <a:r>
              <a:rPr lang="en-US" altLang="ko-KR" sz="18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9089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en-US" altLang="ko-KR" sz="2800" b="1" dirty="0" smtClean="0"/>
              <a:t>LOLLUP() </a:t>
            </a:r>
            <a:r>
              <a:rPr lang="ko-KR" altLang="en-US" sz="2800" b="1" dirty="0"/>
              <a:t>함수 </a:t>
            </a:r>
            <a:r>
              <a:rPr lang="en-US" altLang="ko-KR" sz="2800" b="1" dirty="0"/>
              <a:t>vs </a:t>
            </a:r>
            <a:r>
              <a:rPr lang="en-US" altLang="ko-KR" sz="2800" b="1" dirty="0" smtClean="0"/>
              <a:t>CUBE()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1193356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 dirty="0" smtClean="0"/>
              <a:t>LOLLUP(</a:t>
            </a:r>
            <a:r>
              <a:rPr lang="ko-KR" altLang="en-US" sz="2000" b="1" dirty="0" err="1" smtClean="0"/>
              <a:t>칼럼명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칼럼명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259632" y="1718753"/>
            <a:ext cx="6120680" cy="13715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 smtClean="0"/>
              <a:t>GROUP BY</a:t>
            </a:r>
            <a:r>
              <a:rPr lang="ko-KR" altLang="en-US" sz="1800" dirty="0" smtClean="0"/>
              <a:t>의 칼럼에 대해서 소계를 만들어 준다</a:t>
            </a:r>
            <a:r>
              <a:rPr lang="en-US" altLang="ko-KR" sz="1800" dirty="0" smtClean="0"/>
              <a:t>.</a:t>
            </a:r>
            <a:r>
              <a:rPr lang="ko-KR" altLang="en-US" sz="1800" dirty="0" smtClean="0"/>
              <a:t> </a:t>
            </a:r>
            <a:endParaRPr lang="en-US" altLang="ko-KR" sz="1800" dirty="0" smtClean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 smtClean="0"/>
              <a:t>GROUP BY </a:t>
            </a:r>
            <a:r>
              <a:rPr lang="ko-KR" altLang="en-US" sz="1800" dirty="0" smtClean="0"/>
              <a:t>구문에 칼럼이 두 개 이상 오면 순서에 따라</a:t>
            </a:r>
            <a:endParaRPr lang="en-US" altLang="ko-KR" sz="1800" dirty="0" smtClean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800" dirty="0" smtClean="0"/>
              <a:t>결과가 달라진다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584" y="3645024"/>
            <a:ext cx="54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 dirty="0" smtClean="0"/>
              <a:t>CUBE(</a:t>
            </a:r>
            <a:r>
              <a:rPr lang="ko-KR" altLang="en-US" sz="2000" b="1" dirty="0" err="1" smtClean="0"/>
              <a:t>칼럼명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칼럼명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259632" y="4217691"/>
            <a:ext cx="6984776" cy="10922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GROUP BY</a:t>
            </a:r>
            <a:r>
              <a:rPr lang="ko-KR" altLang="en-US" sz="1800" dirty="0"/>
              <a:t>의 칼럼에 대해서 </a:t>
            </a:r>
            <a:r>
              <a:rPr lang="ko-KR" altLang="en-US" sz="1800" dirty="0" smtClean="0"/>
              <a:t>결합 가능한 모든 집계를 계산한다</a:t>
            </a:r>
            <a:r>
              <a:rPr lang="en-US" altLang="ko-KR" sz="18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 smtClean="0"/>
              <a:t>다차원 집계를 제공하여 다양하게 데이터를 분석할 수 있다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21213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err="1" smtClean="0"/>
              <a:t>단일행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67544" y="1052736"/>
            <a:ext cx="216024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000" dirty="0"/>
              <a:t> </a:t>
            </a:r>
            <a:r>
              <a:rPr lang="ko-KR" altLang="en-US" sz="2000" b="1" dirty="0" smtClean="0"/>
              <a:t>숫자 타입 함수</a:t>
            </a:r>
            <a:endParaRPr lang="en-US" altLang="ko-KR" sz="2000" dirty="0" smtClean="0"/>
          </a:p>
        </p:txBody>
      </p:sp>
      <p:graphicFrame>
        <p:nvGraphicFramePr>
          <p:cNvPr id="10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7726805"/>
              </p:ext>
            </p:extLst>
          </p:nvPr>
        </p:nvGraphicFramePr>
        <p:xfrm>
          <a:off x="467544" y="1772816"/>
          <a:ext cx="8280921" cy="3888432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1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함수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예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결과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ROUND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숫자를 반올림한다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ROUND(12.583,</a:t>
                      </a:r>
                      <a:r>
                        <a:rPr lang="en-US" altLang="ko-KR" sz="1600" baseline="0" dirty="0" smtClean="0"/>
                        <a:t> 1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12.6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TRUNC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숫자를 절삭한다</a:t>
                      </a:r>
                      <a:r>
                        <a:rPr lang="en-US" altLang="ko-KR" sz="1600" dirty="0" smtClean="0"/>
                        <a:t>.(</a:t>
                      </a:r>
                      <a:r>
                        <a:rPr lang="ko-KR" altLang="en-US" sz="1600" dirty="0" smtClean="0"/>
                        <a:t>버림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TRUNC(12.583,</a:t>
                      </a:r>
                      <a:r>
                        <a:rPr lang="en-US" altLang="ko-KR" sz="1600" baseline="0" dirty="0" smtClean="0"/>
                        <a:t> 1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12.5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MOD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나누기 후 나머지를 구한다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MOD(15,</a:t>
                      </a:r>
                      <a:r>
                        <a:rPr lang="en-US" altLang="ko-KR" sz="1600" baseline="0" dirty="0" smtClean="0"/>
                        <a:t> 2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1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CEIL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숫자를 정수로 </a:t>
                      </a:r>
                      <a:r>
                        <a:rPr lang="ko-KR" altLang="en-US" sz="1600" dirty="0" err="1" smtClean="0"/>
                        <a:t>올림한다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CEIL(15.351)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16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FLOOR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숫자를 정수로 </a:t>
                      </a:r>
                      <a:r>
                        <a:rPr lang="ko-KR" altLang="en-US" sz="1600" dirty="0" err="1" smtClean="0"/>
                        <a:t>내림한다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FLOOR(15.351)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15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ABS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절대값을 구한다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ABS(-10)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10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POWER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거듭제곱을 구한다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POWER(2,</a:t>
                      </a:r>
                      <a:r>
                        <a:rPr lang="en-US" altLang="ko-KR" sz="1600" baseline="0" dirty="0" smtClean="0"/>
                        <a:t> 3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8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aseline="0" dirty="0" smtClean="0"/>
                        <a:t> SQRT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제곱근을 구한다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SQRT(4)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2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646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en-US" altLang="ko-KR" sz="2800" b="1" dirty="0" smtClean="0"/>
              <a:t>LOLLUP() </a:t>
            </a:r>
            <a:r>
              <a:rPr lang="ko-KR" altLang="en-US" sz="2800" b="1" dirty="0"/>
              <a:t>함수 </a:t>
            </a:r>
            <a:r>
              <a:rPr lang="en-US" altLang="ko-KR" sz="2800" b="1" dirty="0"/>
              <a:t>vs </a:t>
            </a:r>
            <a:r>
              <a:rPr lang="en-US" altLang="ko-KR" sz="2800" b="1" dirty="0" smtClean="0"/>
              <a:t>CUBE()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378" y="1772816"/>
            <a:ext cx="5121084" cy="30711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827584" y="1193356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 dirty="0" smtClean="0"/>
              <a:t>DEPT </a:t>
            </a:r>
            <a:r>
              <a:rPr lang="ko-KR" altLang="en-US" sz="2000" b="1" dirty="0" smtClean="0"/>
              <a:t>테이블 생성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845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en-US" altLang="ko-KR" sz="2800" b="1" dirty="0" smtClean="0"/>
              <a:t>LOLLUP() </a:t>
            </a:r>
            <a:r>
              <a:rPr lang="ko-KR" altLang="en-US" sz="2800" b="1" dirty="0"/>
              <a:t>함수 </a:t>
            </a:r>
            <a:r>
              <a:rPr lang="en-US" altLang="ko-KR" sz="2800" b="1" dirty="0"/>
              <a:t>vs </a:t>
            </a:r>
            <a:r>
              <a:rPr lang="en-US" altLang="ko-KR" sz="2800" b="1" dirty="0" smtClean="0"/>
              <a:t>CUBE()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27584" y="1193356"/>
            <a:ext cx="4248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b="1" dirty="0" err="1" smtClean="0"/>
              <a:t>그룹함수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– Group By </a:t>
            </a:r>
            <a:r>
              <a:rPr lang="ko-KR" altLang="en-US" sz="2000" b="1" dirty="0" smtClean="0"/>
              <a:t>절</a:t>
            </a:r>
            <a:endParaRPr lang="ko-KR" altLang="en-US" sz="20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950110"/>
            <a:ext cx="5908511" cy="25993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5958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en-US" altLang="ko-KR" sz="2800" b="1" dirty="0" smtClean="0"/>
              <a:t>LOLLUP() </a:t>
            </a:r>
            <a:r>
              <a:rPr lang="ko-KR" altLang="en-US" sz="2800" b="1" dirty="0"/>
              <a:t>함수 </a:t>
            </a:r>
            <a:r>
              <a:rPr lang="en-US" altLang="ko-KR" sz="2800" b="1" dirty="0"/>
              <a:t>vs </a:t>
            </a:r>
            <a:r>
              <a:rPr lang="en-US" altLang="ko-KR" sz="2800" b="1" dirty="0" smtClean="0"/>
              <a:t>CUBE()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868"/>
          <a:stretch/>
        </p:blipFill>
        <p:spPr>
          <a:xfrm>
            <a:off x="1986279" y="1844824"/>
            <a:ext cx="3967155" cy="15121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085" y="3717032"/>
            <a:ext cx="3964165" cy="22322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8" name="직선 화살표 연결선 7"/>
          <p:cNvCxnSpPr/>
          <p:nvPr/>
        </p:nvCxnSpPr>
        <p:spPr>
          <a:xfrm flipV="1">
            <a:off x="5580112" y="4077072"/>
            <a:ext cx="72008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62464" y="3907795"/>
            <a:ext cx="1233872" cy="322659"/>
          </a:xfrm>
          <a:prstGeom prst="round2Same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smtClean="0"/>
              <a:t>부서별소계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>
            <a:endCxn id="9" idx="2"/>
          </p:cNvCxnSpPr>
          <p:nvPr/>
        </p:nvCxnSpPr>
        <p:spPr>
          <a:xfrm flipV="1">
            <a:off x="5580112" y="4069125"/>
            <a:ext cx="782352" cy="1376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62464" y="5233473"/>
            <a:ext cx="648072" cy="322659"/>
          </a:xfrm>
          <a:prstGeom prst="round2Same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/>
              <a:t>총</a:t>
            </a:r>
            <a:r>
              <a:rPr lang="ko-KR" altLang="en-US" sz="1400" dirty="0" smtClean="0"/>
              <a:t>계</a:t>
            </a:r>
            <a:endParaRPr lang="ko-KR" altLang="en-US" sz="1400" dirty="0"/>
          </a:p>
        </p:txBody>
      </p:sp>
      <p:cxnSp>
        <p:nvCxnSpPr>
          <p:cNvPr id="17" name="직선 화살표 연결선 16"/>
          <p:cNvCxnSpPr>
            <a:endCxn id="15" idx="2"/>
          </p:cNvCxnSpPr>
          <p:nvPr/>
        </p:nvCxnSpPr>
        <p:spPr>
          <a:xfrm flipV="1">
            <a:off x="5580112" y="5394803"/>
            <a:ext cx="782352" cy="338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27584" y="1193356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 dirty="0" smtClean="0"/>
              <a:t>LOLLUP(</a:t>
            </a:r>
            <a:r>
              <a:rPr lang="ko-KR" altLang="en-US" sz="2000" b="1" dirty="0" err="1" smtClean="0"/>
              <a:t>칼럼명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칼럼명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9717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en-US" altLang="ko-KR" sz="2800" b="1" dirty="0" smtClean="0"/>
              <a:t>LOLLUP() </a:t>
            </a:r>
            <a:r>
              <a:rPr lang="ko-KR" altLang="en-US" sz="2800" b="1" dirty="0"/>
              <a:t>함수 </a:t>
            </a:r>
            <a:r>
              <a:rPr lang="en-US" altLang="ko-KR" sz="2800" b="1" dirty="0"/>
              <a:t>vs </a:t>
            </a:r>
            <a:r>
              <a:rPr lang="en-US" altLang="ko-KR" sz="2800" b="1" dirty="0" smtClean="0"/>
              <a:t>CUBE()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879199" y="5586837"/>
            <a:ext cx="648072" cy="354925"/>
          </a:xfrm>
          <a:prstGeom prst="round2Same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총</a:t>
            </a:r>
            <a:r>
              <a:rPr lang="ko-KR" altLang="en-US" sz="1600" dirty="0" smtClean="0"/>
              <a:t>계</a:t>
            </a:r>
            <a:endParaRPr lang="ko-KR" altLang="en-US" sz="1600" dirty="0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4860032" y="5822686"/>
            <a:ext cx="936104" cy="54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27584" y="1193356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 dirty="0" smtClean="0"/>
              <a:t>CUBE(</a:t>
            </a:r>
            <a:r>
              <a:rPr lang="ko-KR" altLang="en-US" sz="2000" b="1" dirty="0" err="1" smtClean="0"/>
              <a:t>칼럼명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칼럼명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674382" y="4261063"/>
            <a:ext cx="1238538" cy="322659"/>
          </a:xfrm>
          <a:prstGeom prst="round2Same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smtClean="0"/>
              <a:t>부서별 소계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591446" y="5065930"/>
            <a:ext cx="1584176" cy="322659"/>
          </a:xfrm>
          <a:prstGeom prst="round2Same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직무이름별</a:t>
            </a:r>
            <a:r>
              <a:rPr lang="ko-KR" altLang="en-US" sz="1400" dirty="0" smtClean="0"/>
              <a:t> 소계</a:t>
            </a:r>
            <a:endParaRPr lang="ko-KR" altLang="en-US" sz="1400" dirty="0"/>
          </a:p>
        </p:txBody>
      </p:sp>
      <p:cxnSp>
        <p:nvCxnSpPr>
          <p:cNvPr id="14" name="직선 화살표 연결선 13"/>
          <p:cNvCxnSpPr>
            <a:endCxn id="12" idx="2"/>
          </p:cNvCxnSpPr>
          <p:nvPr/>
        </p:nvCxnSpPr>
        <p:spPr>
          <a:xfrm>
            <a:off x="4894160" y="4403366"/>
            <a:ext cx="780222" cy="19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4855646" y="5180125"/>
            <a:ext cx="720080" cy="109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4846798" y="5234710"/>
            <a:ext cx="728928" cy="229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4756914" y="5331017"/>
            <a:ext cx="818812" cy="380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endCxn id="12" idx="2"/>
          </p:cNvCxnSpPr>
          <p:nvPr/>
        </p:nvCxnSpPr>
        <p:spPr>
          <a:xfrm flipV="1">
            <a:off x="4904201" y="4422393"/>
            <a:ext cx="770181" cy="639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484" y="1931887"/>
            <a:ext cx="4000847" cy="14479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144" y="3718233"/>
            <a:ext cx="3017782" cy="23776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3439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en-US" altLang="ko-KR" sz="2800" b="1" dirty="0" smtClean="0"/>
              <a:t>LOLLUP() </a:t>
            </a:r>
            <a:r>
              <a:rPr lang="ko-KR" altLang="en-US" sz="2800" b="1" dirty="0"/>
              <a:t>함수 </a:t>
            </a:r>
            <a:r>
              <a:rPr lang="en-US" altLang="ko-KR" sz="2800" b="1" dirty="0"/>
              <a:t>vs </a:t>
            </a:r>
            <a:r>
              <a:rPr lang="en-US" altLang="ko-KR" sz="2800" b="1" dirty="0" smtClean="0"/>
              <a:t>CUBE()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906886" y="3800272"/>
            <a:ext cx="1238538" cy="322659"/>
          </a:xfrm>
          <a:prstGeom prst="round2Same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smtClean="0"/>
              <a:t>부서별 소계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6012160" y="4393268"/>
            <a:ext cx="1584176" cy="322659"/>
          </a:xfrm>
          <a:prstGeom prst="round2Same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직무이름별</a:t>
            </a:r>
            <a:r>
              <a:rPr lang="ko-KR" altLang="en-US" sz="1400" dirty="0" smtClean="0"/>
              <a:t> 소계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>
            <a:endCxn id="13" idx="2"/>
          </p:cNvCxnSpPr>
          <p:nvPr/>
        </p:nvCxnSpPr>
        <p:spPr>
          <a:xfrm>
            <a:off x="5126664" y="3942575"/>
            <a:ext cx="780222" cy="19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30" idx="3"/>
            <a:endCxn id="14" idx="2"/>
          </p:cNvCxnSpPr>
          <p:nvPr/>
        </p:nvCxnSpPr>
        <p:spPr>
          <a:xfrm>
            <a:off x="5126664" y="4393269"/>
            <a:ext cx="885496" cy="16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038" y="1803148"/>
            <a:ext cx="4176122" cy="13488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5"/>
          <a:stretch/>
        </p:blipFill>
        <p:spPr>
          <a:xfrm>
            <a:off x="1706585" y="3653209"/>
            <a:ext cx="3420079" cy="148011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35" name="직선 화살표 연결선 34"/>
          <p:cNvCxnSpPr>
            <a:endCxn id="14" idx="2"/>
          </p:cNvCxnSpPr>
          <p:nvPr/>
        </p:nvCxnSpPr>
        <p:spPr>
          <a:xfrm flipV="1">
            <a:off x="5126664" y="4554598"/>
            <a:ext cx="885496" cy="75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endCxn id="14" idx="2"/>
          </p:cNvCxnSpPr>
          <p:nvPr/>
        </p:nvCxnSpPr>
        <p:spPr>
          <a:xfrm flipV="1">
            <a:off x="5126664" y="4554598"/>
            <a:ext cx="885496" cy="274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endCxn id="13" idx="2"/>
          </p:cNvCxnSpPr>
          <p:nvPr/>
        </p:nvCxnSpPr>
        <p:spPr>
          <a:xfrm flipV="1">
            <a:off x="5126664" y="3961602"/>
            <a:ext cx="780222" cy="211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27584" y="1193356"/>
            <a:ext cx="4752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 dirty="0" smtClean="0"/>
              <a:t>GROUPING SETS(</a:t>
            </a:r>
            <a:r>
              <a:rPr lang="ko-KR" altLang="en-US" sz="2000" b="1" dirty="0" err="1" smtClean="0"/>
              <a:t>칼럼명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칼럼명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4380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en-US" altLang="ko-KR" sz="2800" b="1" dirty="0" smtClean="0"/>
              <a:t>LOLLUP() </a:t>
            </a:r>
            <a:r>
              <a:rPr lang="ko-KR" altLang="en-US" sz="2800" b="1" dirty="0"/>
              <a:t>함수 </a:t>
            </a:r>
            <a:r>
              <a:rPr lang="en-US" altLang="ko-KR" sz="2800" b="1" dirty="0"/>
              <a:t>vs </a:t>
            </a:r>
            <a:r>
              <a:rPr lang="en-US" altLang="ko-KR" sz="2800" b="1" dirty="0" smtClean="0"/>
              <a:t>CUBE()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827584" y="11933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 dirty="0" smtClean="0"/>
              <a:t>GROUPING(</a:t>
            </a:r>
            <a:r>
              <a:rPr lang="ko-KR" altLang="en-US" sz="2000" b="1" dirty="0" err="1" smtClean="0"/>
              <a:t>칼럼명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1" y="1939968"/>
            <a:ext cx="5616624" cy="19814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400" y="4293096"/>
            <a:ext cx="4237087" cy="17298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6839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</a:t>
            </a:r>
            <a:r>
              <a:rPr lang="en-US" altLang="ko-KR" sz="2800" b="1" dirty="0" smtClean="0"/>
              <a:t>LOLLUP() </a:t>
            </a:r>
            <a:r>
              <a:rPr lang="ko-KR" altLang="en-US" sz="2800" b="1" dirty="0"/>
              <a:t>함수 </a:t>
            </a:r>
            <a:r>
              <a:rPr lang="en-US" altLang="ko-KR" sz="2800" b="1" dirty="0"/>
              <a:t>vs </a:t>
            </a:r>
            <a:r>
              <a:rPr lang="en-US" altLang="ko-KR" sz="2800" b="1" dirty="0" smtClean="0"/>
              <a:t>CUBE()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827584" y="1193356"/>
            <a:ext cx="4752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b="1" dirty="0" smtClean="0"/>
              <a:t>GROUPING(</a:t>
            </a:r>
            <a:r>
              <a:rPr lang="ko-KR" altLang="en-US" sz="2000" b="1" dirty="0" err="1" smtClean="0"/>
              <a:t>칼럼명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772816"/>
            <a:ext cx="4057482" cy="36004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564904"/>
            <a:ext cx="3117946" cy="16561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4017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7584" y="1156682"/>
            <a:ext cx="61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/>
              <a:t>옵티마이저</a:t>
            </a:r>
            <a:r>
              <a:rPr lang="en-US" altLang="ko-KR" sz="2000" b="1" dirty="0" smtClean="0"/>
              <a:t>(Optimizer)</a:t>
            </a:r>
            <a:r>
              <a:rPr lang="ko-KR" altLang="en-US" sz="2000" b="1" dirty="0" smtClean="0"/>
              <a:t>와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실행 계획</a:t>
            </a:r>
            <a:endParaRPr lang="ko-KR" altLang="en-US" sz="2000" b="1" dirty="0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" y="-18256"/>
            <a:ext cx="5724128" cy="854968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  SQL </a:t>
            </a:r>
            <a:r>
              <a:rPr lang="ko-KR" altLang="en-US" sz="2800" dirty="0" smtClean="0"/>
              <a:t>최적화</a:t>
            </a:r>
            <a:endParaRPr lang="ko-KR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27583" y="1724779"/>
            <a:ext cx="74488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err="1" smtClean="0"/>
              <a:t>옵티마이저는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SQL</a:t>
            </a:r>
            <a:r>
              <a:rPr lang="ko-KR" altLang="en-US" sz="1600" dirty="0" smtClean="0"/>
              <a:t>의 실행 계획을 수립하고</a:t>
            </a:r>
            <a:r>
              <a:rPr lang="en-US" altLang="ko-KR" sz="1600" dirty="0" smtClean="0"/>
              <a:t>, SQL</a:t>
            </a:r>
            <a:r>
              <a:rPr lang="ko-KR" altLang="en-US" sz="1600" dirty="0" smtClean="0"/>
              <a:t>을 실행하는 데이터베이스 관리 시스템의 소프트웨어이다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동일한 결과가 나오는 </a:t>
            </a:r>
            <a:r>
              <a:rPr lang="en-US" altLang="ko-KR" sz="1600" dirty="0" smtClean="0"/>
              <a:t>SQL</a:t>
            </a:r>
            <a:r>
              <a:rPr lang="ko-KR" altLang="en-US" sz="1600" dirty="0" smtClean="0"/>
              <a:t>도 어떻게 </a:t>
            </a:r>
            <a:r>
              <a:rPr lang="ko-KR" altLang="en-US" sz="1600" dirty="0" err="1" smtClean="0"/>
              <a:t>실행하느냐에</a:t>
            </a:r>
            <a:r>
              <a:rPr lang="ko-KR" altLang="en-US" sz="1600" dirty="0" smtClean="0"/>
              <a:t> 따라 성능이 달라진다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데이터 </a:t>
            </a:r>
            <a:r>
              <a:rPr lang="ko-KR" altLang="en-US" sz="1600" dirty="0" err="1" smtClean="0"/>
              <a:t>딕셔너리에</a:t>
            </a:r>
            <a:r>
              <a:rPr lang="ko-KR" altLang="en-US" sz="1600" dirty="0" smtClean="0"/>
              <a:t> 있는 오브젝트 통계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시스템 </a:t>
            </a:r>
            <a:r>
              <a:rPr lang="ko-KR" altLang="en-US" sz="1600" dirty="0" err="1" smtClean="0"/>
              <a:t>통계등의</a:t>
            </a:r>
            <a:r>
              <a:rPr lang="ko-KR" altLang="en-US" sz="1600" dirty="0" smtClean="0"/>
              <a:t> 정보를 사용해서 예상되는 비용을 산정한다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err="1" smtClean="0"/>
              <a:t>옵티마이저는</a:t>
            </a:r>
            <a:r>
              <a:rPr lang="ko-KR" altLang="en-US" sz="1600" dirty="0" smtClean="0"/>
              <a:t> 여러 개의 실행 계획 중에서 </a:t>
            </a:r>
            <a:r>
              <a:rPr lang="ko-KR" altLang="en-US" sz="1600" dirty="0" err="1" smtClean="0"/>
              <a:t>최저비용을</a:t>
            </a:r>
            <a:r>
              <a:rPr lang="ko-KR" altLang="en-US" sz="1600" dirty="0" smtClean="0"/>
              <a:t> 가지고 있는 계획을 선택해서 </a:t>
            </a:r>
            <a:r>
              <a:rPr lang="en-US" altLang="ko-KR" sz="1600" dirty="0" smtClean="0"/>
              <a:t>SQL</a:t>
            </a:r>
            <a:r>
              <a:rPr lang="ko-KR" altLang="en-US" sz="1600" dirty="0" smtClean="0"/>
              <a:t>을 실행한다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1526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7584" y="1156682"/>
            <a:ext cx="61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/>
              <a:t>옵티마이저</a:t>
            </a:r>
            <a:r>
              <a:rPr lang="en-US" altLang="ko-KR" sz="2000" b="1" dirty="0" smtClean="0"/>
              <a:t>(Optimizer)</a:t>
            </a:r>
            <a:r>
              <a:rPr lang="ko-KR" altLang="en-US" sz="2000" b="1" dirty="0" smtClean="0"/>
              <a:t>와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실행 계획</a:t>
            </a:r>
            <a:endParaRPr lang="ko-KR" altLang="en-US" sz="2000" b="1" dirty="0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" y="-18256"/>
            <a:ext cx="5724128" cy="854968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  SQL </a:t>
            </a:r>
            <a:r>
              <a:rPr lang="ko-KR" altLang="en-US" sz="2800" dirty="0" smtClean="0"/>
              <a:t>최적화</a:t>
            </a:r>
            <a:endParaRPr lang="ko-KR" alt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27584" y="177281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Oracle </a:t>
            </a:r>
            <a:r>
              <a:rPr lang="ko-KR" altLang="en-US" dirty="0" smtClean="0"/>
              <a:t>명령어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78092" y="2225516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DESC PLAN_TABLE</a:t>
            </a:r>
            <a:r>
              <a:rPr lang="en-US" altLang="ko-KR" dirty="0" smtClean="0"/>
              <a:t>;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328" y="1876762"/>
            <a:ext cx="3863675" cy="39475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0611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" y="-18256"/>
            <a:ext cx="5724128" cy="854968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  </a:t>
            </a:r>
            <a:r>
              <a:rPr lang="en-US" altLang="ko-KR" sz="2800" dirty="0"/>
              <a:t>SQL </a:t>
            </a:r>
            <a:r>
              <a:rPr lang="ko-KR" altLang="en-US" sz="2800" dirty="0"/>
              <a:t>최적화</a:t>
            </a:r>
            <a:endParaRPr lang="ko-KR" altLang="en-US" sz="28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76872"/>
            <a:ext cx="8460432" cy="6001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467544" y="1445452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SELECT * FROM employee;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71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숫</a:t>
            </a:r>
            <a:r>
              <a:rPr lang="ko-KR" altLang="en-US" dirty="0"/>
              <a:t>자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484784"/>
            <a:ext cx="6138759" cy="19442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3843836"/>
            <a:ext cx="1584176" cy="5012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168" y="4725143"/>
            <a:ext cx="1567172" cy="5413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3324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" y="-18256"/>
            <a:ext cx="5724128" cy="854968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  </a:t>
            </a:r>
            <a:r>
              <a:rPr lang="en-US" altLang="ko-KR" sz="2800" dirty="0"/>
              <a:t>SQL </a:t>
            </a:r>
            <a:r>
              <a:rPr lang="ko-KR" altLang="en-US" sz="2800" dirty="0"/>
              <a:t>최적화</a:t>
            </a:r>
            <a:endParaRPr lang="ko-KR" altLang="en-US" sz="28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484784"/>
            <a:ext cx="5654530" cy="22252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760" y="3431863"/>
            <a:ext cx="2156647" cy="5563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4221088"/>
            <a:ext cx="8589359" cy="15121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8327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" y="-18256"/>
            <a:ext cx="5724128" cy="854968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  </a:t>
            </a:r>
            <a:r>
              <a:rPr lang="en-US" altLang="ko-KR" sz="2800" dirty="0"/>
              <a:t>SQL </a:t>
            </a:r>
            <a:r>
              <a:rPr lang="ko-KR" altLang="en-US" sz="2800" dirty="0"/>
              <a:t>최적화</a:t>
            </a:r>
            <a:endParaRPr lang="ko-KR" altLang="en-US" sz="28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276872"/>
            <a:ext cx="7524328" cy="24281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538163"/>
            <a:ext cx="6923519" cy="4291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7434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" y="-18256"/>
            <a:ext cx="5724128" cy="854968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  </a:t>
            </a:r>
            <a:r>
              <a:rPr lang="en-US" altLang="ko-KR" sz="2800" dirty="0"/>
              <a:t>SQL </a:t>
            </a:r>
            <a:r>
              <a:rPr lang="ko-KR" altLang="en-US" sz="2800" dirty="0"/>
              <a:t>최적화</a:t>
            </a:r>
            <a:endParaRPr lang="ko-KR" altLang="en-US" sz="28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556792"/>
            <a:ext cx="6424217" cy="25529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838" y="4551639"/>
            <a:ext cx="2156647" cy="5563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5897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" y="-18256"/>
            <a:ext cx="5724128" cy="854968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  </a:t>
            </a:r>
            <a:r>
              <a:rPr lang="en-US" altLang="ko-KR" sz="2800" dirty="0"/>
              <a:t>SQL </a:t>
            </a:r>
            <a:r>
              <a:rPr lang="ko-KR" altLang="en-US" sz="2800" dirty="0"/>
              <a:t>최적화</a:t>
            </a:r>
            <a:endParaRPr lang="ko-KR" altLang="en-US" sz="28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56792"/>
            <a:ext cx="8205378" cy="16561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717032"/>
            <a:ext cx="6221487" cy="15831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1695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7584" y="1156682"/>
            <a:ext cx="61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인덱스</a:t>
            </a:r>
            <a:r>
              <a:rPr lang="en-US" altLang="ko-KR" sz="2000" b="1" dirty="0" smtClean="0"/>
              <a:t>(INDEX)</a:t>
            </a:r>
            <a:endParaRPr lang="ko-KR" altLang="en-US" sz="2000" b="1" dirty="0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" y="-18256"/>
            <a:ext cx="5724128" cy="854968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  SQL </a:t>
            </a:r>
            <a:r>
              <a:rPr lang="ko-KR" altLang="en-US" sz="2800" dirty="0" smtClean="0"/>
              <a:t>최적화</a:t>
            </a:r>
            <a:endParaRPr lang="ko-KR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27583" y="1724779"/>
            <a:ext cx="74488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인덱스는 데이터를 빠르게 검색할 수 있는 방법을 제공함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인덱스는 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인덱스 키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예 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bookid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)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로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정렬</a:t>
            </a:r>
            <a:r>
              <a:rPr lang="ko-KR" altLang="en-US" sz="1600" dirty="0" smtClean="0"/>
              <a:t>되어 있기 때문에 원하는 데이터를 빠르게 조회한다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인덱스는 오름차순 및 내림차순으로 탐색이 가능하다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하나의 테이블에 여러 개의 인덱스를 생성할 수 있고 하나의 인덱스는 여러 개의 칼럼으로 구성될 수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 smtClean="0">
                <a:solidFill>
                  <a:srgbClr val="C00000"/>
                </a:solidFill>
              </a:rPr>
              <a:t>오라클은 힌트</a:t>
            </a:r>
            <a:r>
              <a:rPr lang="ko-KR" altLang="en-US" sz="1600" dirty="0" smtClean="0"/>
              <a:t>를 사용하면 확실하게 인덱스를 실행 </a:t>
            </a:r>
            <a:r>
              <a:rPr lang="ko-KR" altLang="en-US" sz="1600" dirty="0" err="1" smtClean="0"/>
              <a:t>시킬수</a:t>
            </a:r>
            <a:r>
              <a:rPr lang="ko-KR" altLang="en-US" sz="1600" dirty="0" smtClean="0"/>
              <a:t>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0567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65920" y="1052736"/>
            <a:ext cx="8054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/>
              <a:t>INDEX </a:t>
            </a:r>
            <a:r>
              <a:rPr lang="ko-KR" altLang="en-US" sz="2000" b="1" dirty="0" smtClean="0"/>
              <a:t>생성 </a:t>
            </a:r>
            <a:r>
              <a:rPr lang="en-US" altLang="ko-KR" sz="2000" b="1" dirty="0" smtClean="0"/>
              <a:t>: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CREATE INDEX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인덱스이름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ON </a:t>
            </a:r>
            <a:r>
              <a:rPr lang="ko-KR" altLang="en-US" sz="2000" b="1" dirty="0" err="1" smtClean="0"/>
              <a:t>테이블명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칼럼명</a:t>
            </a:r>
            <a:r>
              <a:rPr lang="en-US" altLang="ko-KR" sz="2000" b="1" dirty="0" smtClean="0"/>
              <a:t>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b="1" dirty="0" smtClean="0"/>
              <a:t>힌트 사용법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/*+ INDEX(</a:t>
            </a:r>
            <a:r>
              <a:rPr lang="ko-KR" alt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테이블명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인덱스명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 */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" y="-18256"/>
            <a:ext cx="5724128" cy="854968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  SQL </a:t>
            </a:r>
            <a:r>
              <a:rPr lang="ko-KR" altLang="en-US" sz="2800" dirty="0" smtClean="0"/>
              <a:t>최적화</a:t>
            </a:r>
            <a:endParaRPr lang="ko-KR" altLang="en-US" sz="28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89" y="5013176"/>
            <a:ext cx="8208912" cy="10081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14" y="2565319"/>
            <a:ext cx="7224386" cy="21947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8642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7584" y="1156682"/>
            <a:ext cx="61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INDEX </a:t>
            </a:r>
            <a:r>
              <a:rPr lang="ko-KR" altLang="en-US" sz="2000" b="1" dirty="0" smtClean="0"/>
              <a:t>삭제 </a:t>
            </a:r>
            <a:r>
              <a:rPr lang="en-US" altLang="ko-KR" sz="2000" b="1" dirty="0" smtClean="0"/>
              <a:t>: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DROP INDEX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인덱스이름</a:t>
            </a:r>
            <a:endParaRPr lang="ko-KR" altLang="en-US" sz="2000" b="1" dirty="0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" y="-18256"/>
            <a:ext cx="5724128" cy="854968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  SQL </a:t>
            </a:r>
            <a:r>
              <a:rPr lang="ko-KR" altLang="en-US" sz="2800" dirty="0" smtClean="0"/>
              <a:t>최적화</a:t>
            </a:r>
            <a:endParaRPr lang="ko-KR" altLang="en-US" sz="28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952994"/>
            <a:ext cx="3520745" cy="6477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005877"/>
            <a:ext cx="8579296" cy="9991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0603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숫</a:t>
            </a:r>
            <a:r>
              <a:rPr lang="ko-KR" altLang="en-US" dirty="0"/>
              <a:t>자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24" y="1268760"/>
            <a:ext cx="5121084" cy="16079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24" y="3861048"/>
            <a:ext cx="5509738" cy="16003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24" y="3003080"/>
            <a:ext cx="6652837" cy="6020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23" y="5589239"/>
            <a:ext cx="6652837" cy="64331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6587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숫</a:t>
            </a:r>
            <a:r>
              <a:rPr lang="ko-KR" altLang="en-US" dirty="0"/>
              <a:t>자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87" y="1690946"/>
            <a:ext cx="5431149" cy="13681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724" y="1749406"/>
            <a:ext cx="1486029" cy="11126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98" y="3590788"/>
            <a:ext cx="5959356" cy="10668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0368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err="1" smtClean="0"/>
              <a:t>단일행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67544" y="1052736"/>
            <a:ext cx="216024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</a:t>
            </a:r>
            <a:r>
              <a:rPr lang="ko-KR" altLang="en-US" sz="2000" b="1" dirty="0" smtClean="0"/>
              <a:t>문자 타입 함수</a:t>
            </a:r>
            <a:endParaRPr lang="en-US" altLang="ko-KR" sz="1800" dirty="0" smtClean="0"/>
          </a:p>
        </p:txBody>
      </p:sp>
      <p:graphicFrame>
        <p:nvGraphicFramePr>
          <p:cNvPr id="10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2093450"/>
              </p:ext>
            </p:extLst>
          </p:nvPr>
        </p:nvGraphicFramePr>
        <p:xfrm>
          <a:off x="467543" y="1700808"/>
          <a:ext cx="8280921" cy="4176469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1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96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함수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예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결과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67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LOWER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값을 소문자로 변환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LOWER(‘ABCD’)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abcd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67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UPPER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값을 대문자로 변환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UPPER(‘</a:t>
                      </a:r>
                      <a:r>
                        <a:rPr lang="en-US" altLang="ko-KR" sz="1600" dirty="0" err="1" smtClean="0"/>
                        <a:t>abcd</a:t>
                      </a:r>
                      <a:r>
                        <a:rPr lang="en-US" altLang="ko-KR" sz="1600" dirty="0" smtClean="0"/>
                        <a:t>’)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ABCD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67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INITCAP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첫번째</a:t>
                      </a:r>
                      <a:r>
                        <a:rPr lang="ko-KR" altLang="en-US" sz="1600" baseline="0" dirty="0" smtClean="0"/>
                        <a:t> 글자만 대문자로 변환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INITCAP (‘</a:t>
                      </a:r>
                      <a:r>
                        <a:rPr lang="en-US" altLang="ko-KR" sz="1600" dirty="0" err="1" smtClean="0"/>
                        <a:t>abcd</a:t>
                      </a:r>
                      <a:r>
                        <a:rPr lang="en-US" altLang="ko-KR" sz="1600" dirty="0" smtClean="0"/>
                        <a:t>’)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Abcd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67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SUBSTR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문자열중 일부분을 선택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SUBSTR(‘ABC’, 1, 2)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AB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67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REPLACE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특정 문자열을 찾아 바꾼다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REPLACE(‘AB’, ‘A’, ‘E’)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EB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67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CONCAT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두 문자열을 연결</a:t>
                      </a:r>
                      <a:r>
                        <a:rPr lang="en-US" altLang="ko-KR" sz="1600" dirty="0" smtClean="0"/>
                        <a:t>(|| </a:t>
                      </a:r>
                      <a:r>
                        <a:rPr lang="ko-KR" altLang="en-US" sz="1600" dirty="0" smtClean="0"/>
                        <a:t>연산자와 같다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CONCAT(‘A’, ‘B’)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AB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67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LENGTH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문자열의 길이를 구한다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LENGTH(‘AB’)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2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67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INSTR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명명된 문자의 위치를 구한다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INSTR(‘ABCD’, ‘D’)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4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967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LPAD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왼쪽부터 특정문자로 자리를 채움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LPAD(‘ABCD’, 6, ‘*’)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**ABCD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967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RPAD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오른쪽부터 특정문자로 자리를 채움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RPAD(‘ABCD’, 6, ‘*’)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ABCD**</a:t>
                      </a:r>
                      <a:endParaRPr lang="ko-KR" altLang="en-US" sz="16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5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문자타</a:t>
            </a:r>
            <a:r>
              <a:rPr lang="ko-KR" altLang="en-US" dirty="0"/>
              <a:t>입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67544" y="1052736"/>
            <a:ext cx="216024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</a:t>
            </a:r>
            <a:r>
              <a:rPr lang="ko-KR" altLang="en-US" sz="2000" b="1" dirty="0" smtClean="0"/>
              <a:t>문자 타입 함수</a:t>
            </a:r>
            <a:endParaRPr lang="en-US" altLang="ko-KR" sz="18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778698"/>
            <a:ext cx="4549534" cy="35969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4581128"/>
            <a:ext cx="1653683" cy="4572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5012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문자타</a:t>
            </a:r>
            <a:r>
              <a:rPr lang="ko-KR" altLang="en-US" dirty="0"/>
              <a:t>입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467544" y="1052736"/>
            <a:ext cx="216024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/>
              <a:t> </a:t>
            </a:r>
            <a:r>
              <a:rPr lang="ko-KR" altLang="en-US" sz="2000" b="1" dirty="0" smtClean="0"/>
              <a:t>문자 타입 함수</a:t>
            </a:r>
            <a:endParaRPr lang="en-US" altLang="ko-KR" sz="1800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69469"/>
            <a:ext cx="5655231" cy="10344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911" y="2179999"/>
            <a:ext cx="670618" cy="7239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357477"/>
            <a:ext cx="5175252" cy="15321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481"/>
          <a:stretch/>
        </p:blipFill>
        <p:spPr>
          <a:xfrm>
            <a:off x="5601005" y="5085184"/>
            <a:ext cx="2571395" cy="9371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1437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3597</TotalTime>
  <Words>1315</Words>
  <Application>Microsoft Office PowerPoint</Application>
  <PresentationFormat>화면 슬라이드 쇼(4:3)</PresentationFormat>
  <Paragraphs>314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3" baseType="lpstr"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5장.  함수</vt:lpstr>
      <vt:lpstr>  SQL 내장 함수</vt:lpstr>
      <vt:lpstr>  단일행 함수</vt:lpstr>
      <vt:lpstr>  숫자 함수</vt:lpstr>
      <vt:lpstr>  숫자 함수</vt:lpstr>
      <vt:lpstr>  숫자 함수</vt:lpstr>
      <vt:lpstr>  단일행 함수</vt:lpstr>
      <vt:lpstr>  문자타입 함수</vt:lpstr>
      <vt:lpstr>  문자타입 함수</vt:lpstr>
      <vt:lpstr>  문자타입 함수</vt:lpstr>
      <vt:lpstr>  단일행 함수</vt:lpstr>
      <vt:lpstr>  날짜 함수</vt:lpstr>
      <vt:lpstr>  날짜 함수</vt:lpstr>
      <vt:lpstr>  단일행 함수</vt:lpstr>
      <vt:lpstr>  단일행 함수</vt:lpstr>
      <vt:lpstr>  단일행 함수</vt:lpstr>
      <vt:lpstr>  단일행 함수</vt:lpstr>
      <vt:lpstr>  일반 함수 – NVL() 함수</vt:lpstr>
      <vt:lpstr>  일반 함수 – NVL() 함수</vt:lpstr>
      <vt:lpstr> DECODE() 함수 vs CASE 표현식</vt:lpstr>
      <vt:lpstr>  DECODE 함수() vs CASE 표현식</vt:lpstr>
      <vt:lpstr>  DECODE 함수() vs CASE 표현식</vt:lpstr>
      <vt:lpstr>  DECODE 함수() vs CASE 표현식</vt:lpstr>
      <vt:lpstr>  DECODE 함수() vs CASE 표현식</vt:lpstr>
      <vt:lpstr>  DECODE 함수() vs CASE 표현식</vt:lpstr>
      <vt:lpstr> 그룹 함수</vt:lpstr>
      <vt:lpstr>  그룹 함수 – RANK()</vt:lpstr>
      <vt:lpstr>  그룹 함수 – RANK()</vt:lpstr>
      <vt:lpstr> LOLLUP() 함수 vs CUBE()</vt:lpstr>
      <vt:lpstr> LOLLUP() 함수 vs CUBE()</vt:lpstr>
      <vt:lpstr> LOLLUP() 함수 vs CUBE()</vt:lpstr>
      <vt:lpstr> LOLLUP() 함수 vs CUBE()</vt:lpstr>
      <vt:lpstr> LOLLUP() 함수 vs CUBE()</vt:lpstr>
      <vt:lpstr> LOLLUP() 함수 vs CUBE()</vt:lpstr>
      <vt:lpstr> LOLLUP() 함수 vs CUBE()</vt:lpstr>
      <vt:lpstr> LOLLUP() 함수 vs CUBE()</vt:lpstr>
      <vt:lpstr>  SQL 최적화</vt:lpstr>
      <vt:lpstr>  SQL 최적화</vt:lpstr>
      <vt:lpstr>  SQL 최적화</vt:lpstr>
      <vt:lpstr>  SQL 최적화</vt:lpstr>
      <vt:lpstr>  SQL 최적화</vt:lpstr>
      <vt:lpstr>  SQL 최적화</vt:lpstr>
      <vt:lpstr>  SQL 최적화</vt:lpstr>
      <vt:lpstr>  SQL 최적화</vt:lpstr>
      <vt:lpstr>  SQL 최적화</vt:lpstr>
      <vt:lpstr>  SQL 최적화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280</cp:revision>
  <dcterms:created xsi:type="dcterms:W3CDTF">2019-03-04T02:36:55Z</dcterms:created>
  <dcterms:modified xsi:type="dcterms:W3CDTF">2023-05-13T22:10:50Z</dcterms:modified>
</cp:coreProperties>
</file>