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70" r:id="rId4"/>
    <p:sldId id="264" r:id="rId5"/>
    <p:sldId id="259" r:id="rId6"/>
    <p:sldId id="258" r:id="rId7"/>
    <p:sldId id="276" r:id="rId8"/>
    <p:sldId id="306" r:id="rId9"/>
    <p:sldId id="279" r:id="rId10"/>
    <p:sldId id="265" r:id="rId11"/>
    <p:sldId id="262" r:id="rId12"/>
    <p:sldId id="277" r:id="rId13"/>
    <p:sldId id="269" r:id="rId14"/>
    <p:sldId id="275" r:id="rId15"/>
    <p:sldId id="273" r:id="rId16"/>
    <p:sldId id="266" r:id="rId17"/>
    <p:sldId id="278" r:id="rId18"/>
    <p:sldId id="310" r:id="rId19"/>
    <p:sldId id="274" r:id="rId20"/>
    <p:sldId id="280" r:id="rId21"/>
    <p:sldId id="281" r:id="rId22"/>
    <p:sldId id="282" r:id="rId23"/>
    <p:sldId id="311" r:id="rId24"/>
    <p:sldId id="312" r:id="rId25"/>
    <p:sldId id="313" r:id="rId26"/>
    <p:sldId id="314" r:id="rId27"/>
    <p:sldId id="315" r:id="rId28"/>
    <p:sldId id="316" r:id="rId29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C0A"/>
    <a:srgbClr val="54823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277" y="62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5CDAC-D627-4E87-877A-1B781DD4CADC}" type="datetimeFigureOut">
              <a:rPr lang="ko-KR" altLang="en-US" smtClean="0"/>
              <a:t>2023-05-13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DDD8A-FD4C-4C63-90D4-202AFE8080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64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8635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89368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93601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69834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69834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22697" y="1379513"/>
            <a:ext cx="6862345" cy="1226567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222696" y="2667615"/>
            <a:ext cx="7683303" cy="478904"/>
          </a:xfrm>
          <a:solidFill>
            <a:schemeClr val="accent5">
              <a:lumMod val="50000"/>
            </a:schemeClr>
          </a:solidFill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92F33-5736-44C0-9D77-675559796DB2}" type="datetime1">
              <a:rPr lang="ko-KR" altLang="en-US" smtClean="0"/>
              <a:t>2023-05-13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0" y="0"/>
            <a:ext cx="2144688" cy="6858000"/>
          </a:xfrm>
          <a:prstGeom prst="rect">
            <a:avLst/>
          </a:prstGeom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0" y="2691044"/>
            <a:ext cx="2144688" cy="486181"/>
          </a:xfrm>
          <a:prstGeom prst="rect">
            <a:avLst/>
          </a:prstGeom>
          <a:solidFill>
            <a:srgbClr val="00206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 userDrawn="1"/>
        </p:nvSpPr>
        <p:spPr>
          <a:xfrm rot="5400000">
            <a:off x="1333915" y="2721729"/>
            <a:ext cx="432048" cy="370679"/>
          </a:xfrm>
          <a:prstGeom prst="triangle">
            <a:avLst/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이등변 삼각형 9"/>
          <p:cNvSpPr/>
          <p:nvPr userDrawn="1"/>
        </p:nvSpPr>
        <p:spPr>
          <a:xfrm rot="5400000">
            <a:off x="1704594" y="2721730"/>
            <a:ext cx="432048" cy="370679"/>
          </a:xfrm>
          <a:prstGeom prst="triangle">
            <a:avLst/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718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C9935-188C-491F-8CB0-04DB0BC30CEC}" type="datetime1">
              <a:rPr lang="ko-KR" altLang="en-US" smtClean="0"/>
              <a:t>2023-05-13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806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F4847-E8B0-41FE-A43F-410C29FC420F}" type="datetime1">
              <a:rPr lang="ko-KR" altLang="en-US" smtClean="0"/>
              <a:t>2023-05-13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854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 dirty="0" smtClean="0"/>
              <a:t> 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F6466-27C4-4041-ACCA-FF315A1ECEB4}" type="datetime1">
              <a:rPr lang="ko-KR" altLang="en-US" smtClean="0"/>
              <a:t>2023-05-13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342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6D1DA-41A4-48F4-9040-076C493BD476}" type="datetime1">
              <a:rPr lang="ko-KR" altLang="en-US" smtClean="0"/>
              <a:t>2023-05-13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474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F6ED5-133D-40CB-9700-D1117EF796DF}" type="datetime1">
              <a:rPr lang="ko-KR" altLang="en-US" smtClean="0"/>
              <a:t>2023-05-13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685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A34A1-B7E1-4CA4-881F-593157926AF7}" type="datetime1">
              <a:rPr lang="ko-KR" altLang="en-US" smtClean="0"/>
              <a:t>2023-05-13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145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43502-DC9E-4343-91F8-782A977E7840}" type="datetime1">
              <a:rPr lang="ko-KR" altLang="en-US" smtClean="0"/>
              <a:t>2023-05-13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068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4C259-747F-4D34-B3AE-17ACC05DCDD1}" type="datetime1">
              <a:rPr lang="ko-KR" altLang="en-US" smtClean="0"/>
              <a:t>2023-05-13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332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A3C5A-B856-4BC6-ABF3-716284C220D2}" type="datetime1">
              <a:rPr lang="ko-KR" altLang="en-US" smtClean="0"/>
              <a:t>2023-05-13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044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45FC4-1196-46D3-8213-128B181496DF}" type="datetime1">
              <a:rPr lang="ko-KR" altLang="en-US" smtClean="0"/>
              <a:t>2023-05-13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273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124744"/>
            <a:ext cx="8915400" cy="504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50C106-22B9-45A8-93CE-680E43D2663F}" type="datetime1">
              <a:rPr lang="ko-KR" altLang="en-US" smtClean="0"/>
              <a:t>2023-05-13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-39555" y="6381328"/>
            <a:ext cx="9945555" cy="476672"/>
          </a:xfrm>
          <a:prstGeom prst="rect">
            <a:avLst/>
          </a:prstGeom>
          <a:solidFill>
            <a:schemeClr val="tx2">
              <a:lumMod val="5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9906000" cy="836712"/>
          </a:xfrm>
          <a:prstGeom prst="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0" y="-18256"/>
            <a:ext cx="6201139" cy="854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  마스터 제목 스타일 편집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853433" y="6453337"/>
            <a:ext cx="5572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1BDE3FE7-3AEA-4B05-AC5A-802D1816ACF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2050" name="Picture 2" descr="javaì ëí ì´ë¯¸ì§ ê²ìê²°ê³¼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652" y="5933989"/>
            <a:ext cx="685900" cy="6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125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3200" kern="1200">
          <a:solidFill>
            <a:schemeClr val="bg1"/>
          </a:solidFill>
          <a:latin typeface="HY헤드라인M" panose="02030600000101010101" pitchFamily="18" charset="-127"/>
          <a:ea typeface="HY헤드라인M" panose="02030600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eclipse.org/downloads/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22697" y="1379513"/>
            <a:ext cx="7050783" cy="1226567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b="1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1</a:t>
            </a:r>
            <a:r>
              <a:rPr lang="ko-KR" altLang="en-US" sz="2800" b="1" dirty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장</a:t>
            </a:r>
            <a:r>
              <a:rPr lang="en-US" altLang="ko-KR" sz="2800" b="1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. </a:t>
            </a:r>
            <a:r>
              <a:rPr lang="ko-KR" altLang="en-US" sz="2800" b="1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자바</a:t>
            </a:r>
            <a:r>
              <a:rPr lang="en-US" altLang="ko-KR" sz="2800" b="1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(Java)</a:t>
            </a:r>
            <a:r>
              <a:rPr lang="ko-KR" altLang="en-US" sz="2800" b="1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 개발 환경 및 기본문법</a:t>
            </a:r>
            <a:endParaRPr lang="ko-KR" altLang="en-US" sz="2800" b="1" dirty="0">
              <a:solidFill>
                <a:schemeClr val="tx1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222697" y="2670822"/>
            <a:ext cx="7683303" cy="504055"/>
          </a:xfrm>
          <a:solidFill>
            <a:schemeClr val="accent5">
              <a:lumMod val="75000"/>
            </a:schemeClr>
          </a:solidFill>
        </p:spPr>
        <p:txBody>
          <a:bodyPr anchor="ctr" anchorCtr="0">
            <a:noAutofit/>
          </a:bodyPr>
          <a:lstStyle/>
          <a:p>
            <a:pPr algn="l"/>
            <a:r>
              <a:rPr lang="en-US" altLang="ko-KR" sz="2400" i="1" dirty="0" smtClean="0">
                <a:solidFill>
                  <a:schemeClr val="bg1"/>
                </a:solidFill>
              </a:rPr>
              <a:t> JDK &amp; </a:t>
            </a:r>
            <a:r>
              <a:rPr lang="en-US" altLang="ko-KR" sz="2000" i="1" dirty="0" smtClean="0">
                <a:solidFill>
                  <a:schemeClr val="bg1"/>
                </a:solidFill>
              </a:rPr>
              <a:t>Eclipse</a:t>
            </a:r>
            <a:endParaRPr lang="ko-KR" altLang="en-US" sz="1800" i="1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4" name="AutoShape 5" descr="C++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82298" y="-144463"/>
            <a:ext cx="3302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5" name="Picture 2" descr="javaì ëí ì´ë¯¸ì§ ê²ìê²°ê³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7056" y="3645024"/>
            <a:ext cx="4078760" cy="2447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75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0" y="-18256"/>
            <a:ext cx="6177136" cy="854968"/>
          </a:xfrm>
        </p:spPr>
        <p:txBody>
          <a:bodyPr/>
          <a:lstStyle/>
          <a:p>
            <a:r>
              <a:rPr lang="en-US" altLang="ko-KR" dirty="0" smtClean="0"/>
              <a:t> </a:t>
            </a:r>
            <a:r>
              <a:rPr lang="en-US" altLang="ko-KR" dirty="0"/>
              <a:t> </a:t>
            </a:r>
            <a:r>
              <a:rPr lang="ko-KR" altLang="en-US" dirty="0" smtClean="0"/>
              <a:t>프로젝트 만들기</a:t>
            </a:r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2BF5621B-67C3-4A25-A1B1-779ADAACC6F7}"/>
              </a:ext>
            </a:extLst>
          </p:cNvPr>
          <p:cNvSpPr txBox="1">
            <a:spLocks/>
          </p:cNvSpPr>
          <p:nvPr/>
        </p:nvSpPr>
        <p:spPr>
          <a:xfrm>
            <a:off x="704528" y="1052736"/>
            <a:ext cx="6480720" cy="122413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ko-KR" altLang="en-US" sz="2000" b="1" dirty="0" smtClean="0"/>
              <a:t> 첫 자바 프로젝트</a:t>
            </a:r>
            <a:r>
              <a:rPr lang="en-US" altLang="ko-KR" sz="2000" b="1" dirty="0" smtClean="0"/>
              <a:t>(Project)</a:t>
            </a:r>
            <a:r>
              <a:rPr lang="ko-KR" altLang="en-US" sz="2000" b="1" dirty="0" smtClean="0"/>
              <a:t> 만들기</a:t>
            </a:r>
            <a:endParaRPr lang="en-US" altLang="ko-KR" sz="2000" b="1" dirty="0" smtClean="0"/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ko-KR" sz="1800" dirty="0" smtClean="0"/>
              <a:t>File-&gt;New-&gt;Java Project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ko-KR" sz="1800" dirty="0" smtClean="0"/>
              <a:t>Project Name : day01</a:t>
            </a:r>
            <a:endParaRPr lang="en-US" altLang="ko-KR" sz="2000" b="1" dirty="0">
              <a:solidFill>
                <a:schemeClr val="accent6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2400" b="1" dirty="0">
              <a:solidFill>
                <a:schemeClr val="accent6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2400" b="1" dirty="0">
              <a:solidFill>
                <a:schemeClr val="accent6">
                  <a:lumMod val="75000"/>
                </a:schemeClr>
              </a:solidFill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ko-KR" sz="2000" b="1" dirty="0"/>
          </a:p>
          <a:p>
            <a:pPr lvl="1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ko-KR" sz="2000" b="1" dirty="0"/>
          </a:p>
          <a:p>
            <a:pPr lvl="1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ko-KR" sz="2000" b="1" dirty="0"/>
          </a:p>
          <a:p>
            <a:pPr lvl="2">
              <a:lnSpc>
                <a:spcPct val="150000"/>
              </a:lnSpc>
            </a:pPr>
            <a:endParaRPr lang="ko-KR" altLang="en-US" sz="1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54" t="21848" r="41607" b="23223"/>
          <a:stretch/>
        </p:blipFill>
        <p:spPr bwMode="auto">
          <a:xfrm>
            <a:off x="1156082" y="2420888"/>
            <a:ext cx="3384376" cy="3551939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741"/>
          <a:stretch/>
        </p:blipFill>
        <p:spPr>
          <a:xfrm>
            <a:off x="5529064" y="2472189"/>
            <a:ext cx="3024336" cy="213918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" name="오른쪽 화살표 6"/>
          <p:cNvSpPr/>
          <p:nvPr/>
        </p:nvSpPr>
        <p:spPr>
          <a:xfrm>
            <a:off x="4792824" y="3397763"/>
            <a:ext cx="432048" cy="144016"/>
          </a:xfrm>
          <a:prstGeom prst="rightArrow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6321152" y="3325755"/>
            <a:ext cx="1224136" cy="319269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day01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7210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err="1" smtClean="0"/>
              <a:t>첫번째</a:t>
            </a:r>
            <a:r>
              <a:rPr lang="ko-KR" altLang="en-US" dirty="0" smtClean="0"/>
              <a:t> 패키</a:t>
            </a:r>
            <a:r>
              <a:rPr lang="ko-KR" altLang="en-US" dirty="0"/>
              <a:t>지</a:t>
            </a:r>
            <a:r>
              <a:rPr lang="ko-KR" altLang="en-US" dirty="0" smtClean="0"/>
              <a:t> 만들기</a:t>
            </a:r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2BF5621B-67C3-4A25-A1B1-779ADAACC6F7}"/>
              </a:ext>
            </a:extLst>
          </p:cNvPr>
          <p:cNvSpPr txBox="1">
            <a:spLocks/>
          </p:cNvSpPr>
          <p:nvPr/>
        </p:nvSpPr>
        <p:spPr>
          <a:xfrm>
            <a:off x="704528" y="961528"/>
            <a:ext cx="9073008" cy="95530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2000" b="1" dirty="0"/>
              <a:t> 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첫번째</a:t>
            </a:r>
            <a:r>
              <a:rPr lang="ko-KR" altLang="en-US" sz="2000" b="1" dirty="0" smtClean="0"/>
              <a:t> 패키지 만들기</a:t>
            </a:r>
            <a:endParaRPr lang="en-US" altLang="ko-KR" sz="2000" b="1" dirty="0" smtClean="0"/>
          </a:p>
          <a:p>
            <a:pPr marL="457200" lvl="1" indent="0">
              <a:lnSpc>
                <a:spcPct val="100000"/>
              </a:lnSpc>
              <a:buNone/>
            </a:pPr>
            <a:r>
              <a:rPr lang="ko-KR" altLang="en-US" sz="1800" dirty="0" smtClean="0"/>
              <a:t>패키지 만들기 </a:t>
            </a:r>
            <a:r>
              <a:rPr lang="en-US" altLang="ko-KR" sz="1800" dirty="0" smtClean="0"/>
              <a:t>: day01(</a:t>
            </a:r>
            <a:r>
              <a:rPr lang="ko-KR" altLang="en-US" sz="1800" dirty="0" smtClean="0"/>
              <a:t>마우스우측</a:t>
            </a:r>
            <a:r>
              <a:rPr lang="en-US" altLang="ko-KR" sz="1800" dirty="0" smtClean="0"/>
              <a:t>)</a:t>
            </a:r>
            <a:r>
              <a:rPr lang="ko-KR" altLang="en-US" sz="1800" dirty="0" smtClean="0"/>
              <a:t>  </a:t>
            </a:r>
            <a:r>
              <a:rPr lang="en-US" altLang="ko-KR" sz="1800" dirty="0" smtClean="0"/>
              <a:t>-&gt; New package -&gt; Name : hello</a:t>
            </a:r>
            <a:endParaRPr lang="en-US" altLang="ko-KR" sz="2000" b="1" dirty="0"/>
          </a:p>
          <a:p>
            <a:pPr lvl="1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ko-KR" sz="2000" b="1" dirty="0"/>
          </a:p>
          <a:p>
            <a:pPr lvl="2">
              <a:lnSpc>
                <a:spcPct val="150000"/>
              </a:lnSpc>
            </a:pPr>
            <a:endParaRPr lang="ko-KR" altLang="en-US" sz="1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811" b="50000"/>
          <a:stretch/>
        </p:blipFill>
        <p:spPr bwMode="auto">
          <a:xfrm>
            <a:off x="848544" y="2489042"/>
            <a:ext cx="4008740" cy="2952328"/>
          </a:xfrm>
          <a:prstGeom prst="rect">
            <a:avLst/>
          </a:prstGeom>
          <a:noFill/>
          <a:ln w="9525">
            <a:solidFill>
              <a:schemeClr val="accent5">
                <a:lumMod val="40000"/>
                <a:lumOff val="6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3080" y="2492896"/>
            <a:ext cx="3659657" cy="2952328"/>
          </a:xfrm>
          <a:prstGeom prst="rect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</a:ln>
        </p:spPr>
      </p:pic>
      <p:sp>
        <p:nvSpPr>
          <p:cNvPr id="6" name="오른쪽 화살표 5"/>
          <p:cNvSpPr/>
          <p:nvPr/>
        </p:nvSpPr>
        <p:spPr>
          <a:xfrm>
            <a:off x="5025008" y="3573016"/>
            <a:ext cx="432048" cy="144016"/>
          </a:xfrm>
          <a:prstGeom prst="rightArrow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9758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err="1" smtClean="0"/>
              <a:t>첫번째</a:t>
            </a:r>
            <a:r>
              <a:rPr lang="ko-KR" altLang="en-US" dirty="0" smtClean="0"/>
              <a:t> 클래스 만들기</a:t>
            </a:r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2BF5621B-67C3-4A25-A1B1-779ADAACC6F7}"/>
              </a:ext>
            </a:extLst>
          </p:cNvPr>
          <p:cNvSpPr txBox="1">
            <a:spLocks/>
          </p:cNvSpPr>
          <p:nvPr/>
        </p:nvSpPr>
        <p:spPr>
          <a:xfrm>
            <a:off x="704528" y="961528"/>
            <a:ext cx="9073008" cy="109932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2000" b="1" dirty="0"/>
              <a:t> 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첫번째</a:t>
            </a:r>
            <a:r>
              <a:rPr lang="ko-KR" altLang="en-US" sz="2000" b="1" dirty="0" smtClean="0"/>
              <a:t> 클래스 만들기</a:t>
            </a:r>
            <a:endParaRPr lang="en-US" altLang="ko-KR" sz="2000" b="1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b="1" dirty="0" smtClean="0"/>
              <a:t>     </a:t>
            </a:r>
            <a:r>
              <a:rPr lang="ko-KR" altLang="en-US" sz="1800" dirty="0" smtClean="0"/>
              <a:t>클래스 만들기 </a:t>
            </a:r>
            <a:r>
              <a:rPr lang="en-US" altLang="ko-KR" sz="1800" dirty="0" smtClean="0"/>
              <a:t>: hello(</a:t>
            </a:r>
            <a:r>
              <a:rPr lang="ko-KR" altLang="en-US" sz="1800" dirty="0" smtClean="0"/>
              <a:t>우측</a:t>
            </a:r>
            <a:r>
              <a:rPr lang="en-US" altLang="ko-KR" sz="1800" dirty="0" smtClean="0"/>
              <a:t>)-&gt;New class-&gt;Name : </a:t>
            </a:r>
            <a:r>
              <a:rPr lang="en-US" altLang="ko-KR" sz="1800" dirty="0" err="1" smtClean="0"/>
              <a:t>HelloJava</a:t>
            </a:r>
            <a:endParaRPr lang="en-US" altLang="ko-KR" sz="2000" b="1" dirty="0"/>
          </a:p>
          <a:p>
            <a:pPr lvl="2">
              <a:lnSpc>
                <a:spcPct val="150000"/>
              </a:lnSpc>
            </a:pPr>
            <a:endParaRPr lang="ko-KR" altLang="en-US" sz="1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13"/>
          <a:stretch/>
        </p:blipFill>
        <p:spPr>
          <a:xfrm>
            <a:off x="5241032" y="2294739"/>
            <a:ext cx="3600400" cy="358389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7473280" y="5735075"/>
            <a:ext cx="2016224" cy="432048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ysClr val="windowText" lastClr="000000"/>
                </a:solidFill>
              </a:rPr>
              <a:t>main()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함수 체크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13" name="직선 화살표 연결선 12"/>
          <p:cNvCxnSpPr>
            <a:stCxn id="11" idx="1"/>
          </p:cNvCxnSpPr>
          <p:nvPr/>
        </p:nvCxnSpPr>
        <p:spPr>
          <a:xfrm flipH="1" flipV="1">
            <a:off x="6249144" y="5636003"/>
            <a:ext cx="1224136" cy="315096"/>
          </a:xfrm>
          <a:prstGeom prst="straightConnector1">
            <a:avLst/>
          </a:prstGeom>
          <a:ln w="127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816" b="31565"/>
          <a:stretch/>
        </p:blipFill>
        <p:spPr bwMode="auto">
          <a:xfrm>
            <a:off x="992560" y="2274786"/>
            <a:ext cx="3522202" cy="3460289"/>
          </a:xfrm>
          <a:prstGeom prst="rect">
            <a:avLst/>
          </a:prstGeom>
          <a:noFill/>
          <a:ln w="9525">
            <a:solidFill>
              <a:schemeClr val="accent5">
                <a:lumMod val="40000"/>
                <a:lumOff val="6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9" name="오른쪽 화살표 8"/>
          <p:cNvSpPr/>
          <p:nvPr/>
        </p:nvSpPr>
        <p:spPr>
          <a:xfrm>
            <a:off x="4664968" y="3645024"/>
            <a:ext cx="432048" cy="144016"/>
          </a:xfrm>
          <a:prstGeom prst="rightArrow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7548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err="1" smtClean="0"/>
              <a:t>첫번째</a:t>
            </a:r>
            <a:r>
              <a:rPr lang="ko-KR" altLang="en-US" dirty="0" smtClean="0"/>
              <a:t> 클래스 만들기</a:t>
            </a:r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2BF5621B-67C3-4A25-A1B1-779ADAACC6F7}"/>
              </a:ext>
            </a:extLst>
          </p:cNvPr>
          <p:cNvSpPr txBox="1">
            <a:spLocks/>
          </p:cNvSpPr>
          <p:nvPr/>
        </p:nvSpPr>
        <p:spPr>
          <a:xfrm>
            <a:off x="632520" y="1090024"/>
            <a:ext cx="9073008" cy="183492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2000" b="1" dirty="0"/>
              <a:t> 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1.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java </a:t>
            </a:r>
            <a:r>
              <a:rPr lang="ko-KR" altLang="en-US" sz="2000" b="1" dirty="0" smtClean="0"/>
              <a:t>코드 작성</a:t>
            </a:r>
            <a:r>
              <a:rPr lang="en-US" altLang="ko-KR" sz="1800" dirty="0"/>
              <a:t> </a:t>
            </a:r>
            <a:endParaRPr lang="en-US" altLang="ko-KR" sz="18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800" dirty="0"/>
              <a:t> </a:t>
            </a:r>
            <a:r>
              <a:rPr lang="en-US" altLang="ko-KR" sz="1800" dirty="0" smtClean="0"/>
              <a:t>     - </a:t>
            </a:r>
            <a:r>
              <a:rPr lang="ko-KR" altLang="en-US" sz="1800" dirty="0" smtClean="0"/>
              <a:t>파일 이름 </a:t>
            </a:r>
            <a:r>
              <a:rPr lang="en-US" altLang="ko-KR" sz="1800" dirty="0" smtClean="0"/>
              <a:t>: HelloJava.java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800" dirty="0" smtClean="0"/>
              <a:t>      - </a:t>
            </a:r>
            <a:r>
              <a:rPr lang="ko-KR" altLang="en-US" sz="1800" dirty="0" smtClean="0"/>
              <a:t>클래스 </a:t>
            </a:r>
            <a:r>
              <a:rPr lang="en-US" altLang="ko-KR" sz="1800" dirty="0" smtClean="0"/>
              <a:t>: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System , </a:t>
            </a:r>
            <a:r>
              <a:rPr lang="ko-KR" altLang="en-US" sz="1800" dirty="0" err="1" smtClean="0"/>
              <a:t>메서드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: main(), print()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800" dirty="0"/>
              <a:t> </a:t>
            </a:r>
            <a:r>
              <a:rPr lang="en-US" altLang="ko-KR" sz="1800" dirty="0" smtClean="0"/>
              <a:t>     - </a:t>
            </a:r>
            <a:r>
              <a:rPr lang="ko-KR" altLang="en-US" sz="1800" dirty="0" smtClean="0"/>
              <a:t>파일 실행하려면 </a:t>
            </a:r>
            <a:r>
              <a:rPr lang="en-US" altLang="ko-KR" sz="1800" dirty="0" smtClean="0"/>
              <a:t>main() </a:t>
            </a:r>
            <a:r>
              <a:rPr lang="ko-KR" altLang="en-US" sz="1800" dirty="0" err="1" smtClean="0"/>
              <a:t>메서드가</a:t>
            </a:r>
            <a:r>
              <a:rPr lang="ko-KR" altLang="en-US" sz="1800" dirty="0" smtClean="0"/>
              <a:t> 필요함</a:t>
            </a:r>
            <a:r>
              <a:rPr lang="en-US" altLang="ko-KR" sz="1800" dirty="0" smtClean="0"/>
              <a:t> </a:t>
            </a:r>
            <a:endParaRPr lang="en-US" altLang="ko-KR" sz="2000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5000" y="3263932"/>
            <a:ext cx="6074630" cy="1893260"/>
          </a:xfrm>
          <a:prstGeom prst="rect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</a:ln>
        </p:spPr>
      </p:pic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1136576" y="3140968"/>
            <a:ext cx="2376264" cy="504056"/>
          </a:xfrm>
          <a:prstGeom prst="roundRect">
            <a:avLst/>
          </a:prstGeom>
          <a:noFill/>
          <a:ln>
            <a:solidFill>
              <a:srgbClr val="0070C0"/>
            </a:solidFill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00" dirty="0">
              <a:solidFill>
                <a:sysClr val="windowText" lastClr="000000"/>
              </a:solidFill>
            </a:endParaRPr>
          </a:p>
        </p:txBody>
      </p: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4446850" y="3212976"/>
            <a:ext cx="1586270" cy="360040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ysClr val="windowText" lastClr="000000"/>
                </a:solidFill>
              </a:rPr>
              <a:t>패키지 이름</a:t>
            </a:r>
            <a:endParaRPr lang="en-US" altLang="ko-KR" sz="1600" dirty="0" smtClean="0">
              <a:solidFill>
                <a:sysClr val="windowText" lastClr="000000"/>
              </a:solidFill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 flipH="1">
            <a:off x="3512840" y="3392995"/>
            <a:ext cx="934010" cy="1"/>
          </a:xfrm>
          <a:prstGeom prst="straightConnector1">
            <a:avLst/>
          </a:prstGeom>
          <a:ln w="127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1856656" y="4077072"/>
            <a:ext cx="5832648" cy="1296144"/>
          </a:xfrm>
          <a:prstGeom prst="roundRect">
            <a:avLst/>
          </a:prstGeom>
          <a:noFill/>
          <a:ln>
            <a:solidFill>
              <a:srgbClr val="0070C0"/>
            </a:solidFill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00" dirty="0">
              <a:solidFill>
                <a:sysClr val="windowText" lastClr="000000"/>
              </a:solidFill>
            </a:endParaRPr>
          </a:p>
        </p:txBody>
      </p:sp>
      <p:sp>
        <p:nvSpPr>
          <p:cNvPr id="16" name="모서리가 둥근 직사각형 15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7437276" y="5517232"/>
            <a:ext cx="1838298" cy="360040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ysClr val="windowText" lastClr="000000"/>
                </a:solidFill>
              </a:rPr>
              <a:t>main()</a:t>
            </a:r>
            <a:r>
              <a:rPr lang="ko-KR" altLang="en-US" sz="1600" dirty="0" err="1" smtClean="0">
                <a:solidFill>
                  <a:sysClr val="windowText" lastClr="000000"/>
                </a:solidFill>
              </a:rPr>
              <a:t>메서드</a:t>
            </a:r>
            <a:endParaRPr lang="en-US" altLang="ko-KR" sz="1600" dirty="0" smtClean="0">
              <a:solidFill>
                <a:sysClr val="windowText" lastClr="000000"/>
              </a:solidFill>
            </a:endParaRPr>
          </a:p>
        </p:txBody>
      </p:sp>
      <p:cxnSp>
        <p:nvCxnSpPr>
          <p:cNvPr id="17" name="직선 화살표 연결선 16"/>
          <p:cNvCxnSpPr/>
          <p:nvPr/>
        </p:nvCxnSpPr>
        <p:spPr>
          <a:xfrm flipH="1" flipV="1">
            <a:off x="7185248" y="5013176"/>
            <a:ext cx="294382" cy="504057"/>
          </a:xfrm>
          <a:prstGeom prst="straightConnector1">
            <a:avLst/>
          </a:prstGeom>
          <a:ln w="127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3762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err="1" smtClean="0"/>
              <a:t>첫번째</a:t>
            </a:r>
            <a:r>
              <a:rPr lang="ko-KR" altLang="en-US" dirty="0" smtClean="0"/>
              <a:t> 클래스 만들기</a:t>
            </a:r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2BF5621B-67C3-4A25-A1B1-779ADAACC6F7}"/>
              </a:ext>
            </a:extLst>
          </p:cNvPr>
          <p:cNvSpPr txBox="1">
            <a:spLocks/>
          </p:cNvSpPr>
          <p:nvPr/>
        </p:nvSpPr>
        <p:spPr>
          <a:xfrm>
            <a:off x="632520" y="1090025"/>
            <a:ext cx="9073008" cy="208823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2000" b="1" dirty="0"/>
              <a:t> 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2.</a:t>
            </a:r>
            <a:r>
              <a:rPr lang="ko-KR" altLang="en-US" sz="2000" b="1" dirty="0" smtClean="0"/>
              <a:t> 컴파일 및 실행</a:t>
            </a:r>
            <a:endParaRPr lang="en-US" altLang="ko-KR" sz="1800" dirty="0"/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ko-KR" sz="1800" b="1" dirty="0" smtClean="0"/>
              <a:t>- </a:t>
            </a:r>
            <a:r>
              <a:rPr lang="ko-KR" altLang="en-US" sz="1800" dirty="0" smtClean="0"/>
              <a:t>컴파일 하기 </a:t>
            </a:r>
            <a:r>
              <a:rPr lang="en-US" altLang="ko-KR" sz="1800" dirty="0" smtClean="0"/>
              <a:t>: </a:t>
            </a:r>
            <a:r>
              <a:rPr lang="ko-KR" altLang="en-US" sz="1800" dirty="0" err="1" smtClean="0"/>
              <a:t>빌드</a:t>
            </a:r>
            <a:r>
              <a:rPr lang="ko-KR" altLang="en-US" sz="1800" dirty="0" smtClean="0"/>
              <a:t> 자동화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옵션 지정 </a:t>
            </a:r>
            <a:r>
              <a:rPr lang="en-US" altLang="ko-KR" sz="1800" dirty="0" smtClean="0"/>
              <a:t> -&gt; </a:t>
            </a:r>
            <a:r>
              <a:rPr lang="ko-KR" altLang="en-US" sz="1800" dirty="0" smtClean="0"/>
              <a:t>클래스 파일 생성</a:t>
            </a:r>
            <a:endParaRPr lang="en-US" altLang="ko-KR" sz="1800" dirty="0" smtClean="0"/>
          </a:p>
          <a:p>
            <a:pPr lvl="1">
              <a:lnSpc>
                <a:spcPct val="100000"/>
              </a:lnSpc>
              <a:buFontTx/>
              <a:buChar char="-"/>
            </a:pPr>
            <a:r>
              <a:rPr lang="ko-KR" altLang="en-US" sz="1800" dirty="0" smtClean="0"/>
              <a:t>실행</a:t>
            </a:r>
            <a:r>
              <a:rPr lang="en-US" altLang="ko-KR" sz="1800" dirty="0" smtClean="0"/>
              <a:t> </a:t>
            </a:r>
            <a:r>
              <a:rPr lang="en-US" altLang="ko-KR" sz="1800" dirty="0"/>
              <a:t>: Run -&gt; Run as -&gt; Java </a:t>
            </a:r>
            <a:r>
              <a:rPr lang="en-US" altLang="ko-KR" sz="1800" dirty="0" smtClean="0"/>
              <a:t>Application [</a:t>
            </a:r>
            <a:r>
              <a:rPr lang="ko-KR" altLang="en-US" sz="1800" dirty="0"/>
              <a:t>실행 단추</a:t>
            </a:r>
            <a:r>
              <a:rPr lang="en-US" altLang="ko-KR" sz="1800" dirty="0"/>
              <a:t>(      )</a:t>
            </a:r>
            <a:r>
              <a:rPr lang="ko-KR" altLang="en-US" sz="1800" dirty="0"/>
              <a:t> </a:t>
            </a:r>
            <a:r>
              <a:rPr lang="ko-KR" altLang="en-US" sz="1800" dirty="0" smtClean="0"/>
              <a:t>클릭</a:t>
            </a:r>
            <a:r>
              <a:rPr lang="en-US" altLang="ko-KR" sz="1800" dirty="0" smtClean="0"/>
              <a:t>]</a:t>
            </a:r>
          </a:p>
          <a:p>
            <a:pPr lvl="1">
              <a:lnSpc>
                <a:spcPct val="100000"/>
              </a:lnSpc>
              <a:buFontTx/>
              <a:buChar char="-"/>
            </a:pPr>
            <a:r>
              <a:rPr lang="ko-KR" altLang="en-US" sz="1800" dirty="0" smtClean="0"/>
              <a:t>실행 결과 </a:t>
            </a:r>
            <a:r>
              <a:rPr lang="en-US" altLang="ko-KR" sz="1800" dirty="0" smtClean="0"/>
              <a:t>: </a:t>
            </a:r>
            <a:r>
              <a:rPr lang="ko-KR" altLang="en-US" sz="1800" dirty="0" smtClean="0"/>
              <a:t>콘솔</a:t>
            </a:r>
            <a:r>
              <a:rPr lang="en-US" altLang="ko-KR" sz="1800" dirty="0" smtClean="0"/>
              <a:t>(Console)</a:t>
            </a:r>
            <a:endParaRPr lang="en-US" altLang="ko-KR" sz="2000" dirty="0"/>
          </a:p>
          <a:p>
            <a:pPr lvl="2">
              <a:lnSpc>
                <a:spcPct val="150000"/>
              </a:lnSpc>
            </a:pPr>
            <a:endParaRPr lang="ko-KR" altLang="en-US" sz="1800" b="1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7096" y="1908292"/>
            <a:ext cx="420280" cy="42028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496616" y="4190511"/>
            <a:ext cx="4536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0070C0"/>
                </a:solidFill>
              </a:rPr>
              <a:t>※ </a:t>
            </a:r>
            <a:r>
              <a:rPr lang="ko-KR" altLang="en-US" dirty="0" smtClean="0">
                <a:solidFill>
                  <a:srgbClr val="0070C0"/>
                </a:solidFill>
              </a:rPr>
              <a:t>클래스</a:t>
            </a:r>
            <a:r>
              <a:rPr lang="en-US" altLang="ko-KR" dirty="0" smtClean="0">
                <a:solidFill>
                  <a:srgbClr val="0070C0"/>
                </a:solidFill>
              </a:rPr>
              <a:t>(.class) </a:t>
            </a:r>
            <a:r>
              <a:rPr lang="ko-KR" altLang="en-US" dirty="0" smtClean="0">
                <a:solidFill>
                  <a:srgbClr val="0070C0"/>
                </a:solidFill>
              </a:rPr>
              <a:t>파일의 위치는 어디일까</a:t>
            </a:r>
            <a:r>
              <a:rPr lang="en-US" altLang="ko-KR" dirty="0" smtClean="0">
                <a:solidFill>
                  <a:srgbClr val="0070C0"/>
                </a:solidFill>
              </a:rPr>
              <a:t>?</a:t>
            </a:r>
            <a:endParaRPr lang="ko-KR" altLang="en-US" dirty="0">
              <a:solidFill>
                <a:srgbClr val="0070C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616" y="2925947"/>
            <a:ext cx="4002039" cy="101806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5883" y="4725145"/>
            <a:ext cx="6545470" cy="1145284"/>
          </a:xfrm>
          <a:prstGeom prst="rect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846089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컴파일과 </a:t>
            </a:r>
            <a:r>
              <a:rPr lang="ko-KR" altLang="en-US" dirty="0" err="1" smtClean="0"/>
              <a:t>빌드</a:t>
            </a:r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2BF5621B-67C3-4A25-A1B1-779ADAACC6F7}"/>
              </a:ext>
            </a:extLst>
          </p:cNvPr>
          <p:cNvSpPr txBox="1">
            <a:spLocks/>
          </p:cNvSpPr>
          <p:nvPr/>
        </p:nvSpPr>
        <p:spPr>
          <a:xfrm>
            <a:off x="632520" y="1052736"/>
            <a:ext cx="2664296" cy="5040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2000" b="1" dirty="0"/>
              <a:t> </a:t>
            </a:r>
            <a:r>
              <a:rPr lang="ko-KR" altLang="en-US" sz="2000" b="1" dirty="0" smtClean="0"/>
              <a:t>  컴파일</a:t>
            </a:r>
            <a:r>
              <a:rPr lang="en-US" altLang="ko-KR" sz="2000" b="1" dirty="0" smtClean="0"/>
              <a:t>(compile)</a:t>
            </a:r>
          </a:p>
        </p:txBody>
      </p:sp>
      <p:sp>
        <p:nvSpPr>
          <p:cNvPr id="9" name="사각형: 모서리가 접힌 도형 2">
            <a:extLst>
              <a:ext uri="{FF2B5EF4-FFF2-40B4-BE49-F238E27FC236}">
                <a16:creationId xmlns:a16="http://schemas.microsoft.com/office/drawing/2014/main" id="{089615A3-338D-4DBD-8E12-7B045568CEA6}"/>
              </a:ext>
            </a:extLst>
          </p:cNvPr>
          <p:cNvSpPr/>
          <p:nvPr/>
        </p:nvSpPr>
        <p:spPr>
          <a:xfrm>
            <a:off x="901317" y="1875033"/>
            <a:ext cx="1753862" cy="767501"/>
          </a:xfrm>
          <a:prstGeom prst="foldedCorner">
            <a:avLst/>
          </a:prstGeom>
          <a:noFill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자바 소스 파일</a:t>
            </a:r>
            <a:endParaRPr lang="en-US" altLang="ko-KR" sz="1600" dirty="0"/>
          </a:p>
          <a:p>
            <a:pPr algn="ctr"/>
            <a:r>
              <a:rPr lang="en-US" altLang="ko-KR" sz="1600" dirty="0"/>
              <a:t>(*.java)</a:t>
            </a:r>
            <a:endParaRPr lang="ko-KR" altLang="en-US" sz="1600" dirty="0"/>
          </a:p>
        </p:txBody>
      </p:sp>
      <p:sp>
        <p:nvSpPr>
          <p:cNvPr id="10" name="사각형: 모서리가 접힌 도형 3">
            <a:extLst>
              <a:ext uri="{FF2B5EF4-FFF2-40B4-BE49-F238E27FC236}">
                <a16:creationId xmlns:a16="http://schemas.microsoft.com/office/drawing/2014/main" id="{04137F8D-0493-4201-B078-407A7F00A6AB}"/>
              </a:ext>
            </a:extLst>
          </p:cNvPr>
          <p:cNvSpPr/>
          <p:nvPr/>
        </p:nvSpPr>
        <p:spPr>
          <a:xfrm>
            <a:off x="3224808" y="1875033"/>
            <a:ext cx="1964873" cy="767501"/>
          </a:xfrm>
          <a:prstGeom prst="foldedCorner">
            <a:avLst/>
          </a:prstGeom>
          <a:noFill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바이트 코드 파일</a:t>
            </a:r>
            <a:endParaRPr lang="en-US" altLang="ko-KR" sz="1600" dirty="0"/>
          </a:p>
          <a:p>
            <a:pPr algn="ctr"/>
            <a:r>
              <a:rPr lang="en-US" altLang="ko-KR" sz="1600" dirty="0"/>
              <a:t>(*.class)</a:t>
            </a:r>
            <a:endParaRPr lang="ko-KR" altLang="en-US" sz="16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0248BF4-E76A-49AD-8534-2E191F146D3B}"/>
              </a:ext>
            </a:extLst>
          </p:cNvPr>
          <p:cNvSpPr/>
          <p:nvPr/>
        </p:nvSpPr>
        <p:spPr>
          <a:xfrm>
            <a:off x="5930337" y="1875033"/>
            <a:ext cx="1525274" cy="807969"/>
          </a:xfrm>
          <a:prstGeom prst="rect">
            <a:avLst/>
          </a:prstGeom>
          <a:noFill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00001010101</a:t>
            </a:r>
            <a:endParaRPr lang="en-US" altLang="ko-KR" sz="1600" dirty="0"/>
          </a:p>
          <a:p>
            <a:pPr algn="ctr"/>
            <a:r>
              <a:rPr lang="en-US" altLang="ko-KR" sz="1600" dirty="0" smtClean="0"/>
              <a:t>11001010101</a:t>
            </a:r>
            <a:endParaRPr lang="en-US" altLang="ko-KR" sz="1600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FEAC4C9A-4EE1-4611-897F-64FF886D03D8}"/>
              </a:ext>
            </a:extLst>
          </p:cNvPr>
          <p:cNvSpPr/>
          <p:nvPr/>
        </p:nvSpPr>
        <p:spPr>
          <a:xfrm>
            <a:off x="7945300" y="1962921"/>
            <a:ext cx="972868" cy="720080"/>
          </a:xfrm>
          <a:prstGeom prst="ellipse">
            <a:avLst/>
          </a:prstGeom>
          <a:noFill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25" dirty="0">
                <a:solidFill>
                  <a:sysClr val="windowText" lastClr="000000"/>
                </a:solidFill>
              </a:rPr>
              <a:t>실행</a:t>
            </a:r>
          </a:p>
        </p:txBody>
      </p:sp>
      <p:sp>
        <p:nvSpPr>
          <p:cNvPr id="15" name="화살표: 톱니 모양의 오른쪽 9">
            <a:extLst>
              <a:ext uri="{FF2B5EF4-FFF2-40B4-BE49-F238E27FC236}">
                <a16:creationId xmlns:a16="http://schemas.microsoft.com/office/drawing/2014/main" id="{5A375150-9FF3-4285-A9FE-6B7DDE703365}"/>
              </a:ext>
            </a:extLst>
          </p:cNvPr>
          <p:cNvSpPr/>
          <p:nvPr/>
        </p:nvSpPr>
        <p:spPr>
          <a:xfrm>
            <a:off x="2761316" y="2173150"/>
            <a:ext cx="326571" cy="182449"/>
          </a:xfrm>
          <a:prstGeom prst="notched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/>
          </a:p>
        </p:txBody>
      </p:sp>
      <p:sp>
        <p:nvSpPr>
          <p:cNvPr id="16" name="화살표: 톱니 모양의 오른쪽 10">
            <a:extLst>
              <a:ext uri="{FF2B5EF4-FFF2-40B4-BE49-F238E27FC236}">
                <a16:creationId xmlns:a16="http://schemas.microsoft.com/office/drawing/2014/main" id="{6066EC28-52A2-4747-96F7-F0564C4A721C}"/>
              </a:ext>
            </a:extLst>
          </p:cNvPr>
          <p:cNvSpPr/>
          <p:nvPr/>
        </p:nvSpPr>
        <p:spPr>
          <a:xfrm>
            <a:off x="5391918" y="2173150"/>
            <a:ext cx="326571" cy="182449"/>
          </a:xfrm>
          <a:prstGeom prst="notched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/>
          </a:p>
        </p:txBody>
      </p:sp>
      <p:sp>
        <p:nvSpPr>
          <p:cNvPr id="17" name="화살표: 톱니 모양의 오른쪽 11">
            <a:extLst>
              <a:ext uri="{FF2B5EF4-FFF2-40B4-BE49-F238E27FC236}">
                <a16:creationId xmlns:a16="http://schemas.microsoft.com/office/drawing/2014/main" id="{CABC91A5-F924-450D-872E-5808894DEEAF}"/>
              </a:ext>
            </a:extLst>
          </p:cNvPr>
          <p:cNvSpPr/>
          <p:nvPr/>
        </p:nvSpPr>
        <p:spPr>
          <a:xfrm>
            <a:off x="7578757" y="2173150"/>
            <a:ext cx="326571" cy="182449"/>
          </a:xfrm>
          <a:prstGeom prst="notched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22FEA725-49CA-40A0-9C37-9E1B835D2F30}"/>
              </a:ext>
            </a:extLst>
          </p:cNvPr>
          <p:cNvSpPr/>
          <p:nvPr/>
        </p:nvSpPr>
        <p:spPr>
          <a:xfrm>
            <a:off x="2243646" y="2642533"/>
            <a:ext cx="1485217" cy="893227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ysClr val="windowText" lastClr="000000"/>
                </a:solidFill>
              </a:rPr>
              <a:t>컴파일러</a:t>
            </a:r>
            <a:endParaRPr lang="en-US" altLang="ko-KR" sz="1600" dirty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sz="1600" dirty="0">
                <a:solidFill>
                  <a:sysClr val="windowText" lastClr="000000"/>
                </a:solidFill>
              </a:rPr>
              <a:t>j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avac.exe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4736976" y="2642534"/>
            <a:ext cx="1414773" cy="893226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ysClr val="windowText" lastClr="000000"/>
                </a:solidFill>
              </a:rPr>
              <a:t>JVM</a:t>
            </a:r>
            <a:endParaRPr lang="en-US" altLang="ko-KR" sz="1600" dirty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sz="1600" dirty="0">
                <a:solidFill>
                  <a:sysClr val="windowText" lastClr="000000"/>
                </a:solidFill>
              </a:rPr>
              <a:t>j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ava.exe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20" name="모서리가 둥근 직사각형 19">
            <a:extLst>
              <a:ext uri="{FF2B5EF4-FFF2-40B4-BE49-F238E27FC236}">
                <a16:creationId xmlns:a16="http://schemas.microsoft.com/office/drawing/2014/main" id="{D0248BF4-E76A-49AD-8534-2E191F146D3B}"/>
              </a:ext>
            </a:extLst>
          </p:cNvPr>
          <p:cNvSpPr/>
          <p:nvPr/>
        </p:nvSpPr>
        <p:spPr>
          <a:xfrm>
            <a:off x="6249144" y="1556792"/>
            <a:ext cx="864096" cy="406129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기계어</a:t>
            </a:r>
            <a:endParaRPr lang="en-US" altLang="ko-KR" sz="1600" dirty="0"/>
          </a:p>
        </p:txBody>
      </p:sp>
      <p:sp>
        <p:nvSpPr>
          <p:cNvPr id="21" name="내용 개체 틀 2">
            <a:extLst>
              <a:ext uri="{FF2B5EF4-FFF2-40B4-BE49-F238E27FC236}">
                <a16:creationId xmlns:a16="http://schemas.microsoft.com/office/drawing/2014/main" id="{2BF5621B-67C3-4A25-A1B1-779ADAACC6F7}"/>
              </a:ext>
            </a:extLst>
          </p:cNvPr>
          <p:cNvSpPr txBox="1">
            <a:spLocks/>
          </p:cNvSpPr>
          <p:nvPr/>
        </p:nvSpPr>
        <p:spPr>
          <a:xfrm>
            <a:off x="632520" y="4149080"/>
            <a:ext cx="8640960" cy="18002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ko-KR" altLang="en-US" sz="2000" b="1" dirty="0"/>
              <a:t> </a:t>
            </a:r>
            <a:r>
              <a:rPr lang="ko-KR" altLang="en-US" sz="2000" b="1" dirty="0" smtClean="0"/>
              <a:t>  </a:t>
            </a:r>
            <a:r>
              <a:rPr lang="ko-KR" altLang="en-US" sz="2000" b="1" dirty="0" err="1" smtClean="0"/>
              <a:t>빌드</a:t>
            </a:r>
            <a:r>
              <a:rPr lang="en-US" altLang="ko-KR" sz="2000" b="1" dirty="0" smtClean="0"/>
              <a:t>(build)</a:t>
            </a:r>
            <a:endParaRPr lang="en-US" altLang="ko-KR" sz="2000" b="1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b="1" dirty="0" smtClean="0"/>
              <a:t>     </a:t>
            </a:r>
            <a:r>
              <a:rPr lang="ko-KR" altLang="en-US" sz="1600" dirty="0" smtClean="0"/>
              <a:t>컴파일과 링크된 코드들을 </a:t>
            </a:r>
            <a:r>
              <a:rPr lang="ko-KR" altLang="en-US" sz="1600" dirty="0" err="1" smtClean="0"/>
              <a:t>실행가능한</a:t>
            </a:r>
            <a:r>
              <a:rPr lang="ko-KR" altLang="en-US" sz="1600" dirty="0" smtClean="0"/>
              <a:t> 파일로 만드는 일련의 과정</a:t>
            </a:r>
            <a:endParaRPr lang="en-US" altLang="ko-KR" sz="16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</a:t>
            </a:r>
            <a:r>
              <a:rPr lang="ko-KR" altLang="en-US" sz="1600" dirty="0" smtClean="0"/>
              <a:t>전처리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컴파일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패키징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배포등이</a:t>
            </a:r>
            <a:r>
              <a:rPr lang="ko-KR" altLang="en-US" sz="1600" dirty="0" smtClean="0"/>
              <a:t> 포함된다</a:t>
            </a:r>
            <a:r>
              <a:rPr lang="en-US" altLang="ko-KR" sz="1600" dirty="0" smtClean="0"/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Java </a:t>
            </a:r>
            <a:r>
              <a:rPr lang="ko-KR" altLang="en-US" sz="1600" dirty="0" err="1" smtClean="0"/>
              <a:t>빌드</a:t>
            </a:r>
            <a:r>
              <a:rPr lang="ko-KR" altLang="en-US" sz="1600" dirty="0" smtClean="0"/>
              <a:t> 툴로는 </a:t>
            </a:r>
            <a:r>
              <a:rPr lang="en-US" altLang="ko-KR" sz="1600" dirty="0" smtClean="0"/>
              <a:t>Ant, Maven, </a:t>
            </a:r>
            <a:r>
              <a:rPr lang="en-US" altLang="ko-KR" sz="1600" dirty="0" err="1" smtClean="0"/>
              <a:t>Gradle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등이 있다</a:t>
            </a:r>
            <a:r>
              <a:rPr lang="en-US" altLang="ko-KR" sz="1600" dirty="0" smtClean="0"/>
              <a:t>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12744" y="3645024"/>
            <a:ext cx="81369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rgbClr val="C00000"/>
                </a:solidFill>
              </a:rPr>
              <a:t>▷ </a:t>
            </a:r>
            <a:r>
              <a:rPr lang="ko-KR" altLang="en-US" sz="1600" dirty="0" smtClean="0"/>
              <a:t>바이트 코드 파일은 완전한 기계어가 아니므로 바로 실행할 수 있는 파일이 아니다</a:t>
            </a:r>
            <a:r>
              <a:rPr lang="en-US" altLang="ko-KR" sz="1600" dirty="0" smtClean="0">
                <a:solidFill>
                  <a:srgbClr val="C00000"/>
                </a:solidFill>
              </a:rPr>
              <a:t>.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403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주석 </a:t>
            </a:r>
            <a:r>
              <a:rPr lang="en-US" altLang="ko-KR" dirty="0" smtClean="0"/>
              <a:t>, </a:t>
            </a:r>
            <a:r>
              <a:rPr lang="ko-KR" altLang="en-US" dirty="0" smtClean="0"/>
              <a:t>블록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세미콜론</a:t>
            </a:r>
            <a:r>
              <a:rPr lang="en-US" altLang="ko-KR" dirty="0" smtClean="0"/>
              <a:t>(;)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49913" y="1102092"/>
            <a:ext cx="830754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smtClean="0"/>
              <a:t> </a:t>
            </a:r>
            <a:r>
              <a:rPr lang="ko-KR" altLang="en-US" sz="2000" b="1" dirty="0" smtClean="0"/>
              <a:t>기초 문법</a:t>
            </a:r>
            <a:endParaRPr lang="en-US" altLang="ko-KR" sz="2000" b="1" dirty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 smtClean="0"/>
              <a:t>주석은 </a:t>
            </a:r>
            <a:r>
              <a:rPr lang="ko-KR" altLang="en-US" dirty="0"/>
              <a:t>소스코드에 설명을 추가하거나 특정 코드가 </a:t>
            </a:r>
            <a:r>
              <a:rPr lang="ko-KR" altLang="en-US" dirty="0" err="1" smtClean="0"/>
              <a:t>컴파일되지</a:t>
            </a:r>
            <a:r>
              <a:rPr lang="ko-KR" altLang="en-US" dirty="0" smtClean="0"/>
              <a:t> </a:t>
            </a:r>
            <a:r>
              <a:rPr lang="ko-KR" altLang="en-US" dirty="0"/>
              <a:t>않도록  </a:t>
            </a:r>
            <a:r>
              <a:rPr lang="ko-KR" altLang="en-US" dirty="0" err="1"/>
              <a:t>처리할때</a:t>
            </a:r>
            <a:r>
              <a:rPr lang="ko-KR" altLang="en-US" dirty="0"/>
              <a:t> </a:t>
            </a:r>
            <a:r>
              <a:rPr lang="ko-KR" altLang="en-US" dirty="0" smtClean="0"/>
              <a:t>사용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 err="1" smtClean="0"/>
              <a:t>한줄</a:t>
            </a:r>
            <a:r>
              <a:rPr lang="ko-KR" altLang="en-US" dirty="0" smtClean="0"/>
              <a:t> </a:t>
            </a:r>
            <a:r>
              <a:rPr lang="ko-KR" altLang="en-US" dirty="0"/>
              <a:t>주석 </a:t>
            </a:r>
            <a:r>
              <a:rPr lang="en-US" altLang="ko-KR" dirty="0"/>
              <a:t>: </a:t>
            </a:r>
            <a:r>
              <a:rPr lang="ko-KR" altLang="en-US" dirty="0"/>
              <a:t>문장 앞에 </a:t>
            </a:r>
            <a:r>
              <a:rPr lang="en-US" altLang="ko-KR" dirty="0"/>
              <a:t>‘// ‘ </a:t>
            </a:r>
            <a:r>
              <a:rPr lang="ko-KR" altLang="en-US" dirty="0"/>
              <a:t>표시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 smtClean="0"/>
              <a:t>여러 </a:t>
            </a:r>
            <a:r>
              <a:rPr lang="ko-KR" altLang="en-US" dirty="0"/>
              <a:t>줄 주석 </a:t>
            </a:r>
            <a:r>
              <a:rPr lang="en-US" altLang="ko-KR" dirty="0"/>
              <a:t>: /*~ */ </a:t>
            </a:r>
            <a:r>
              <a:rPr lang="ko-KR" altLang="en-US" dirty="0"/>
              <a:t>기호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 smtClean="0"/>
              <a:t>문장이 종료는 세미콜론</a:t>
            </a:r>
            <a:r>
              <a:rPr lang="en-US" altLang="ko-KR" dirty="0" smtClean="0"/>
              <a:t>(;)</a:t>
            </a:r>
            <a:r>
              <a:rPr lang="ko-KR" altLang="en-US" dirty="0" smtClean="0"/>
              <a:t>을 사용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 smtClean="0"/>
              <a:t>{  } </a:t>
            </a:r>
            <a:r>
              <a:rPr lang="ko-KR" altLang="en-US" dirty="0" smtClean="0"/>
              <a:t>블록 안에 코드 작성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75030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smtClean="0"/>
              <a:t>데이터</a:t>
            </a:r>
            <a:r>
              <a:rPr lang="en-US" altLang="ko-KR" dirty="0" smtClean="0"/>
              <a:t>(data) </a:t>
            </a:r>
            <a:r>
              <a:rPr lang="ko-KR" altLang="en-US" dirty="0" smtClean="0"/>
              <a:t>출력하기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640" y="1044013"/>
            <a:ext cx="4755292" cy="522777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29725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en-US" altLang="ko-KR" dirty="0" smtClean="0"/>
              <a:t>System </a:t>
            </a:r>
            <a:r>
              <a:rPr lang="ko-KR" altLang="en-US" dirty="0" smtClean="0"/>
              <a:t>클래스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552" y="1340768"/>
            <a:ext cx="5018762" cy="302433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4928" y="3898574"/>
            <a:ext cx="4320480" cy="241143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4304928" y="1556792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j</a:t>
            </a:r>
            <a:r>
              <a:rPr lang="en-US" altLang="ko-KR" dirty="0" err="1" smtClean="0"/>
              <a:t>ava.base</a:t>
            </a:r>
            <a:r>
              <a:rPr lang="en-US" altLang="ko-KR" dirty="0" smtClean="0"/>
              <a:t> &gt; </a:t>
            </a:r>
            <a:r>
              <a:rPr lang="en-US" altLang="ko-KR" dirty="0" err="1" smtClean="0"/>
              <a:t>java.lang</a:t>
            </a:r>
            <a:r>
              <a:rPr lang="en-US" altLang="ko-KR" dirty="0" smtClean="0"/>
              <a:t> &gt; System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7045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연습 문제 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16496" y="1278293"/>
            <a:ext cx="9145016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실습 문제 </a:t>
            </a:r>
            <a:r>
              <a:rPr lang="en-US" altLang="ko-KR" sz="2000" dirty="0" smtClean="0"/>
              <a:t>: Java </a:t>
            </a:r>
            <a:r>
              <a:rPr lang="ko-KR" altLang="en-US" sz="2000" dirty="0" smtClean="0"/>
              <a:t>개발 환경 구축</a:t>
            </a:r>
            <a:endParaRPr lang="en-US" altLang="ko-KR" sz="2000" dirty="0" smtClean="0"/>
          </a:p>
          <a:p>
            <a:endParaRPr lang="en-US" altLang="ko-KR" dirty="0"/>
          </a:p>
          <a:p>
            <a:r>
              <a:rPr lang="en-US" altLang="ko-KR" dirty="0" smtClean="0"/>
              <a:t>----------------------------------------------------------------------------------</a:t>
            </a:r>
            <a:endParaRPr lang="en-US" altLang="ko-KR" dirty="0"/>
          </a:p>
          <a:p>
            <a:r>
              <a:rPr lang="en-US" altLang="ko-KR" dirty="0" smtClean="0"/>
              <a:t> ( ) </a:t>
            </a:r>
            <a:r>
              <a:rPr lang="ko-KR" altLang="en-US" dirty="0" smtClean="0"/>
              <a:t>안에 </a:t>
            </a:r>
            <a:r>
              <a:rPr lang="ko-KR" altLang="en-US" dirty="0"/>
              <a:t>들어갈 적당한 말을 </a:t>
            </a:r>
            <a:r>
              <a:rPr lang="ko-KR" altLang="en-US" dirty="0" smtClean="0"/>
              <a:t>맞춰보세</a:t>
            </a:r>
            <a:r>
              <a:rPr lang="ko-KR" altLang="en-US" dirty="0"/>
              <a:t>요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----------------------------------------------------------------------------------</a:t>
            </a:r>
          </a:p>
          <a:p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프로그램</a:t>
            </a:r>
            <a:r>
              <a:rPr lang="en-US" altLang="ko-KR" dirty="0" smtClean="0"/>
              <a:t>(</a:t>
            </a:r>
            <a:r>
              <a:rPr lang="ko-KR" altLang="en-US" dirty="0" smtClean="0"/>
              <a:t>코드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기계가 이해할 수 있는 언어로 바꾸는 일을 </a:t>
            </a:r>
            <a:r>
              <a:rPr lang="en-US" altLang="ko-KR" dirty="0" smtClean="0"/>
              <a:t>(            )</a:t>
            </a:r>
            <a:r>
              <a:rPr lang="ko-KR" altLang="en-US" dirty="0" smtClean="0"/>
              <a:t>이라고 한다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자바로 만든 프로그램은 </a:t>
            </a:r>
            <a:r>
              <a:rPr lang="en-US" altLang="ko-KR" dirty="0" smtClean="0"/>
              <a:t>(                      )</a:t>
            </a:r>
            <a:r>
              <a:rPr lang="ko-KR" altLang="en-US" dirty="0" smtClean="0"/>
              <a:t>이 설치되어 있으면 운영체제와 상관없이 실행할 수 있다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smtClean="0"/>
              <a:t>자바 개발을 위해 설치하는 자바 라이브러리를 </a:t>
            </a:r>
            <a:r>
              <a:rPr lang="en-US" altLang="ko-KR" dirty="0" smtClean="0"/>
              <a:t>(                ) </a:t>
            </a:r>
            <a:r>
              <a:rPr lang="ko-KR" altLang="en-US" dirty="0" smtClean="0"/>
              <a:t>라고 한다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/>
            </a:pPr>
            <a:endParaRPr lang="en-US" altLang="ko-KR" dirty="0"/>
          </a:p>
        </p:txBody>
      </p:sp>
      <p:sp>
        <p:nvSpPr>
          <p:cNvPr id="4" name="TextBox 3"/>
          <p:cNvSpPr txBox="1"/>
          <p:nvPr/>
        </p:nvSpPr>
        <p:spPr>
          <a:xfrm>
            <a:off x="6033120" y="5753001"/>
            <a:ext cx="31683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1.</a:t>
            </a:r>
            <a:r>
              <a:rPr lang="ko-KR" altLang="en-US" sz="1400" dirty="0" smtClean="0"/>
              <a:t>컴파일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2.JVM(</a:t>
            </a:r>
            <a:r>
              <a:rPr lang="ko-KR" altLang="en-US" sz="1400" dirty="0" err="1" smtClean="0"/>
              <a:t>자바가상머신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3.JDK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294739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00D63F9B-A0CD-40DB-9700-D85C71A79654}"/>
              </a:ext>
            </a:extLst>
          </p:cNvPr>
          <p:cNvSpPr txBox="1">
            <a:spLocks/>
          </p:cNvSpPr>
          <p:nvPr/>
        </p:nvSpPr>
        <p:spPr>
          <a:xfrm>
            <a:off x="776536" y="1124744"/>
            <a:ext cx="8784976" cy="417646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ko-KR" altLang="en-US" sz="2400" b="1" dirty="0" smtClean="0">
                <a:solidFill>
                  <a:schemeClr val="accent6">
                    <a:lumMod val="75000"/>
                  </a:schemeClr>
                </a:solidFill>
              </a:rPr>
              <a:t> 프로그래밍이란</a:t>
            </a:r>
            <a:r>
              <a:rPr lang="en-US" altLang="ko-KR" sz="2400" b="1" dirty="0" smtClean="0">
                <a:solidFill>
                  <a:schemeClr val="accent6">
                    <a:lumMod val="75000"/>
                  </a:schemeClr>
                </a:solidFill>
              </a:rPr>
              <a:t>?</a:t>
            </a:r>
            <a:endParaRPr lang="en-US" altLang="ko-KR" sz="2400" b="1" dirty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ko-KR" altLang="en-US" sz="1800" dirty="0" smtClean="0"/>
              <a:t>컴퓨터 프로그램을 만드는 일</a:t>
            </a:r>
            <a:endParaRPr lang="en-US" altLang="ko-KR" sz="1800" dirty="0"/>
          </a:p>
          <a:p>
            <a:pPr lvl="1"/>
            <a:r>
              <a:rPr lang="ko-KR" altLang="en-US" sz="1800" dirty="0" smtClean="0"/>
              <a:t>컴퓨터에게 일을 하도록 명령어를 만드는 것</a:t>
            </a:r>
            <a:endParaRPr lang="en-US" altLang="ko-KR" sz="1800" dirty="0" smtClean="0"/>
          </a:p>
          <a:p>
            <a:pPr marL="457200" lvl="1" indent="0">
              <a:buNone/>
            </a:pPr>
            <a:endParaRPr lang="en-US" altLang="ko-KR" sz="1800" dirty="0"/>
          </a:p>
          <a:p>
            <a:pPr>
              <a:buFont typeface="Wingdings" panose="05000000000000000000" pitchFamily="2" charset="2"/>
              <a:buChar char="l"/>
            </a:pPr>
            <a:r>
              <a:rPr lang="ko-KR" altLang="en-US" sz="2400" b="1" dirty="0" smtClean="0">
                <a:solidFill>
                  <a:schemeClr val="accent6">
                    <a:lumMod val="75000"/>
                  </a:schemeClr>
                </a:solidFill>
              </a:rPr>
              <a:t> 프로그래밍 </a:t>
            </a:r>
            <a:r>
              <a:rPr lang="ko-KR" altLang="en-US" sz="2400" b="1" dirty="0">
                <a:solidFill>
                  <a:schemeClr val="accent6">
                    <a:lumMod val="75000"/>
                  </a:schemeClr>
                </a:solidFill>
              </a:rPr>
              <a:t>언어의 종류</a:t>
            </a:r>
            <a:endParaRPr lang="en-US" altLang="ko-KR" sz="2400" b="1" dirty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US" altLang="ko-KR" sz="1800" dirty="0"/>
              <a:t>C</a:t>
            </a:r>
            <a:r>
              <a:rPr lang="ko-KR" altLang="en-US" sz="1800" dirty="0"/>
              <a:t>언어 </a:t>
            </a:r>
            <a:r>
              <a:rPr lang="en-US" altLang="ko-KR" sz="1800" dirty="0"/>
              <a:t>, </a:t>
            </a:r>
            <a:r>
              <a:rPr lang="en-US" altLang="ko-KR" sz="1800" dirty="0" smtClean="0"/>
              <a:t>C++, C#,  Java, Python, </a:t>
            </a:r>
            <a:r>
              <a:rPr lang="en-US" altLang="ko-KR" sz="1800" dirty="0" err="1" smtClean="0"/>
              <a:t>Javascript</a:t>
            </a:r>
            <a:endParaRPr lang="en-US" altLang="ko-KR" sz="1800" dirty="0"/>
          </a:p>
          <a:p>
            <a:pPr marL="457200" lvl="1" indent="0">
              <a:buNone/>
            </a:pPr>
            <a:endParaRPr lang="en-US" altLang="ko-KR" sz="1800" dirty="0"/>
          </a:p>
          <a:p>
            <a:pPr marL="457200" lvl="1" indent="0">
              <a:buNone/>
            </a:pPr>
            <a:endParaRPr lang="en-US" altLang="ko-KR" sz="195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altLang="ko-KR" sz="2275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프로그래밍과 자바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6" name="모서리가 둥근 사각형 설명선 5"/>
          <p:cNvSpPr/>
          <p:nvPr/>
        </p:nvSpPr>
        <p:spPr>
          <a:xfrm>
            <a:off x="6314026" y="1196752"/>
            <a:ext cx="3319494" cy="1584176"/>
          </a:xfrm>
          <a:prstGeom prst="wedgeRoundRectCallout">
            <a:avLst>
              <a:gd name="adj1" fmla="val -59352"/>
              <a:gd name="adj2" fmla="val -14094"/>
              <a:gd name="adj3" fmla="val 16667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chemeClr val="tx1"/>
                </a:solidFill>
              </a:rPr>
              <a:t>만약 사람이 원하는 바를 대략 말하면 컴퓨터가 알아서  프로그램을 만들어 준다면 좋은 것이다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(</a:t>
            </a:r>
            <a:r>
              <a:rPr lang="ko-KR" altLang="en-US" sz="1600" dirty="0" smtClean="0">
                <a:solidFill>
                  <a:schemeClr val="tx1"/>
                </a:solidFill>
              </a:rPr>
              <a:t>현재</a:t>
            </a:r>
            <a:r>
              <a:rPr lang="en-US" altLang="ko-KR" sz="1600" dirty="0" smtClean="0">
                <a:solidFill>
                  <a:schemeClr val="tx1"/>
                </a:solidFill>
              </a:rPr>
              <a:t>, </a:t>
            </a:r>
            <a:r>
              <a:rPr lang="ko-KR" altLang="en-US" sz="1600" dirty="0" smtClean="0">
                <a:solidFill>
                  <a:schemeClr val="tx1"/>
                </a:solidFill>
              </a:rPr>
              <a:t>인공지능과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빅데이터</a:t>
            </a:r>
            <a:r>
              <a:rPr lang="ko-KR" altLang="en-US" sz="1600" dirty="0" smtClean="0">
                <a:solidFill>
                  <a:schemeClr val="tx1"/>
                </a:solidFill>
              </a:rPr>
              <a:t> 기술로는 아직 먼 미래의 일</a:t>
            </a:r>
            <a:r>
              <a:rPr lang="en-US" altLang="ko-KR" sz="1600" dirty="0">
                <a:solidFill>
                  <a:schemeClr val="tx1"/>
                </a:solidFill>
              </a:rPr>
              <a:t>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3360" y="4581128"/>
            <a:ext cx="1080120" cy="108012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776536" y="3356992"/>
            <a:ext cx="8856984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200" b="1" dirty="0" smtClean="0">
                <a:solidFill>
                  <a:srgbClr val="C00000"/>
                </a:solidFill>
              </a:rPr>
              <a:t> 자바</a:t>
            </a:r>
            <a:r>
              <a:rPr lang="en-US" altLang="ko-KR" sz="2200" b="1" dirty="0" smtClean="0">
                <a:solidFill>
                  <a:srgbClr val="C00000"/>
                </a:solidFill>
              </a:rPr>
              <a:t>(Java)</a:t>
            </a:r>
            <a:endParaRPr lang="en-US" altLang="ko-KR" sz="2200" b="1" dirty="0">
              <a:solidFill>
                <a:srgbClr val="C00000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err="1"/>
              <a:t>제임스</a:t>
            </a:r>
            <a:r>
              <a:rPr lang="ko-KR" altLang="en-US" dirty="0"/>
              <a:t> </a:t>
            </a:r>
            <a:r>
              <a:rPr lang="ko-KR" altLang="en-US" dirty="0" err="1"/>
              <a:t>고슬링</a:t>
            </a:r>
            <a:r>
              <a:rPr lang="en-US" altLang="ko-KR" dirty="0"/>
              <a:t> </a:t>
            </a:r>
            <a:r>
              <a:rPr lang="ko-KR" altLang="en-US" dirty="0"/>
              <a:t>등이 </a:t>
            </a:r>
            <a:r>
              <a:rPr lang="ko-KR" altLang="en-US" dirty="0" err="1"/>
              <a:t>오크</a:t>
            </a:r>
            <a:r>
              <a:rPr lang="en-US" altLang="ko-KR" dirty="0"/>
              <a:t>(Oak)</a:t>
            </a:r>
            <a:r>
              <a:rPr lang="ko-KR" altLang="en-US" dirty="0"/>
              <a:t>언어에서 가전제품에 탑재할 용도로 만들어 냄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인터넷에 적합하고</a:t>
            </a:r>
            <a:r>
              <a:rPr lang="en-US" altLang="ko-KR" dirty="0"/>
              <a:t>,</a:t>
            </a:r>
            <a:r>
              <a:rPr lang="ko-KR" altLang="en-US" dirty="0"/>
              <a:t> 운영체제</a:t>
            </a:r>
            <a:r>
              <a:rPr lang="en-US" altLang="ko-KR" dirty="0"/>
              <a:t>(</a:t>
            </a:r>
            <a:r>
              <a:rPr lang="ko-KR" altLang="en-US" dirty="0"/>
              <a:t>플랫폼</a:t>
            </a:r>
            <a:r>
              <a:rPr lang="en-US" altLang="ko-KR" dirty="0"/>
              <a:t>)</a:t>
            </a:r>
            <a:r>
              <a:rPr lang="ko-KR" altLang="en-US" dirty="0"/>
              <a:t>에</a:t>
            </a:r>
            <a:r>
              <a:rPr lang="en-US" altLang="ko-KR" dirty="0"/>
              <a:t> </a:t>
            </a:r>
            <a:r>
              <a:rPr lang="ko-KR" altLang="en-US" dirty="0"/>
              <a:t>독립적으로 변경함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썬 </a:t>
            </a:r>
            <a:r>
              <a:rPr lang="ko-KR" altLang="en-US" dirty="0" err="1"/>
              <a:t>마이크로시스템즈</a:t>
            </a:r>
            <a:r>
              <a:rPr lang="en-US" altLang="ko-KR" dirty="0"/>
              <a:t>, 1996</a:t>
            </a:r>
            <a:r>
              <a:rPr lang="ko-KR" altLang="en-US" dirty="0"/>
              <a:t>년 </a:t>
            </a:r>
            <a:r>
              <a:rPr lang="en-US" altLang="ko-KR" dirty="0"/>
              <a:t>1</a:t>
            </a:r>
            <a:r>
              <a:rPr lang="ko-KR" altLang="en-US" dirty="0"/>
              <a:t>월 발표</a:t>
            </a:r>
            <a:r>
              <a:rPr lang="en-US" altLang="ko-KR" dirty="0"/>
              <a:t>(</a:t>
            </a:r>
            <a:r>
              <a:rPr lang="ko-KR" altLang="en-US" dirty="0"/>
              <a:t>지금</a:t>
            </a:r>
            <a:r>
              <a:rPr lang="en-US" altLang="ko-KR" dirty="0"/>
              <a:t>, </a:t>
            </a:r>
            <a:r>
              <a:rPr lang="ko-KR" altLang="en-US" dirty="0" err="1"/>
              <a:t>오라클에</a:t>
            </a:r>
            <a:r>
              <a:rPr lang="ko-KR" altLang="en-US" dirty="0"/>
              <a:t> 인수됨</a:t>
            </a:r>
            <a:r>
              <a:rPr lang="en-US" altLang="ko-KR" dirty="0"/>
              <a:t>)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487432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632520" y="1052735"/>
            <a:ext cx="8568952" cy="518457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ko-KR" altLang="en-US" sz="2200" b="1" dirty="0" smtClean="0">
                <a:solidFill>
                  <a:srgbClr val="C00000"/>
                </a:solidFill>
              </a:rPr>
              <a:t>변수란</a:t>
            </a:r>
            <a:r>
              <a:rPr lang="en-US" altLang="ko-KR" sz="2200" b="1" dirty="0">
                <a:solidFill>
                  <a:srgbClr val="C00000"/>
                </a:solidFill>
              </a:rPr>
              <a:t>?</a:t>
            </a:r>
            <a:r>
              <a:rPr lang="ko-KR" altLang="en-US" sz="22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en-US" altLang="ko-KR" sz="2200" b="1" dirty="0">
              <a:solidFill>
                <a:schemeClr val="accent6">
                  <a:lumMod val="75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sz="1800" dirty="0" smtClean="0"/>
              <a:t>프로그램에서 사용되는 자료를 저장하기 위한 공간</a:t>
            </a:r>
            <a:endParaRPr lang="en-US" altLang="ko-KR" sz="1800" dirty="0" smtClean="0"/>
          </a:p>
          <a:p>
            <a:pPr lvl="1">
              <a:lnSpc>
                <a:spcPct val="150000"/>
              </a:lnSpc>
            </a:pPr>
            <a:r>
              <a:rPr lang="ko-KR" altLang="en-US" sz="1800" dirty="0" err="1" smtClean="0"/>
              <a:t>할당받은</a:t>
            </a:r>
            <a:r>
              <a:rPr lang="ko-KR" altLang="en-US" sz="1800" dirty="0" smtClean="0"/>
              <a:t> 메모리의 주소 대신 부르는 이름</a:t>
            </a:r>
            <a:endParaRPr lang="en-US" altLang="ko-KR" sz="1800" dirty="0" smtClean="0"/>
          </a:p>
          <a:p>
            <a:pPr lvl="1">
              <a:lnSpc>
                <a:spcPct val="150000"/>
              </a:lnSpc>
            </a:pPr>
            <a:r>
              <a:rPr lang="ko-KR" altLang="en-US" sz="1800" dirty="0" smtClean="0"/>
              <a:t>프로그램 실행 중에 값 변경 가능</a:t>
            </a:r>
            <a:r>
              <a:rPr lang="en-US" altLang="ko-KR" sz="1800" dirty="0" smtClean="0"/>
              <a:t>, variable </a:t>
            </a:r>
            <a:r>
              <a:rPr lang="ko-KR" altLang="en-US" sz="1800" dirty="0" smtClean="0"/>
              <a:t>이라 함</a:t>
            </a:r>
            <a:endParaRPr lang="en-US" altLang="ko-KR" sz="1800" dirty="0" smtClean="0"/>
          </a:p>
          <a:p>
            <a:pPr marL="457200" lvl="1" indent="0">
              <a:buNone/>
            </a:pPr>
            <a:endParaRPr lang="en-US" altLang="ko-KR" sz="1800" dirty="0"/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2200" b="1" dirty="0">
                <a:solidFill>
                  <a:srgbClr val="C00000"/>
                </a:solidFill>
              </a:rPr>
              <a:t>변수의 </a:t>
            </a:r>
            <a:r>
              <a:rPr lang="ko-KR" altLang="en-US" sz="2200" b="1" dirty="0" smtClean="0">
                <a:solidFill>
                  <a:srgbClr val="C00000"/>
                </a:solidFill>
              </a:rPr>
              <a:t>선언 및 초기화</a:t>
            </a:r>
            <a:endParaRPr lang="en-US" altLang="ko-KR" sz="2200" b="1" dirty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sz="1800" dirty="0" smtClean="0"/>
              <a:t>변수 </a:t>
            </a:r>
            <a:r>
              <a:rPr lang="ko-KR" altLang="en-US" sz="1800" dirty="0"/>
              <a:t>선언은 어떤 타입의 데이터를 저장할 것인지 그리고 </a:t>
            </a:r>
            <a:r>
              <a:rPr lang="ko-KR" altLang="en-US" sz="1800" dirty="0" smtClean="0"/>
              <a:t>변수이름은 무엇인지를 </a:t>
            </a:r>
            <a:r>
              <a:rPr lang="ko-KR" altLang="en-US" sz="1800" dirty="0"/>
              <a:t>결정한다</a:t>
            </a:r>
            <a:r>
              <a:rPr lang="en-US" altLang="ko-KR" sz="1800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1800" b="1" dirty="0" err="1" smtClean="0">
                <a:solidFill>
                  <a:srgbClr val="0070C0"/>
                </a:solidFill>
              </a:rPr>
              <a:t>자료형</a:t>
            </a:r>
            <a:r>
              <a:rPr lang="ko-KR" altLang="en-US" sz="1800" dirty="0" smtClean="0"/>
              <a:t> </a:t>
            </a:r>
            <a:r>
              <a:rPr lang="ko-KR" altLang="en-US" sz="1800" b="1" dirty="0"/>
              <a:t>변수이름</a:t>
            </a:r>
            <a:r>
              <a:rPr lang="en-US" altLang="ko-KR" sz="1800" dirty="0"/>
              <a:t>;</a:t>
            </a:r>
          </a:p>
          <a:p>
            <a:pPr lvl="1">
              <a:lnSpc>
                <a:spcPct val="150000"/>
              </a:lnSpc>
            </a:pPr>
            <a:r>
              <a:rPr lang="ko-KR" altLang="en-US" sz="1800" b="1" dirty="0" err="1">
                <a:solidFill>
                  <a:srgbClr val="0070C0"/>
                </a:solidFill>
              </a:rPr>
              <a:t>자료형</a:t>
            </a:r>
            <a:r>
              <a:rPr lang="ko-KR" altLang="en-US" sz="1800" dirty="0"/>
              <a:t> </a:t>
            </a:r>
            <a:r>
              <a:rPr lang="ko-KR" altLang="en-US" sz="1800" b="1" dirty="0"/>
              <a:t>변수이름 </a:t>
            </a:r>
            <a:r>
              <a:rPr lang="en-US" altLang="ko-KR" sz="1800" b="1" dirty="0"/>
              <a:t>= </a:t>
            </a:r>
            <a:r>
              <a:rPr lang="ko-KR" altLang="en-US" sz="1800" b="1" dirty="0"/>
              <a:t>초기값</a:t>
            </a:r>
            <a:r>
              <a:rPr lang="en-US" altLang="ko-KR" sz="1800" b="1" dirty="0" smtClean="0"/>
              <a:t>;</a:t>
            </a:r>
            <a:endParaRPr lang="en-US" altLang="ko-KR" sz="1800" dirty="0"/>
          </a:p>
          <a:p>
            <a:pPr marL="457200" lvl="1" indent="0">
              <a:buNone/>
            </a:pPr>
            <a:r>
              <a:rPr lang="en-US" altLang="ko-KR" sz="1800" dirty="0"/>
              <a:t> </a:t>
            </a:r>
            <a:r>
              <a:rPr lang="en-US" altLang="ko-KR" sz="1800" dirty="0" smtClean="0"/>
              <a:t>  </a:t>
            </a:r>
            <a:r>
              <a:rPr lang="en-US" altLang="ko-KR" sz="1800" dirty="0" err="1" smtClean="0"/>
              <a:t>int</a:t>
            </a:r>
            <a:r>
              <a:rPr lang="en-US" altLang="ko-KR" sz="1800" dirty="0" smtClean="0"/>
              <a:t> level; 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800" dirty="0"/>
              <a:t> </a:t>
            </a:r>
            <a:r>
              <a:rPr lang="en-US" altLang="ko-KR" sz="1800" dirty="0" smtClean="0"/>
              <a:t>  double height;</a:t>
            </a:r>
            <a:endParaRPr lang="en-US" altLang="ko-KR" sz="1600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 </a:t>
            </a:r>
            <a:r>
              <a:rPr lang="ko-KR" altLang="en-US" b="1" dirty="0" smtClean="0"/>
              <a:t>변수</a:t>
            </a:r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6789204" y="4293096"/>
            <a:ext cx="1692188" cy="1512168"/>
            <a:chOff x="6033120" y="3501008"/>
            <a:chExt cx="2088232" cy="1728192"/>
          </a:xfrm>
        </p:grpSpPr>
        <p:sp>
          <p:nvSpPr>
            <p:cNvPr id="5" name="직사각형 4"/>
            <p:cNvSpPr/>
            <p:nvPr/>
          </p:nvSpPr>
          <p:spPr>
            <a:xfrm>
              <a:off x="6033120" y="3501008"/>
              <a:ext cx="2088232" cy="172819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6249144" y="4191678"/>
              <a:ext cx="936104" cy="288032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 smtClean="0"/>
                <a:t>level</a:t>
              </a:r>
              <a:endParaRPr lang="ko-KR" altLang="en-US" sz="2000" dirty="0"/>
            </a:p>
          </p:txBody>
        </p:sp>
      </p:grp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9469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713520" y="3127919"/>
            <a:ext cx="5760640" cy="280831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ko-KR" altLang="en-US" sz="2200" b="1" dirty="0" smtClean="0">
                <a:solidFill>
                  <a:srgbClr val="C00000"/>
                </a:solidFill>
              </a:rPr>
              <a:t>변수 이름 </a:t>
            </a:r>
            <a:r>
              <a:rPr lang="ko-KR" altLang="en-US" sz="2200" b="1" dirty="0" err="1" smtClean="0">
                <a:solidFill>
                  <a:srgbClr val="C00000"/>
                </a:solidFill>
              </a:rPr>
              <a:t>선언시</a:t>
            </a:r>
            <a:r>
              <a:rPr lang="ko-KR" altLang="en-US" sz="2200" b="1" dirty="0" smtClean="0">
                <a:solidFill>
                  <a:srgbClr val="C00000"/>
                </a:solidFill>
              </a:rPr>
              <a:t> 유의점</a:t>
            </a:r>
            <a:r>
              <a:rPr lang="ko-KR" altLang="en-US" sz="22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en-US" altLang="ko-KR" sz="2200" b="1" dirty="0">
              <a:solidFill>
                <a:schemeClr val="accent6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ko-KR" altLang="en-US" sz="1800" dirty="0" smtClean="0"/>
              <a:t>변수의 이름은 알파벳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숫자</a:t>
            </a:r>
            <a:r>
              <a:rPr lang="en-US" altLang="ko-KR" sz="1800" dirty="0" smtClean="0"/>
              <a:t>, _, $</a:t>
            </a:r>
            <a:r>
              <a:rPr lang="ko-KR" altLang="en-US" sz="1800" dirty="0" smtClean="0"/>
              <a:t>로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구성된다</a:t>
            </a:r>
            <a:r>
              <a:rPr lang="en-US" altLang="ko-KR" sz="1800" dirty="0" smtClean="0"/>
              <a:t>.</a:t>
            </a:r>
          </a:p>
          <a:p>
            <a:pPr lvl="1">
              <a:lnSpc>
                <a:spcPct val="100000"/>
              </a:lnSpc>
            </a:pPr>
            <a:r>
              <a:rPr lang="ko-KR" altLang="en-US" sz="1800" dirty="0" smtClean="0"/>
              <a:t>대소문자를 구분한다</a:t>
            </a:r>
            <a:r>
              <a:rPr lang="en-US" altLang="ko-KR" sz="1800" dirty="0" smtClean="0"/>
              <a:t>.</a:t>
            </a:r>
          </a:p>
          <a:p>
            <a:pPr lvl="1">
              <a:lnSpc>
                <a:spcPct val="100000"/>
              </a:lnSpc>
            </a:pPr>
            <a:r>
              <a:rPr lang="ko-KR" altLang="en-US" sz="1800" b="1" dirty="0" smtClean="0">
                <a:solidFill>
                  <a:srgbClr val="C00000"/>
                </a:solidFill>
              </a:rPr>
              <a:t>숫자로 시작할 수 없고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키워드</a:t>
            </a:r>
            <a:r>
              <a:rPr lang="en-US" altLang="ko-KR" sz="1800" dirty="0" smtClean="0"/>
              <a:t>(</a:t>
            </a:r>
            <a:r>
              <a:rPr lang="ko-KR" altLang="en-US" sz="1800" dirty="0" err="1" smtClean="0"/>
              <a:t>예약어</a:t>
            </a:r>
            <a:r>
              <a:rPr lang="en-US" altLang="ko-KR" sz="1800" dirty="0" smtClean="0"/>
              <a:t>)</a:t>
            </a:r>
            <a:r>
              <a:rPr lang="ko-KR" altLang="en-US" sz="1800" dirty="0" smtClean="0"/>
              <a:t>도 변수의 이름으로 사용할 수 없다</a:t>
            </a:r>
            <a:r>
              <a:rPr lang="en-US" altLang="ko-KR" sz="1800" dirty="0" smtClean="0"/>
              <a:t>.</a:t>
            </a:r>
          </a:p>
          <a:p>
            <a:pPr lvl="1">
              <a:lnSpc>
                <a:spcPct val="100000"/>
              </a:lnSpc>
            </a:pPr>
            <a:r>
              <a:rPr lang="ko-KR" altLang="en-US" sz="1800" dirty="0" smtClean="0"/>
              <a:t>이름 사이에 공백이 있을 수 없다</a:t>
            </a:r>
            <a:r>
              <a:rPr lang="en-US" altLang="ko-KR" sz="1800" dirty="0" smtClean="0"/>
              <a:t>.</a:t>
            </a:r>
          </a:p>
          <a:p>
            <a:pPr lvl="1">
              <a:lnSpc>
                <a:spcPct val="100000"/>
              </a:lnSpc>
            </a:pPr>
            <a:r>
              <a:rPr lang="ko-KR" altLang="en-US" sz="1800" dirty="0" smtClean="0"/>
              <a:t>변수의 이름을 정할 때는 변수의 역할에 어울리는</a:t>
            </a:r>
            <a:r>
              <a:rPr lang="en-US" altLang="ko-KR" sz="1800" dirty="0" smtClean="0"/>
              <a:t>, </a:t>
            </a:r>
            <a:r>
              <a:rPr lang="ko-KR" altLang="en-US" sz="1800" dirty="0" err="1" smtClean="0"/>
              <a:t>의미있는</a:t>
            </a:r>
            <a:r>
              <a:rPr lang="ko-KR" altLang="en-US" sz="1800" dirty="0" smtClean="0"/>
              <a:t> 이름을 지어야 한다</a:t>
            </a:r>
            <a:r>
              <a:rPr lang="en-US" altLang="ko-KR" sz="2000" dirty="0" smtClean="0"/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 </a:t>
            </a:r>
            <a:r>
              <a:rPr lang="ko-KR" altLang="en-US" b="1" dirty="0" smtClean="0"/>
              <a:t>변수 사용하기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671456" y="3792250"/>
            <a:ext cx="2818048" cy="1975009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b="1" dirty="0" err="1" smtClean="0"/>
              <a:t>예약어</a:t>
            </a:r>
            <a:r>
              <a:rPr lang="en-US" altLang="ko-KR" b="1" dirty="0" smtClean="0"/>
              <a:t>(reserved word)</a:t>
            </a:r>
          </a:p>
          <a:p>
            <a:r>
              <a:rPr lang="ko-KR" altLang="en-US" dirty="0" smtClean="0"/>
              <a:t>프로그래밍 구문에 사용되는 명령어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break,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const</a:t>
            </a:r>
            <a:r>
              <a:rPr lang="en-US" altLang="ko-KR" dirty="0" smtClean="0"/>
              <a:t>, if, for, class, this</a:t>
            </a:r>
            <a:r>
              <a:rPr lang="ko-KR" altLang="en-US" dirty="0" smtClean="0"/>
              <a:t>등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713520" y="908720"/>
            <a:ext cx="4953000" cy="184665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200" b="1" dirty="0" smtClean="0">
                <a:solidFill>
                  <a:srgbClr val="C00000"/>
                </a:solidFill>
              </a:rPr>
              <a:t> 변수의  </a:t>
            </a:r>
            <a:r>
              <a:rPr lang="ko-KR" altLang="en-US" sz="2200" b="1" dirty="0">
                <a:solidFill>
                  <a:srgbClr val="C00000"/>
                </a:solidFill>
              </a:rPr>
              <a:t>초기화</a:t>
            </a:r>
            <a:endParaRPr lang="en-US" altLang="ko-KR" sz="2200" b="1" dirty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dirty="0" err="1">
                <a:solidFill>
                  <a:srgbClr val="0070C0"/>
                </a:solidFill>
              </a:rPr>
              <a:t>int</a:t>
            </a:r>
            <a:r>
              <a:rPr lang="ko-KR" altLang="en-US" dirty="0"/>
              <a:t> </a:t>
            </a:r>
            <a:r>
              <a:rPr lang="en-US" altLang="ko-KR" dirty="0"/>
              <a:t>age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 smtClean="0"/>
              <a:t>27;</a:t>
            </a:r>
            <a:r>
              <a:rPr lang="ko-KR" altLang="en-US" dirty="0" smtClean="0"/>
              <a:t>  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>
                <a:solidFill>
                  <a:srgbClr val="0070C0"/>
                </a:solidFill>
              </a:rPr>
              <a:t>char</a:t>
            </a:r>
            <a:r>
              <a:rPr lang="en-US" altLang="ko-KR" dirty="0"/>
              <a:t> </a:t>
            </a:r>
            <a:r>
              <a:rPr lang="en-US" altLang="ko-KR" dirty="0" smtClean="0"/>
              <a:t>c = </a:t>
            </a:r>
            <a:r>
              <a:rPr lang="en-US" altLang="ko-KR" dirty="0"/>
              <a:t>‘k</a:t>
            </a:r>
            <a:r>
              <a:rPr lang="en-US" altLang="ko-KR" dirty="0" smtClean="0"/>
              <a:t>’;</a:t>
            </a:r>
          </a:p>
          <a:p>
            <a:pPr lvl="1">
              <a:lnSpc>
                <a:spcPct val="150000"/>
              </a:lnSpc>
            </a:pPr>
            <a:r>
              <a:rPr lang="en-US" altLang="ko-KR" dirty="0" smtClean="0">
                <a:solidFill>
                  <a:srgbClr val="0070C0"/>
                </a:solidFill>
              </a:rPr>
              <a:t>String</a:t>
            </a:r>
            <a:r>
              <a:rPr lang="en-US" altLang="ko-KR" dirty="0" smtClean="0"/>
              <a:t> fruit= “</a:t>
            </a:r>
            <a:r>
              <a:rPr lang="ko-KR" altLang="en-US" dirty="0" smtClean="0"/>
              <a:t>사과</a:t>
            </a:r>
            <a:r>
              <a:rPr lang="en-US" altLang="ko-KR" dirty="0" smtClean="0"/>
              <a:t>”  </a:t>
            </a:r>
            <a:endParaRPr lang="en-US" altLang="ko-KR" dirty="0"/>
          </a:p>
        </p:txBody>
      </p:sp>
      <p:sp>
        <p:nvSpPr>
          <p:cNvPr id="9" name="TextBox 8"/>
          <p:cNvSpPr txBox="1"/>
          <p:nvPr/>
        </p:nvSpPr>
        <p:spPr>
          <a:xfrm>
            <a:off x="7275258" y="1592794"/>
            <a:ext cx="648072" cy="382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27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6339154" y="2302945"/>
            <a:ext cx="792088" cy="45424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2" name="구부러진 연결선 11"/>
          <p:cNvCxnSpPr>
            <a:endCxn id="10" idx="0"/>
          </p:cNvCxnSpPr>
          <p:nvPr/>
        </p:nvCxnSpPr>
        <p:spPr>
          <a:xfrm rot="10800000" flipV="1">
            <a:off x="6735198" y="1783915"/>
            <a:ext cx="540060" cy="519029"/>
          </a:xfrm>
          <a:prstGeom prst="curvedConnector2">
            <a:avLst/>
          </a:prstGeom>
          <a:ln w="28575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691082" y="2374953"/>
            <a:ext cx="648072" cy="382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4153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 </a:t>
            </a:r>
            <a:r>
              <a:rPr lang="ko-KR" altLang="en-US" b="1" dirty="0" smtClean="0"/>
              <a:t>변수 사용하기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2BF5621B-67C3-4A25-A1B1-779ADAACC6F7}"/>
              </a:ext>
            </a:extLst>
          </p:cNvPr>
          <p:cNvSpPr txBox="1">
            <a:spLocks/>
          </p:cNvSpPr>
          <p:nvPr/>
        </p:nvSpPr>
        <p:spPr>
          <a:xfrm>
            <a:off x="632520" y="1090024"/>
            <a:ext cx="4392488" cy="97082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2000" b="1" dirty="0"/>
              <a:t> </a:t>
            </a:r>
            <a:r>
              <a:rPr lang="ko-KR" altLang="en-US" sz="2000" b="1" dirty="0" smtClean="0"/>
              <a:t> 실습 예제</a:t>
            </a:r>
            <a:endParaRPr lang="en-US" altLang="ko-KR" sz="18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800" dirty="0"/>
              <a:t> </a:t>
            </a:r>
            <a:r>
              <a:rPr lang="en-US" altLang="ko-KR" sz="1800" dirty="0" smtClean="0"/>
              <a:t>     - </a:t>
            </a:r>
            <a:r>
              <a:rPr lang="ko-KR" altLang="en-US" sz="1800" dirty="0" smtClean="0"/>
              <a:t>파일 이름 </a:t>
            </a:r>
            <a:r>
              <a:rPr lang="en-US" altLang="ko-KR" sz="1800" dirty="0" smtClean="0"/>
              <a:t>: Variable.java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560" y="2276872"/>
            <a:ext cx="8337003" cy="290347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185397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5"/>
          <p:cNvSpPr txBox="1">
            <a:spLocks/>
          </p:cNvSpPr>
          <p:nvPr/>
        </p:nvSpPr>
        <p:spPr>
          <a:xfrm>
            <a:off x="0" y="-27384"/>
            <a:ext cx="6321151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en-US" altLang="ko-KR" dirty="0" err="1" smtClean="0"/>
              <a:t>Github</a:t>
            </a:r>
            <a:r>
              <a:rPr lang="en-US" altLang="ko-KR" dirty="0" smtClean="0"/>
              <a:t> </a:t>
            </a:r>
            <a:r>
              <a:rPr lang="ko-KR" altLang="en-US" dirty="0" smtClean="0"/>
              <a:t>연동</a:t>
            </a:r>
            <a:endParaRPr lang="ko-KR" altLang="en-US" dirty="0"/>
          </a:p>
        </p:txBody>
      </p:sp>
      <p:sp>
        <p:nvSpPr>
          <p:cNvPr id="23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553287" y="1158197"/>
            <a:ext cx="8720193" cy="97465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ko-KR" altLang="en-US" sz="2000" b="1" dirty="0" smtClean="0">
                <a:solidFill>
                  <a:srgbClr val="C00000"/>
                </a:solidFill>
                <a:latin typeface="+mn-ea"/>
              </a:rPr>
              <a:t>   </a:t>
            </a:r>
            <a:r>
              <a:rPr lang="en-US" altLang="ko-KR" sz="2000" b="1" dirty="0" smtClean="0">
                <a:solidFill>
                  <a:srgbClr val="C00000"/>
                </a:solidFill>
                <a:latin typeface="+mn-ea"/>
              </a:rPr>
              <a:t>eclipse</a:t>
            </a:r>
            <a:r>
              <a:rPr lang="ko-KR" altLang="en-US" sz="2000" b="1" dirty="0" smtClean="0">
                <a:solidFill>
                  <a:srgbClr val="C00000"/>
                </a:solidFill>
                <a:latin typeface="+mn-ea"/>
              </a:rPr>
              <a:t>에서 </a:t>
            </a:r>
            <a:r>
              <a:rPr lang="ko-KR" altLang="en-US" sz="2000" b="1" dirty="0" err="1" smtClean="0">
                <a:solidFill>
                  <a:srgbClr val="C00000"/>
                </a:solidFill>
                <a:latin typeface="+mn-ea"/>
              </a:rPr>
              <a:t>깃허브</a:t>
            </a:r>
            <a:r>
              <a:rPr lang="ko-KR" altLang="en-US" sz="2000" b="1" dirty="0" smtClean="0">
                <a:solidFill>
                  <a:srgbClr val="C00000"/>
                </a:solidFill>
                <a:latin typeface="+mn-ea"/>
              </a:rPr>
              <a:t> 사용하기</a:t>
            </a:r>
            <a:endParaRPr lang="en-US" altLang="ko-KR" sz="2000" b="1" dirty="0" smtClean="0">
              <a:solidFill>
                <a:srgbClr val="C00000"/>
              </a:solidFill>
              <a:latin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b="1" dirty="0" smtClean="0">
                <a:solidFill>
                  <a:srgbClr val="C00000"/>
                </a:solidFill>
                <a:latin typeface="+mn-ea"/>
              </a:rPr>
              <a:t>   </a:t>
            </a:r>
            <a:r>
              <a:rPr lang="en-US" altLang="ko-KR" sz="2000" b="1" dirty="0" smtClean="0">
                <a:latin typeface="+mn-ea"/>
              </a:rPr>
              <a:t>open perspective &gt; </a:t>
            </a:r>
            <a:r>
              <a:rPr lang="en-US" altLang="ko-KR" sz="2000" b="1" dirty="0" err="1" smtClean="0">
                <a:latin typeface="+mn-ea"/>
              </a:rPr>
              <a:t>Git</a:t>
            </a:r>
            <a:r>
              <a:rPr lang="en-US" altLang="ko-KR" sz="2000" b="1" dirty="0" smtClean="0">
                <a:latin typeface="+mn-ea"/>
              </a:rPr>
              <a:t> &gt; Clone </a:t>
            </a:r>
            <a:r>
              <a:rPr lang="en-US" altLang="ko-KR" sz="2000" b="1" dirty="0" smtClean="0">
                <a:latin typeface="+mn-ea"/>
              </a:rPr>
              <a:t>a </a:t>
            </a:r>
            <a:r>
              <a:rPr lang="en-US" altLang="ko-KR" sz="2000" b="1" dirty="0" err="1" smtClean="0">
                <a:latin typeface="+mn-ea"/>
              </a:rPr>
              <a:t>Git</a:t>
            </a:r>
            <a:r>
              <a:rPr lang="en-US" altLang="ko-KR" sz="2000" b="1" dirty="0" smtClean="0">
                <a:latin typeface="+mn-ea"/>
              </a:rPr>
              <a:t> </a:t>
            </a:r>
            <a:r>
              <a:rPr lang="en-US" altLang="ko-KR" sz="2000" b="1" dirty="0" smtClean="0">
                <a:latin typeface="+mn-ea"/>
              </a:rPr>
              <a:t>Repository &gt; </a:t>
            </a:r>
            <a:r>
              <a:rPr lang="en-US" altLang="ko-KR" sz="2000" b="1" dirty="0" err="1" smtClean="0">
                <a:latin typeface="+mn-ea"/>
              </a:rPr>
              <a:t>uri</a:t>
            </a:r>
            <a:r>
              <a:rPr lang="en-US" altLang="ko-KR" sz="2000" b="1" dirty="0" smtClean="0">
                <a:latin typeface="+mn-ea"/>
              </a:rPr>
              <a:t>(</a:t>
            </a:r>
            <a:r>
              <a:rPr lang="ko-KR" altLang="en-US" sz="2000" b="1" dirty="0" err="1" smtClean="0">
                <a:latin typeface="+mn-ea"/>
              </a:rPr>
              <a:t>깃저장소</a:t>
            </a:r>
            <a:r>
              <a:rPr lang="en-US" altLang="ko-KR" sz="2000" b="1" dirty="0" smtClean="0">
                <a:latin typeface="+mn-ea"/>
              </a:rPr>
              <a:t>)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8944" y="2132856"/>
            <a:ext cx="4392488" cy="385197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92" y="2636912"/>
            <a:ext cx="2220664" cy="261663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5" name="오른쪽 화살표 4"/>
          <p:cNvSpPr/>
          <p:nvPr/>
        </p:nvSpPr>
        <p:spPr>
          <a:xfrm>
            <a:off x="3728864" y="3429000"/>
            <a:ext cx="504056" cy="144016"/>
          </a:xfrm>
          <a:prstGeom prst="rightArrow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4232920" y="2996952"/>
            <a:ext cx="4824536" cy="360040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4232920" y="4293096"/>
            <a:ext cx="4824536" cy="864096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1384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5"/>
          <p:cNvSpPr txBox="1">
            <a:spLocks/>
          </p:cNvSpPr>
          <p:nvPr/>
        </p:nvSpPr>
        <p:spPr>
          <a:xfrm>
            <a:off x="0" y="-27384"/>
            <a:ext cx="6321151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en-US" altLang="ko-KR" dirty="0" err="1" smtClean="0"/>
              <a:t>Github</a:t>
            </a:r>
            <a:r>
              <a:rPr lang="en-US" altLang="ko-KR" dirty="0" smtClean="0"/>
              <a:t> </a:t>
            </a:r>
            <a:r>
              <a:rPr lang="ko-KR" altLang="en-US" dirty="0" smtClean="0"/>
              <a:t>연동</a:t>
            </a:r>
            <a:endParaRPr lang="ko-KR" altLang="en-US" dirty="0"/>
          </a:p>
        </p:txBody>
      </p:sp>
      <p:sp>
        <p:nvSpPr>
          <p:cNvPr id="23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625295" y="1124744"/>
            <a:ext cx="8720193" cy="93610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ko-KR" altLang="en-US" sz="2000" b="1" dirty="0" smtClean="0">
                <a:solidFill>
                  <a:srgbClr val="C00000"/>
                </a:solidFill>
                <a:latin typeface="+mn-ea"/>
              </a:rPr>
              <a:t>   </a:t>
            </a:r>
            <a:r>
              <a:rPr lang="en-US" altLang="ko-KR" sz="2000" b="1" dirty="0" smtClean="0">
                <a:solidFill>
                  <a:srgbClr val="C00000"/>
                </a:solidFill>
                <a:latin typeface="+mn-ea"/>
              </a:rPr>
              <a:t>eclipse</a:t>
            </a:r>
            <a:r>
              <a:rPr lang="ko-KR" altLang="en-US" sz="2000" b="1" dirty="0" smtClean="0">
                <a:solidFill>
                  <a:srgbClr val="C00000"/>
                </a:solidFill>
                <a:latin typeface="+mn-ea"/>
              </a:rPr>
              <a:t>에서 </a:t>
            </a:r>
            <a:r>
              <a:rPr lang="ko-KR" altLang="en-US" sz="2000" b="1" dirty="0" err="1" smtClean="0">
                <a:solidFill>
                  <a:srgbClr val="C00000"/>
                </a:solidFill>
                <a:latin typeface="+mn-ea"/>
              </a:rPr>
              <a:t>깃허브</a:t>
            </a:r>
            <a:r>
              <a:rPr lang="ko-KR" altLang="en-US" sz="2000" b="1" dirty="0" smtClean="0">
                <a:solidFill>
                  <a:srgbClr val="C00000"/>
                </a:solidFill>
                <a:latin typeface="+mn-ea"/>
              </a:rPr>
              <a:t> 사용하기</a:t>
            </a:r>
            <a:endParaRPr lang="en-US" altLang="ko-KR" sz="2000" b="1" dirty="0" smtClean="0">
              <a:solidFill>
                <a:srgbClr val="C00000"/>
              </a:solidFill>
              <a:latin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b="1" dirty="0" smtClean="0">
                <a:solidFill>
                  <a:srgbClr val="C00000"/>
                </a:solidFill>
                <a:latin typeface="+mn-ea"/>
              </a:rPr>
              <a:t>   </a:t>
            </a:r>
            <a:r>
              <a:rPr lang="en-US" altLang="ko-KR" sz="2000" b="1" dirty="0" smtClean="0">
                <a:latin typeface="+mn-ea"/>
              </a:rPr>
              <a:t>project &gt; </a:t>
            </a:r>
            <a:r>
              <a:rPr lang="ko-KR" altLang="en-US" sz="2000" b="1" dirty="0" smtClean="0">
                <a:latin typeface="+mn-ea"/>
              </a:rPr>
              <a:t>우측 </a:t>
            </a:r>
            <a:r>
              <a:rPr lang="en-US" altLang="ko-KR" sz="2000" b="1" dirty="0" smtClean="0">
                <a:latin typeface="+mn-ea"/>
              </a:rPr>
              <a:t>&gt; Team &gt; Share Project &gt; Repository(</a:t>
            </a:r>
            <a:r>
              <a:rPr lang="ko-KR" altLang="en-US" sz="2000" b="1" dirty="0" smtClean="0">
                <a:latin typeface="+mn-ea"/>
              </a:rPr>
              <a:t>지정</a:t>
            </a:r>
            <a:r>
              <a:rPr lang="en-US" altLang="ko-KR" sz="2000" b="1" dirty="0" smtClean="0">
                <a:latin typeface="+mn-ea"/>
              </a:rPr>
              <a:t>)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9383" y="2520776"/>
            <a:ext cx="4609245" cy="286369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528" y="2313816"/>
            <a:ext cx="3649535" cy="388843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" name="오른쪽 화살표 7"/>
          <p:cNvSpPr/>
          <p:nvPr/>
        </p:nvSpPr>
        <p:spPr>
          <a:xfrm>
            <a:off x="4448944" y="3573016"/>
            <a:ext cx="360040" cy="144016"/>
          </a:xfrm>
          <a:prstGeom prst="rightArrow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4855726" y="3212976"/>
            <a:ext cx="4921809" cy="648072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2088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5"/>
          <p:cNvSpPr txBox="1">
            <a:spLocks/>
          </p:cNvSpPr>
          <p:nvPr/>
        </p:nvSpPr>
        <p:spPr>
          <a:xfrm>
            <a:off x="0" y="-27384"/>
            <a:ext cx="6321151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en-US" altLang="ko-KR" dirty="0" err="1" smtClean="0"/>
              <a:t>Github</a:t>
            </a:r>
            <a:r>
              <a:rPr lang="en-US" altLang="ko-KR" dirty="0" smtClean="0"/>
              <a:t> </a:t>
            </a:r>
            <a:r>
              <a:rPr lang="ko-KR" altLang="en-US" dirty="0" smtClean="0"/>
              <a:t>연동</a:t>
            </a:r>
            <a:endParaRPr lang="ko-KR" altLang="en-US" dirty="0"/>
          </a:p>
        </p:txBody>
      </p:sp>
      <p:sp>
        <p:nvSpPr>
          <p:cNvPr id="23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272480" y="1124744"/>
            <a:ext cx="9224249" cy="151216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ko-KR" altLang="en-US" sz="2000" b="1" dirty="0" smtClean="0">
                <a:solidFill>
                  <a:srgbClr val="C00000"/>
                </a:solidFill>
                <a:latin typeface="+mn-ea"/>
              </a:rPr>
              <a:t>   </a:t>
            </a:r>
            <a:r>
              <a:rPr lang="en-US" altLang="ko-KR" sz="2000" b="1" dirty="0" smtClean="0">
                <a:solidFill>
                  <a:srgbClr val="C00000"/>
                </a:solidFill>
                <a:latin typeface="+mn-ea"/>
              </a:rPr>
              <a:t>eclipse</a:t>
            </a:r>
            <a:r>
              <a:rPr lang="ko-KR" altLang="en-US" sz="2000" b="1" dirty="0" smtClean="0">
                <a:solidFill>
                  <a:srgbClr val="C00000"/>
                </a:solidFill>
                <a:latin typeface="+mn-ea"/>
              </a:rPr>
              <a:t>에서 </a:t>
            </a:r>
            <a:r>
              <a:rPr lang="ko-KR" altLang="en-US" sz="2000" b="1" dirty="0" err="1" smtClean="0">
                <a:solidFill>
                  <a:srgbClr val="C00000"/>
                </a:solidFill>
                <a:latin typeface="+mn-ea"/>
              </a:rPr>
              <a:t>깃허브</a:t>
            </a:r>
            <a:r>
              <a:rPr lang="ko-KR" altLang="en-US" sz="2000" b="1" dirty="0" smtClean="0">
                <a:solidFill>
                  <a:srgbClr val="C00000"/>
                </a:solidFill>
                <a:latin typeface="+mn-ea"/>
              </a:rPr>
              <a:t> 사용하기</a:t>
            </a:r>
            <a:endParaRPr lang="en-US" altLang="ko-KR" sz="2000" b="1" dirty="0" smtClean="0">
              <a:solidFill>
                <a:srgbClr val="C00000"/>
              </a:solidFill>
              <a:latin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b="1" dirty="0" smtClean="0">
                <a:solidFill>
                  <a:srgbClr val="C00000"/>
                </a:solidFill>
                <a:latin typeface="+mn-ea"/>
              </a:rPr>
              <a:t>     </a:t>
            </a:r>
            <a:r>
              <a:rPr lang="en-US" altLang="ko-KR" sz="2000" b="1" dirty="0" err="1" smtClean="0">
                <a:latin typeface="+mn-ea"/>
              </a:rPr>
              <a:t>Git</a:t>
            </a:r>
            <a:r>
              <a:rPr lang="en-US" altLang="ko-KR" sz="2000" b="1" dirty="0" smtClean="0">
                <a:latin typeface="+mn-ea"/>
              </a:rPr>
              <a:t> Staging &gt; ++ </a:t>
            </a:r>
            <a:r>
              <a:rPr lang="ko-KR" altLang="en-US" sz="2000" b="1" dirty="0" smtClean="0">
                <a:latin typeface="+mn-ea"/>
              </a:rPr>
              <a:t>클</a:t>
            </a:r>
            <a:r>
              <a:rPr lang="ko-KR" altLang="en-US" sz="2000" b="1" dirty="0">
                <a:latin typeface="+mn-ea"/>
              </a:rPr>
              <a:t>릭</a:t>
            </a:r>
            <a:r>
              <a:rPr lang="en-US" altLang="ko-KR" sz="2000" b="1" dirty="0" smtClean="0">
                <a:latin typeface="+mn-ea"/>
              </a:rPr>
              <a:t> &gt; Staged Changes &gt; Commit Message &gt;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b="1" dirty="0">
                <a:latin typeface="+mn-ea"/>
              </a:rPr>
              <a:t> </a:t>
            </a:r>
            <a:r>
              <a:rPr lang="en-US" altLang="ko-KR" sz="2000" b="1" dirty="0" smtClean="0">
                <a:latin typeface="+mn-ea"/>
              </a:rPr>
              <a:t>    Commit &gt; Push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984" y="2708016"/>
            <a:ext cx="7941240" cy="256408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11502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5"/>
          <p:cNvSpPr txBox="1">
            <a:spLocks/>
          </p:cNvSpPr>
          <p:nvPr/>
        </p:nvSpPr>
        <p:spPr>
          <a:xfrm>
            <a:off x="0" y="-27384"/>
            <a:ext cx="6321151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en-US" altLang="ko-KR" dirty="0" err="1" smtClean="0"/>
              <a:t>Github</a:t>
            </a:r>
            <a:r>
              <a:rPr lang="en-US" altLang="ko-KR" dirty="0" smtClean="0"/>
              <a:t> </a:t>
            </a:r>
            <a:r>
              <a:rPr lang="ko-KR" altLang="en-US" dirty="0" smtClean="0"/>
              <a:t>연동</a:t>
            </a:r>
            <a:endParaRPr lang="ko-KR" altLang="en-US" dirty="0"/>
          </a:p>
        </p:txBody>
      </p:sp>
      <p:sp>
        <p:nvSpPr>
          <p:cNvPr id="23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416496" y="1124744"/>
            <a:ext cx="9224249" cy="108012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ko-KR" altLang="en-US" sz="2000" b="1" dirty="0" smtClean="0">
                <a:solidFill>
                  <a:srgbClr val="C00000"/>
                </a:solidFill>
                <a:latin typeface="+mn-ea"/>
              </a:rPr>
              <a:t>   </a:t>
            </a:r>
            <a:r>
              <a:rPr lang="en-US" altLang="ko-KR" sz="2000" b="1" dirty="0" smtClean="0">
                <a:solidFill>
                  <a:srgbClr val="C00000"/>
                </a:solidFill>
                <a:latin typeface="+mn-ea"/>
              </a:rPr>
              <a:t>password </a:t>
            </a:r>
            <a:r>
              <a:rPr lang="ko-KR" altLang="en-US" sz="2000" b="1" dirty="0" smtClean="0">
                <a:solidFill>
                  <a:srgbClr val="C00000"/>
                </a:solidFill>
                <a:latin typeface="+mn-ea"/>
              </a:rPr>
              <a:t>인증이 안될 경우 </a:t>
            </a:r>
            <a:r>
              <a:rPr lang="en-US" altLang="ko-KR" sz="2000" b="1" dirty="0" smtClean="0">
                <a:solidFill>
                  <a:srgbClr val="C00000"/>
                </a:solidFill>
                <a:latin typeface="+mn-ea"/>
              </a:rPr>
              <a:t>– </a:t>
            </a:r>
            <a:r>
              <a:rPr lang="ko-KR" altLang="en-US" sz="2000" b="1" dirty="0" smtClean="0">
                <a:solidFill>
                  <a:srgbClr val="C00000"/>
                </a:solidFill>
                <a:latin typeface="+mn-ea"/>
              </a:rPr>
              <a:t>토큰</a:t>
            </a:r>
            <a:r>
              <a:rPr lang="en-US" altLang="ko-KR" sz="2000" b="1" dirty="0" smtClean="0">
                <a:solidFill>
                  <a:srgbClr val="C00000"/>
                </a:solidFill>
                <a:latin typeface="+mn-ea"/>
              </a:rPr>
              <a:t>(token) </a:t>
            </a:r>
            <a:r>
              <a:rPr lang="ko-KR" altLang="en-US" sz="2000" b="1" dirty="0" smtClean="0">
                <a:solidFill>
                  <a:srgbClr val="C00000"/>
                </a:solidFill>
                <a:latin typeface="+mn-ea"/>
              </a:rPr>
              <a:t>발행</a:t>
            </a:r>
            <a:endParaRPr lang="en-US" altLang="ko-KR" sz="2000" b="1" dirty="0" smtClean="0">
              <a:solidFill>
                <a:srgbClr val="C00000"/>
              </a:solidFill>
              <a:latin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b="1" dirty="0" smtClean="0">
                <a:solidFill>
                  <a:srgbClr val="C00000"/>
                </a:solidFill>
                <a:latin typeface="+mn-ea"/>
              </a:rPr>
              <a:t>     </a:t>
            </a:r>
            <a:r>
              <a:rPr lang="en-US" altLang="ko-KR" sz="2000" b="1" dirty="0" err="1" smtClean="0">
                <a:latin typeface="+mn-ea"/>
              </a:rPr>
              <a:t>Github</a:t>
            </a:r>
            <a:r>
              <a:rPr lang="en-US" altLang="ko-KR" sz="2000" b="1" dirty="0" smtClean="0">
                <a:latin typeface="+mn-ea"/>
              </a:rPr>
              <a:t> &gt; Settings &gt; Developer settings  &gt; Personal access token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527"/>
          <a:stretch/>
        </p:blipFill>
        <p:spPr>
          <a:xfrm>
            <a:off x="1388943" y="2204864"/>
            <a:ext cx="2251205" cy="327631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모서리가 둥근 직사각형 5"/>
          <p:cNvSpPr/>
          <p:nvPr/>
        </p:nvSpPr>
        <p:spPr>
          <a:xfrm>
            <a:off x="1280591" y="4941168"/>
            <a:ext cx="2448273" cy="576064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8944" y="2201559"/>
            <a:ext cx="4996306" cy="372300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" name="오른쪽 화살표 7"/>
          <p:cNvSpPr/>
          <p:nvPr/>
        </p:nvSpPr>
        <p:spPr>
          <a:xfrm>
            <a:off x="3872880" y="3501008"/>
            <a:ext cx="360040" cy="144016"/>
          </a:xfrm>
          <a:prstGeom prst="rightArrow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6605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5"/>
          <p:cNvSpPr txBox="1">
            <a:spLocks/>
          </p:cNvSpPr>
          <p:nvPr/>
        </p:nvSpPr>
        <p:spPr>
          <a:xfrm>
            <a:off x="0" y="-27384"/>
            <a:ext cx="6321151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en-US" altLang="ko-KR" dirty="0" err="1" smtClean="0"/>
              <a:t>Github</a:t>
            </a:r>
            <a:r>
              <a:rPr lang="en-US" altLang="ko-KR" dirty="0" smtClean="0"/>
              <a:t> </a:t>
            </a:r>
            <a:r>
              <a:rPr lang="ko-KR" altLang="en-US" dirty="0" smtClean="0"/>
              <a:t>연동</a:t>
            </a:r>
            <a:endParaRPr lang="ko-KR" altLang="en-US" dirty="0"/>
          </a:p>
        </p:txBody>
      </p:sp>
      <p:sp>
        <p:nvSpPr>
          <p:cNvPr id="23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416952" y="1268760"/>
            <a:ext cx="9224249" cy="54006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ko-KR" altLang="en-US" sz="2000" b="1" dirty="0" smtClean="0">
                <a:solidFill>
                  <a:srgbClr val="C00000"/>
                </a:solidFill>
                <a:latin typeface="+mn-ea"/>
              </a:rPr>
              <a:t>   </a:t>
            </a:r>
            <a:r>
              <a:rPr lang="en-US" altLang="ko-KR" sz="2000" b="1" dirty="0" smtClean="0">
                <a:solidFill>
                  <a:srgbClr val="C00000"/>
                </a:solidFill>
                <a:latin typeface="+mn-ea"/>
              </a:rPr>
              <a:t>Personal access tokens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630" y="2060848"/>
            <a:ext cx="6631389" cy="309634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9" name="모서리가 둥근 직사각형 8"/>
          <p:cNvSpPr/>
          <p:nvPr/>
        </p:nvSpPr>
        <p:spPr>
          <a:xfrm>
            <a:off x="1208583" y="3609020"/>
            <a:ext cx="7272809" cy="576064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2144687" y="3861048"/>
            <a:ext cx="223224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1532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5"/>
          <p:cNvSpPr txBox="1">
            <a:spLocks/>
          </p:cNvSpPr>
          <p:nvPr/>
        </p:nvSpPr>
        <p:spPr>
          <a:xfrm>
            <a:off x="0" y="-27384"/>
            <a:ext cx="6321151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en-US" altLang="ko-KR" dirty="0" err="1" smtClean="0"/>
              <a:t>Github</a:t>
            </a:r>
            <a:r>
              <a:rPr lang="en-US" altLang="ko-KR" dirty="0" smtClean="0"/>
              <a:t> </a:t>
            </a:r>
            <a:r>
              <a:rPr lang="ko-KR" altLang="en-US" dirty="0" smtClean="0"/>
              <a:t>연동</a:t>
            </a:r>
            <a:endParaRPr lang="ko-KR" altLang="en-US" dirty="0"/>
          </a:p>
        </p:txBody>
      </p:sp>
      <p:sp>
        <p:nvSpPr>
          <p:cNvPr id="23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200472" y="1196752"/>
            <a:ext cx="9489504" cy="108012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ko-KR" altLang="en-US" sz="2000" b="1" dirty="0" smtClean="0">
                <a:solidFill>
                  <a:srgbClr val="C00000"/>
                </a:solidFill>
                <a:latin typeface="+mn-ea"/>
              </a:rPr>
              <a:t>     기존의 </a:t>
            </a:r>
            <a:r>
              <a:rPr lang="en-US" altLang="ko-KR" sz="2000" b="1" dirty="0" err="1" smtClean="0">
                <a:solidFill>
                  <a:srgbClr val="C00000"/>
                </a:solidFill>
                <a:latin typeface="+mn-ea"/>
              </a:rPr>
              <a:t>github</a:t>
            </a:r>
            <a:r>
              <a:rPr lang="en-US" altLang="ko-KR" sz="2000" b="1" dirty="0" smtClean="0">
                <a:solidFill>
                  <a:srgbClr val="C00000"/>
                </a:solidFill>
                <a:latin typeface="+mn-ea"/>
              </a:rPr>
              <a:t> password</a:t>
            </a:r>
            <a:r>
              <a:rPr lang="ko-KR" altLang="en-US" sz="2000" b="1" dirty="0" smtClean="0">
                <a:solidFill>
                  <a:srgbClr val="C00000"/>
                </a:solidFill>
                <a:latin typeface="+mn-ea"/>
              </a:rPr>
              <a:t>를</a:t>
            </a:r>
            <a:r>
              <a:rPr lang="en-US" altLang="ko-KR" sz="2000" b="1" dirty="0" smtClean="0">
                <a:solidFill>
                  <a:srgbClr val="C00000"/>
                </a:solidFill>
                <a:latin typeface="+mn-ea"/>
              </a:rPr>
              <a:t> token</a:t>
            </a:r>
            <a:r>
              <a:rPr lang="ko-KR" altLang="en-US" sz="2000" b="1" dirty="0" smtClean="0">
                <a:solidFill>
                  <a:srgbClr val="C00000"/>
                </a:solidFill>
                <a:latin typeface="+mn-ea"/>
              </a:rPr>
              <a:t>으로 변경</a:t>
            </a:r>
            <a:endParaRPr lang="en-US" altLang="ko-KR" sz="2000" b="1" dirty="0" smtClean="0">
              <a:solidFill>
                <a:srgbClr val="C00000"/>
              </a:solidFill>
              <a:latin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b="1" dirty="0" smtClean="0">
                <a:solidFill>
                  <a:srgbClr val="C00000"/>
                </a:solidFill>
                <a:latin typeface="+mn-ea"/>
              </a:rPr>
              <a:t>     </a:t>
            </a:r>
            <a:r>
              <a:rPr lang="en-US" altLang="ko-KR" sz="2000" b="1" dirty="0" smtClean="0">
                <a:latin typeface="+mn-ea"/>
              </a:rPr>
              <a:t>Eclipse &gt; </a:t>
            </a:r>
            <a:r>
              <a:rPr lang="en-US" altLang="ko-KR" sz="2000" b="1" dirty="0" err="1" smtClean="0">
                <a:latin typeface="+mn-ea"/>
              </a:rPr>
              <a:t>Git</a:t>
            </a:r>
            <a:r>
              <a:rPr lang="en-US" altLang="ko-KR" sz="2000" b="1" dirty="0" smtClean="0">
                <a:latin typeface="+mn-ea"/>
              </a:rPr>
              <a:t> Repository &gt; origin &gt; </a:t>
            </a:r>
            <a:r>
              <a:rPr lang="ko-KR" altLang="en-US" sz="2000" b="1" dirty="0" err="1" smtClean="0">
                <a:latin typeface="+mn-ea"/>
              </a:rPr>
              <a:t>깃저장소</a:t>
            </a:r>
            <a:r>
              <a:rPr lang="ko-KR" altLang="en-US" sz="2000" b="1" dirty="0" smtClean="0">
                <a:latin typeface="+mn-ea"/>
              </a:rPr>
              <a:t> </a:t>
            </a:r>
            <a:r>
              <a:rPr lang="en-US" altLang="ko-KR" sz="2000" b="1" dirty="0" smtClean="0">
                <a:latin typeface="+mn-ea"/>
              </a:rPr>
              <a:t>&gt; </a:t>
            </a:r>
            <a:r>
              <a:rPr lang="ko-KR" altLang="en-US" sz="2000" b="1" dirty="0" smtClean="0">
                <a:latin typeface="+mn-ea"/>
              </a:rPr>
              <a:t>우측 </a:t>
            </a:r>
            <a:r>
              <a:rPr lang="en-US" altLang="ko-KR" sz="2000" b="1" dirty="0" smtClean="0">
                <a:latin typeface="+mn-ea"/>
              </a:rPr>
              <a:t>Change Credentials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151" y="2420888"/>
            <a:ext cx="4000847" cy="317781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5408" y="2899544"/>
            <a:ext cx="2812024" cy="147840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0" name="오른쪽 화살표 9"/>
          <p:cNvSpPr/>
          <p:nvPr/>
        </p:nvSpPr>
        <p:spPr>
          <a:xfrm>
            <a:off x="5385048" y="3559552"/>
            <a:ext cx="360040" cy="144016"/>
          </a:xfrm>
          <a:prstGeom prst="rightArrow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6451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00D63F9B-A0CD-40DB-9700-D85C71A79654}"/>
              </a:ext>
            </a:extLst>
          </p:cNvPr>
          <p:cNvSpPr txBox="1">
            <a:spLocks/>
          </p:cNvSpPr>
          <p:nvPr/>
        </p:nvSpPr>
        <p:spPr>
          <a:xfrm>
            <a:off x="776536" y="980728"/>
            <a:ext cx="8856984" cy="504056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200" b="1" dirty="0" smtClean="0">
                <a:solidFill>
                  <a:srgbClr val="C00000"/>
                </a:solidFill>
              </a:rPr>
              <a:t> 자바 언어의 특징</a:t>
            </a:r>
            <a:endParaRPr lang="en-US" altLang="ko-KR" sz="2200" b="1" dirty="0" smtClean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sz="2000" dirty="0" smtClean="0"/>
              <a:t>운영 체제에 독립적이다</a:t>
            </a:r>
            <a:r>
              <a:rPr lang="en-US" altLang="ko-KR" sz="2000" dirty="0" smtClean="0"/>
              <a:t>. – JVM(</a:t>
            </a:r>
            <a:r>
              <a:rPr lang="ko-KR" altLang="en-US" sz="2000" dirty="0" err="1" smtClean="0"/>
              <a:t>자바가상머신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이 가능하게 함</a:t>
            </a:r>
            <a:endParaRPr lang="en-US" altLang="ko-KR" sz="2000" dirty="0" smtClean="0"/>
          </a:p>
          <a:p>
            <a:pPr lvl="1">
              <a:lnSpc>
                <a:spcPct val="150000"/>
              </a:lnSpc>
            </a:pPr>
            <a:r>
              <a:rPr lang="ko-KR" altLang="en-US" sz="2000" dirty="0" smtClean="0"/>
              <a:t>객체지향 언어이다</a:t>
            </a:r>
            <a:r>
              <a:rPr lang="en-US" altLang="ko-KR" sz="2000" dirty="0" smtClean="0"/>
              <a:t>. – </a:t>
            </a:r>
            <a:r>
              <a:rPr lang="ko-KR" altLang="en-US" sz="2000" dirty="0" smtClean="0"/>
              <a:t>유지보수가 쉽고</a:t>
            </a:r>
            <a:r>
              <a:rPr lang="en-US" altLang="ko-KR" sz="2000" dirty="0" smtClean="0"/>
              <a:t>, </a:t>
            </a:r>
            <a:r>
              <a:rPr lang="ko-KR" altLang="en-US" sz="2000" dirty="0" err="1" smtClean="0"/>
              <a:t>확장성이</a:t>
            </a:r>
            <a:r>
              <a:rPr lang="ko-KR" altLang="en-US" sz="2000" dirty="0" smtClean="0"/>
              <a:t> 좋다</a:t>
            </a:r>
            <a:r>
              <a:rPr lang="en-US" altLang="ko-KR" sz="2000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2000" dirty="0" smtClean="0"/>
              <a:t>풍부한 기능이 제공되는 오픈 소스이다</a:t>
            </a:r>
            <a:r>
              <a:rPr lang="en-US" altLang="ko-KR" sz="2000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2000" dirty="0" smtClean="0"/>
              <a:t>네트워크와 멀티 </a:t>
            </a:r>
            <a:r>
              <a:rPr lang="ko-KR" altLang="en-US" sz="2000" dirty="0" err="1" smtClean="0"/>
              <a:t>쓰레드를</a:t>
            </a:r>
            <a:r>
              <a:rPr lang="ko-KR" altLang="en-US" sz="2000" dirty="0" smtClean="0"/>
              <a:t> 지원하는 다양한 </a:t>
            </a:r>
            <a:r>
              <a:rPr lang="en-US" altLang="ko-KR" sz="2000" dirty="0" smtClean="0"/>
              <a:t>API(</a:t>
            </a:r>
            <a:r>
              <a:rPr lang="ko-KR" altLang="en-US" sz="2000" dirty="0" smtClean="0"/>
              <a:t>라이브러리</a:t>
            </a:r>
            <a:r>
              <a:rPr lang="en-US" altLang="ko-KR" sz="2000" dirty="0" smtClean="0"/>
              <a:t>)</a:t>
            </a:r>
          </a:p>
          <a:p>
            <a:pPr lvl="1">
              <a:lnSpc>
                <a:spcPct val="150000"/>
              </a:lnSpc>
            </a:pPr>
            <a:r>
              <a:rPr lang="ko-KR" altLang="en-US" sz="2000" dirty="0" err="1" smtClean="0"/>
              <a:t>안드로이드용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스마트폰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App(</a:t>
            </a:r>
            <a:r>
              <a:rPr lang="ko-KR" altLang="en-US" sz="2000" dirty="0" err="1" smtClean="0"/>
              <a:t>앱</a:t>
            </a:r>
            <a:r>
              <a:rPr lang="en-US" altLang="ko-KR" sz="2000" dirty="0" smtClean="0"/>
              <a:t>) </a:t>
            </a:r>
            <a:r>
              <a:rPr lang="ko-KR" altLang="en-US" sz="2000" dirty="0" smtClean="0"/>
              <a:t>개발 언어로 사용되고 있다</a:t>
            </a:r>
            <a:r>
              <a:rPr lang="en-US" altLang="ko-KR" sz="2000" dirty="0" smtClean="0"/>
              <a:t>.</a:t>
            </a:r>
            <a:endParaRPr lang="en-US" altLang="ko-KR" sz="1800" dirty="0" smtClean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자바란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9392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798B6A95-12FA-466D-A5C6-3DDC5BF5F84B}"/>
              </a:ext>
            </a:extLst>
          </p:cNvPr>
          <p:cNvSpPr txBox="1">
            <a:spLocks/>
          </p:cNvSpPr>
          <p:nvPr/>
        </p:nvSpPr>
        <p:spPr>
          <a:xfrm>
            <a:off x="560512" y="1124744"/>
            <a:ext cx="9001000" cy="381642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ko-KR" altLang="en-US" sz="2200" b="1" dirty="0" smtClean="0"/>
              <a:t>웹 사이트</a:t>
            </a:r>
            <a:r>
              <a:rPr lang="en-US" altLang="ko-KR" sz="2200" b="1" dirty="0" smtClean="0"/>
              <a:t>(</a:t>
            </a:r>
            <a:r>
              <a:rPr lang="ko-KR" altLang="en-US" sz="2200" b="1" dirty="0" smtClean="0"/>
              <a:t>서버</a:t>
            </a:r>
            <a:r>
              <a:rPr lang="en-US" altLang="ko-KR" sz="2200" b="1" dirty="0" smtClean="0"/>
              <a:t>)</a:t>
            </a:r>
          </a:p>
          <a:p>
            <a:pPr lvl="1">
              <a:lnSpc>
                <a:spcPct val="100000"/>
              </a:lnSpc>
            </a:pPr>
            <a:r>
              <a:rPr lang="ko-KR" altLang="en-US" sz="1800" dirty="0" smtClean="0"/>
              <a:t>웹 사이트를 운영하려면 반드시 서버</a:t>
            </a:r>
            <a:r>
              <a:rPr lang="en-US" altLang="ko-KR" sz="1800" dirty="0" smtClean="0"/>
              <a:t>(server)</a:t>
            </a:r>
            <a:r>
              <a:rPr lang="ko-KR" altLang="en-US" sz="1800" dirty="0" smtClean="0"/>
              <a:t>가 필요하다</a:t>
            </a:r>
            <a:r>
              <a:rPr lang="en-US" altLang="ko-KR" sz="1800" dirty="0" smtClean="0"/>
              <a:t>.</a:t>
            </a:r>
          </a:p>
          <a:p>
            <a:pPr lvl="1">
              <a:lnSpc>
                <a:spcPct val="100000"/>
              </a:lnSpc>
            </a:pPr>
            <a:r>
              <a:rPr lang="ko-KR" altLang="en-US" sz="1800" dirty="0" smtClean="0"/>
              <a:t>검색 사이트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쇼핑몰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금융 사이트 등 자바로 개발한 웹 서버 프로그램으로 운영</a:t>
            </a:r>
            <a:endParaRPr lang="en-US" altLang="ko-KR" sz="1800" dirty="0" smtClean="0"/>
          </a:p>
          <a:p>
            <a:pPr>
              <a:lnSpc>
                <a:spcPct val="150000"/>
              </a:lnSpc>
            </a:pPr>
            <a:r>
              <a:rPr lang="ko-KR" altLang="en-US" sz="2200" b="1" dirty="0" err="1" smtClean="0"/>
              <a:t>안드로이드</a:t>
            </a:r>
            <a:r>
              <a:rPr lang="ko-KR" altLang="en-US" sz="2200" b="1" dirty="0" smtClean="0"/>
              <a:t> </a:t>
            </a:r>
            <a:r>
              <a:rPr lang="ko-KR" altLang="en-US" sz="2200" b="1" dirty="0" err="1" smtClean="0"/>
              <a:t>앱</a:t>
            </a:r>
            <a:endParaRPr lang="en-US" altLang="ko-KR" sz="2200" b="1" dirty="0" smtClean="0"/>
          </a:p>
          <a:p>
            <a:pPr lvl="1">
              <a:lnSpc>
                <a:spcPct val="150000"/>
              </a:lnSpc>
            </a:pPr>
            <a:r>
              <a:rPr lang="ko-KR" altLang="en-US" sz="1950" dirty="0" err="1" smtClean="0"/>
              <a:t>안드로이드</a:t>
            </a:r>
            <a:r>
              <a:rPr lang="ko-KR" altLang="en-US" sz="1950" dirty="0" smtClean="0"/>
              <a:t> </a:t>
            </a:r>
            <a:r>
              <a:rPr lang="ko-KR" altLang="en-US" sz="1950" dirty="0" err="1" smtClean="0"/>
              <a:t>폰에서</a:t>
            </a:r>
            <a:r>
              <a:rPr lang="ko-KR" altLang="en-US" sz="1950" dirty="0" smtClean="0"/>
              <a:t> 사용하는 </a:t>
            </a:r>
            <a:r>
              <a:rPr lang="ko-KR" altLang="en-US" sz="1950" dirty="0" err="1" smtClean="0"/>
              <a:t>앱을</a:t>
            </a:r>
            <a:r>
              <a:rPr lang="ko-KR" altLang="en-US" sz="1950" dirty="0" smtClean="0"/>
              <a:t> 만들 수 있다</a:t>
            </a:r>
            <a:r>
              <a:rPr lang="en-US" altLang="ko-KR" sz="1950" dirty="0" smtClean="0"/>
              <a:t>.</a:t>
            </a:r>
            <a:endParaRPr lang="en-US" altLang="ko-KR" sz="1950" dirty="0"/>
          </a:p>
          <a:p>
            <a:pPr>
              <a:lnSpc>
                <a:spcPct val="150000"/>
              </a:lnSpc>
            </a:pPr>
            <a:r>
              <a:rPr lang="ko-KR" altLang="en-US" sz="2200" b="1" dirty="0" smtClean="0"/>
              <a:t>게임</a:t>
            </a:r>
            <a:endParaRPr lang="en-US" altLang="ko-KR" sz="2200" b="1" dirty="0" smtClean="0"/>
          </a:p>
          <a:p>
            <a:pPr lvl="1">
              <a:lnSpc>
                <a:spcPct val="100000"/>
              </a:lnSpc>
            </a:pPr>
            <a:r>
              <a:rPr lang="ko-KR" altLang="en-US" sz="1800" dirty="0" smtClean="0"/>
              <a:t>게임을 </a:t>
            </a:r>
            <a:r>
              <a:rPr lang="ko-KR" altLang="en-US" sz="1800" dirty="0" err="1" smtClean="0"/>
              <a:t>만들때는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C++, C</a:t>
            </a:r>
            <a:r>
              <a:rPr lang="ko-KR" altLang="en-US" sz="1800" dirty="0" smtClean="0"/>
              <a:t>를 주로 사용하지만 </a:t>
            </a:r>
            <a:r>
              <a:rPr lang="ko-KR" altLang="en-US" sz="1800" dirty="0" err="1" smtClean="0"/>
              <a:t>마인크래프트처럼</a:t>
            </a:r>
            <a:r>
              <a:rPr lang="ko-KR" altLang="en-US" sz="1800" dirty="0" smtClean="0"/>
              <a:t> 게임을 구현하는데도 사용된다</a:t>
            </a:r>
            <a:r>
              <a:rPr lang="en-US" altLang="ko-KR" sz="1800" dirty="0" smtClean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sz="18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자바</a:t>
            </a:r>
            <a:r>
              <a:rPr lang="en-US" altLang="ko-KR" dirty="0" smtClean="0"/>
              <a:t>(Java)</a:t>
            </a:r>
            <a:r>
              <a:rPr lang="ko-KR" altLang="en-US" dirty="0" smtClean="0"/>
              <a:t>로 개발한 프로그램</a:t>
            </a:r>
            <a:endParaRPr lang="ko-KR" altLang="en-US" dirty="0"/>
          </a:p>
        </p:txBody>
      </p:sp>
      <p:sp>
        <p:nvSpPr>
          <p:cNvPr id="68" name="슬라이드 번호 개체 틀 6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3074" name="Picture 2" descr="ë§ì¸í¬ëíí¸ì ëí ì´ë¯¸ì§ ê²ìê²°ê³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2898" y="4581128"/>
            <a:ext cx="2438636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481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C0745016-E082-4032-96A5-9A00054C8B34}"/>
              </a:ext>
            </a:extLst>
          </p:cNvPr>
          <p:cNvSpPr txBox="1">
            <a:spLocks/>
          </p:cNvSpPr>
          <p:nvPr/>
        </p:nvSpPr>
        <p:spPr>
          <a:xfrm>
            <a:off x="704528" y="980727"/>
            <a:ext cx="8352928" cy="194421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000" b="1" dirty="0" smtClean="0">
                <a:solidFill>
                  <a:srgbClr val="C00000"/>
                </a:solidFill>
              </a:rPr>
              <a:t> 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JVM(Java Virtual Machine)</a:t>
            </a:r>
            <a:endParaRPr lang="en-US" altLang="ko-KR" sz="2000" b="1" dirty="0">
              <a:solidFill>
                <a:srgbClr val="C00000"/>
              </a:solidFill>
            </a:endParaRPr>
          </a:p>
          <a:p>
            <a:pPr lvl="1">
              <a:lnSpc>
                <a:spcPct val="100000"/>
              </a:lnSpc>
            </a:pPr>
            <a:r>
              <a:rPr lang="ko-KR" altLang="en-US" sz="1800" dirty="0" smtClean="0"/>
              <a:t>자바 프로그램 실행 환경을 만들어 주는 소프트웨어</a:t>
            </a:r>
            <a:endParaRPr lang="en-US" altLang="ko-KR" sz="1800" dirty="0"/>
          </a:p>
          <a:p>
            <a:pPr lvl="1">
              <a:lnSpc>
                <a:spcPct val="100000"/>
              </a:lnSpc>
            </a:pPr>
            <a:r>
              <a:rPr lang="ko-KR" altLang="en-US" sz="1800" dirty="0" smtClean="0"/>
              <a:t>자바 코드를 </a:t>
            </a:r>
            <a:r>
              <a:rPr lang="ko-KR" altLang="en-US" sz="1800" dirty="0" err="1" smtClean="0"/>
              <a:t>컴파일</a:t>
            </a:r>
            <a:r>
              <a:rPr lang="ko-KR" altLang="en-US" sz="1800" dirty="0" err="1"/>
              <a:t>한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.class(</a:t>
            </a:r>
            <a:r>
              <a:rPr lang="ko-KR" altLang="en-US" sz="1800" dirty="0" smtClean="0"/>
              <a:t>바이트 코드</a:t>
            </a:r>
            <a:r>
              <a:rPr lang="en-US" altLang="ko-KR" sz="1800" dirty="0" smtClean="0"/>
              <a:t>)</a:t>
            </a:r>
            <a:r>
              <a:rPr lang="ko-KR" altLang="en-US" sz="1800" dirty="0" smtClean="0"/>
              <a:t>는 </a:t>
            </a:r>
            <a:r>
              <a:rPr lang="en-US" altLang="ko-KR" sz="1800" dirty="0" smtClean="0"/>
              <a:t>JVM </a:t>
            </a:r>
            <a:r>
              <a:rPr lang="ko-KR" altLang="en-US" sz="1800" dirty="0" smtClean="0"/>
              <a:t>환경에서 실행됨</a:t>
            </a:r>
            <a:endParaRPr lang="en-US" altLang="ko-KR" sz="1800" dirty="0" smtClean="0"/>
          </a:p>
          <a:p>
            <a:pPr lvl="1">
              <a:lnSpc>
                <a:spcPct val="100000"/>
              </a:lnSpc>
            </a:pPr>
            <a:r>
              <a:rPr lang="ko-KR" altLang="en-US" sz="1800" dirty="0" smtClean="0"/>
              <a:t>컴퓨터의 운영체제에 맞는 자바 실행 환경</a:t>
            </a:r>
            <a:r>
              <a:rPr lang="en-US" altLang="ko-KR" sz="1800" dirty="0" smtClean="0"/>
              <a:t>(JRE)</a:t>
            </a:r>
            <a:r>
              <a:rPr lang="ko-KR" altLang="en-US" sz="1800" dirty="0" smtClean="0"/>
              <a:t>가 설치되어 있다면 자바 </a:t>
            </a:r>
            <a:r>
              <a:rPr lang="ko-KR" altLang="en-US" sz="1800" dirty="0" err="1" smtClean="0"/>
              <a:t>가상머신이</a:t>
            </a:r>
            <a:r>
              <a:rPr lang="ko-KR" altLang="en-US" sz="1800" dirty="0" smtClean="0"/>
              <a:t> 설치되어 있는 것이다</a:t>
            </a:r>
            <a:r>
              <a:rPr lang="en-US" altLang="ko-KR" sz="1800" dirty="0" smtClean="0"/>
              <a:t>. (JRE &gt; JVM)</a:t>
            </a:r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자바 가상 머신</a:t>
            </a:r>
            <a:r>
              <a:rPr lang="en-US" altLang="ko-KR" dirty="0" smtClean="0"/>
              <a:t>(JVM)</a:t>
            </a:r>
            <a:endParaRPr lang="ko-KR" altLang="en-US" dirty="0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560512" y="4365104"/>
            <a:ext cx="9001000" cy="1584176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2400" b="1" dirty="0">
                <a:solidFill>
                  <a:sysClr val="windowText" lastClr="000000"/>
                </a:solidFill>
              </a:rPr>
              <a:t>▶ </a:t>
            </a:r>
            <a:r>
              <a:rPr lang="ko-KR" altLang="en-US" sz="2000" b="1" dirty="0" smtClean="0">
                <a:solidFill>
                  <a:srgbClr val="E46C0A"/>
                </a:solidFill>
              </a:rPr>
              <a:t>컴파일</a:t>
            </a:r>
            <a:r>
              <a:rPr lang="en-US" altLang="ko-KR" sz="2000" b="1" dirty="0" smtClean="0">
                <a:solidFill>
                  <a:srgbClr val="E46C0A"/>
                </a:solidFill>
              </a:rPr>
              <a:t>(Compile)</a:t>
            </a:r>
            <a:r>
              <a:rPr lang="ko-KR" altLang="en-US" sz="2000" b="1" dirty="0" smtClean="0">
                <a:solidFill>
                  <a:srgbClr val="E46C0A"/>
                </a:solidFill>
              </a:rPr>
              <a:t>과 컴파일러</a:t>
            </a:r>
            <a:endParaRPr lang="en-US" altLang="ko-KR" b="1" dirty="0" smtClean="0">
              <a:solidFill>
                <a:srgbClr val="E46C0A"/>
              </a:solidFill>
            </a:endParaRPr>
          </a:p>
          <a:p>
            <a:pPr marL="0" lvl="1"/>
            <a:r>
              <a:rPr lang="en-US" altLang="ko-KR" b="1" dirty="0">
                <a:solidFill>
                  <a:srgbClr val="E46C0A"/>
                </a:solidFill>
              </a:rPr>
              <a:t> </a:t>
            </a:r>
            <a:r>
              <a:rPr lang="en-US" altLang="ko-KR" b="1" dirty="0" smtClean="0">
                <a:solidFill>
                  <a:srgbClr val="E46C0A"/>
                </a:solidFill>
              </a:rPr>
              <a:t>    </a:t>
            </a:r>
            <a:r>
              <a:rPr lang="ko-KR" altLang="en-US" b="1" dirty="0" smtClean="0">
                <a:solidFill>
                  <a:schemeClr val="tx1"/>
                </a:solidFill>
              </a:rPr>
              <a:t>컴파일</a:t>
            </a:r>
            <a:r>
              <a:rPr lang="ko-KR" altLang="en-US" dirty="0" smtClean="0">
                <a:solidFill>
                  <a:schemeClr val="tx1"/>
                </a:solidFill>
              </a:rPr>
              <a:t>은</a:t>
            </a:r>
            <a:r>
              <a:rPr lang="ko-KR" altLang="en-US" b="1" dirty="0" smtClean="0">
                <a:solidFill>
                  <a:srgbClr val="E46C0A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프로그램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</a:rPr>
              <a:t>코드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r>
              <a:rPr lang="ko-KR" altLang="en-US" dirty="0" smtClean="0">
                <a:solidFill>
                  <a:schemeClr val="tx1"/>
                </a:solidFill>
              </a:rPr>
              <a:t>를</a:t>
            </a:r>
            <a:r>
              <a:rPr lang="ko-KR" altLang="en-US" b="1" dirty="0" smtClean="0">
                <a:solidFill>
                  <a:srgbClr val="E46C0A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컴퓨터가 </a:t>
            </a:r>
            <a:r>
              <a:rPr lang="ko-KR" altLang="en-US" dirty="0">
                <a:solidFill>
                  <a:schemeClr val="tx1"/>
                </a:solidFill>
              </a:rPr>
              <a:t>알 수 있는 언어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기계어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r>
              <a:rPr lang="ko-KR" altLang="en-US" dirty="0">
                <a:solidFill>
                  <a:schemeClr val="tx1"/>
                </a:solidFill>
              </a:rPr>
              <a:t>로 바꿔 주는 </a:t>
            </a:r>
            <a:r>
              <a:rPr lang="ko-KR" altLang="en-US" dirty="0" smtClean="0">
                <a:solidFill>
                  <a:schemeClr val="tx1"/>
                </a:solidFill>
              </a:rPr>
              <a:t>일</a:t>
            </a:r>
            <a:endParaRPr lang="en-US" altLang="ko-KR" b="1" dirty="0">
              <a:solidFill>
                <a:srgbClr val="E46C0A"/>
              </a:solidFill>
            </a:endParaRPr>
          </a:p>
          <a:p>
            <a:pPr lvl="1"/>
            <a:r>
              <a:rPr lang="ko-KR" altLang="en-US" b="1" dirty="0" smtClean="0">
                <a:solidFill>
                  <a:schemeClr val="tx1"/>
                </a:solidFill>
              </a:rPr>
              <a:t>컴파일러</a:t>
            </a:r>
            <a:r>
              <a:rPr lang="ko-KR" altLang="en-US" dirty="0" smtClean="0">
                <a:solidFill>
                  <a:schemeClr val="tx1"/>
                </a:solidFill>
              </a:rPr>
              <a:t>는 프로그램 언어를 기계어로 </a:t>
            </a:r>
            <a:r>
              <a:rPr lang="ko-KR" altLang="en-US" dirty="0">
                <a:solidFill>
                  <a:schemeClr val="tx1"/>
                </a:solidFill>
              </a:rPr>
              <a:t>번역해 주는 </a:t>
            </a:r>
            <a:r>
              <a:rPr lang="ko-KR" altLang="en-US" dirty="0" smtClean="0">
                <a:solidFill>
                  <a:schemeClr val="tx1"/>
                </a:solidFill>
              </a:rPr>
              <a:t>프로그램으로 자바</a:t>
            </a:r>
            <a:r>
              <a:rPr lang="en-US" altLang="ko-KR" dirty="0" smtClean="0">
                <a:solidFill>
                  <a:schemeClr val="tx1"/>
                </a:solidFill>
              </a:rPr>
              <a:t>(JDK)</a:t>
            </a:r>
            <a:r>
              <a:rPr lang="ko-KR" altLang="en-US" dirty="0" smtClean="0">
                <a:solidFill>
                  <a:schemeClr val="tx1"/>
                </a:solidFill>
              </a:rPr>
              <a:t>를 </a:t>
            </a:r>
            <a:r>
              <a:rPr lang="ko-KR" altLang="en-US" dirty="0">
                <a:solidFill>
                  <a:schemeClr val="tx1"/>
                </a:solidFill>
              </a:rPr>
              <a:t>설치하면 자바 컴파일러도 설치 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704528" y="2996952"/>
            <a:ext cx="8496944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en-US" altLang="ko-KR" sz="2000" b="1" dirty="0" smtClean="0">
                <a:solidFill>
                  <a:srgbClr val="C00000"/>
                </a:solidFill>
              </a:rPr>
              <a:t>JDK</a:t>
            </a:r>
            <a:r>
              <a:rPr lang="ko-KR" altLang="en-US" sz="2000" b="1" dirty="0">
                <a:solidFill>
                  <a:srgbClr val="C00000"/>
                </a:solidFill>
              </a:rPr>
              <a:t>와 </a:t>
            </a:r>
            <a:r>
              <a:rPr lang="en-US" altLang="ko-KR" sz="2000" b="1" dirty="0">
                <a:solidFill>
                  <a:srgbClr val="C00000"/>
                </a:solidFill>
              </a:rPr>
              <a:t>JRE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ysClr val="windowText" lastClr="000000"/>
                </a:solidFill>
              </a:rPr>
              <a:t>  </a:t>
            </a:r>
            <a:r>
              <a:rPr lang="en-US" altLang="ko-KR" b="1" dirty="0">
                <a:solidFill>
                  <a:sysClr val="windowText" lastClr="000000"/>
                </a:solidFill>
              </a:rPr>
              <a:t>JDK</a:t>
            </a:r>
            <a:r>
              <a:rPr lang="en-US" altLang="ko-KR" dirty="0">
                <a:solidFill>
                  <a:sysClr val="windowText" lastClr="000000"/>
                </a:solidFill>
              </a:rPr>
              <a:t>(Java Development Kit) – </a:t>
            </a:r>
            <a:r>
              <a:rPr lang="ko-KR" altLang="en-US" dirty="0">
                <a:solidFill>
                  <a:sysClr val="windowText" lastClr="000000"/>
                </a:solidFill>
              </a:rPr>
              <a:t>자바 개발을 위해 설치하는 라이브러리이다</a:t>
            </a:r>
            <a:r>
              <a:rPr lang="en-US" altLang="ko-KR" dirty="0">
                <a:solidFill>
                  <a:sysClr val="windowText" lastClr="000000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ysClr val="windowText" lastClr="000000"/>
                </a:solidFill>
              </a:rPr>
              <a:t>  </a:t>
            </a:r>
            <a:r>
              <a:rPr lang="en-US" altLang="ko-KR" b="1" dirty="0">
                <a:solidFill>
                  <a:sysClr val="windowText" lastClr="000000"/>
                </a:solidFill>
              </a:rPr>
              <a:t>JRE</a:t>
            </a:r>
            <a:r>
              <a:rPr lang="en-US" altLang="ko-KR" dirty="0">
                <a:solidFill>
                  <a:sysClr val="windowText" lastClr="000000"/>
                </a:solidFill>
              </a:rPr>
              <a:t>(Java Runtime Environment) – </a:t>
            </a:r>
            <a:r>
              <a:rPr lang="ko-KR" altLang="en-US" dirty="0">
                <a:solidFill>
                  <a:sysClr val="windowText" lastClr="000000"/>
                </a:solidFill>
              </a:rPr>
              <a:t>자바 프로그램이 실행되는 자바실행환경이다</a:t>
            </a:r>
            <a:r>
              <a:rPr lang="en-US" altLang="ko-KR" dirty="0">
                <a:solidFill>
                  <a:sysClr val="windowText" lastClr="000000"/>
                </a:solidFill>
              </a:rPr>
              <a:t>.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3225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자바</a:t>
            </a:r>
            <a:r>
              <a:rPr lang="en-US" altLang="ko-KR" dirty="0" smtClean="0"/>
              <a:t>(Java) </a:t>
            </a:r>
            <a:r>
              <a:rPr lang="ko-KR" altLang="en-US" dirty="0" smtClean="0"/>
              <a:t>언어</a:t>
            </a:r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4953000" y="1309410"/>
            <a:ext cx="0" cy="421134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사각형: 둥근 모서리 2">
            <a:extLst>
              <a:ext uri="{FF2B5EF4-FFF2-40B4-BE49-F238E27FC236}">
                <a16:creationId xmlns:a16="http://schemas.microsoft.com/office/drawing/2014/main" id="{F9FE7181-095B-4129-AFF2-F7405E189265}"/>
              </a:ext>
            </a:extLst>
          </p:cNvPr>
          <p:cNvSpPr/>
          <p:nvPr/>
        </p:nvSpPr>
        <p:spPr>
          <a:xfrm>
            <a:off x="1712641" y="1735693"/>
            <a:ext cx="2016224" cy="45402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63" dirty="0" smtClean="0"/>
              <a:t>C </a:t>
            </a:r>
            <a:r>
              <a:rPr lang="ko-KR" altLang="en-US" sz="1463" dirty="0" smtClean="0"/>
              <a:t>소스코드</a:t>
            </a:r>
            <a:r>
              <a:rPr lang="en-US" altLang="ko-KR" sz="1463" dirty="0" smtClean="0"/>
              <a:t>(*.c)</a:t>
            </a:r>
            <a:endParaRPr lang="ko-KR" altLang="en-US" sz="1463" dirty="0"/>
          </a:p>
        </p:txBody>
      </p:sp>
      <p:grpSp>
        <p:nvGrpSpPr>
          <p:cNvPr id="70" name="그룹 69"/>
          <p:cNvGrpSpPr/>
          <p:nvPr/>
        </p:nvGrpSpPr>
        <p:grpSpPr>
          <a:xfrm>
            <a:off x="1712640" y="2427049"/>
            <a:ext cx="2010802" cy="299244"/>
            <a:chOff x="1712640" y="3688308"/>
            <a:chExt cx="2010802" cy="299244"/>
          </a:xfrm>
        </p:grpSpPr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82FB88BE-A370-4019-B5D3-2FDF9A8FDA90}"/>
                </a:ext>
              </a:extLst>
            </p:cNvPr>
            <p:cNvCxnSpPr>
              <a:cxnSpLocks/>
            </p:cNvCxnSpPr>
            <p:nvPr/>
          </p:nvCxnSpPr>
          <p:spPr>
            <a:xfrm>
              <a:off x="1712640" y="3688308"/>
              <a:ext cx="0" cy="2992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9" name="그룹 68"/>
            <p:cNvGrpSpPr/>
            <p:nvPr/>
          </p:nvGrpSpPr>
          <p:grpSpPr>
            <a:xfrm>
              <a:off x="1712640" y="3688308"/>
              <a:ext cx="2010802" cy="299244"/>
              <a:chOff x="1712640" y="3688308"/>
              <a:chExt cx="2010802" cy="299244"/>
            </a:xfrm>
          </p:grpSpPr>
          <p:cxnSp>
            <p:nvCxnSpPr>
              <p:cNvPr id="16" name="직선 연결선 15">
                <a:extLst>
                  <a:ext uri="{FF2B5EF4-FFF2-40B4-BE49-F238E27FC236}">
                    <a16:creationId xmlns:a16="http://schemas.microsoft.com/office/drawing/2014/main" id="{3C1FE7C3-CEAA-4A3D-8575-5A0BD6642CC5}"/>
                  </a:ext>
                </a:extLst>
              </p:cNvPr>
              <p:cNvCxnSpPr/>
              <p:nvPr/>
            </p:nvCxnSpPr>
            <p:spPr>
              <a:xfrm>
                <a:off x="1712640" y="3688308"/>
                <a:ext cx="201080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직선 화살표 연결선 17">
                <a:extLst>
                  <a:ext uri="{FF2B5EF4-FFF2-40B4-BE49-F238E27FC236}">
                    <a16:creationId xmlns:a16="http://schemas.microsoft.com/office/drawing/2014/main" id="{118F5D5F-05CA-4DD8-828A-643A674088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23442" y="3688308"/>
                <a:ext cx="0" cy="29924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9" name="사각형: 둥근 모서리 36">
            <a:extLst>
              <a:ext uri="{FF2B5EF4-FFF2-40B4-BE49-F238E27FC236}">
                <a16:creationId xmlns:a16="http://schemas.microsoft.com/office/drawing/2014/main" id="{7DB628C6-8E61-4140-A497-6BD70019F87C}"/>
              </a:ext>
            </a:extLst>
          </p:cNvPr>
          <p:cNvSpPr/>
          <p:nvPr/>
        </p:nvSpPr>
        <p:spPr>
          <a:xfrm>
            <a:off x="744214" y="4129643"/>
            <a:ext cx="1760514" cy="4540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latin typeface="+mn-ea"/>
              </a:rPr>
              <a:t>윈도우에서 실행</a:t>
            </a:r>
            <a:endParaRPr lang="ko-KR" altLang="en-US" sz="1600" dirty="0">
              <a:latin typeface="+mn-ea"/>
            </a:endParaRPr>
          </a:p>
        </p:txBody>
      </p:sp>
      <p:sp>
        <p:nvSpPr>
          <p:cNvPr id="20" name="사각형: 둥근 모서리 37">
            <a:extLst>
              <a:ext uri="{FF2B5EF4-FFF2-40B4-BE49-F238E27FC236}">
                <a16:creationId xmlns:a16="http://schemas.microsoft.com/office/drawing/2014/main" id="{3D99DF43-933D-4C27-ABB7-EA46C917D0D9}"/>
              </a:ext>
            </a:extLst>
          </p:cNvPr>
          <p:cNvSpPr/>
          <p:nvPr/>
        </p:nvSpPr>
        <p:spPr>
          <a:xfrm>
            <a:off x="744214" y="3458925"/>
            <a:ext cx="1760514" cy="4540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latin typeface="+mn-ea"/>
              </a:rPr>
              <a:t>윈도우 실행 파일</a:t>
            </a:r>
            <a:endParaRPr lang="ko-KR" altLang="en-US" sz="1600" dirty="0">
              <a:latin typeface="+mn-ea"/>
            </a:endParaRPr>
          </a:p>
        </p:txBody>
      </p:sp>
      <p:sp>
        <p:nvSpPr>
          <p:cNvPr id="21" name="사각형: 둥근 모서리 38">
            <a:extLst>
              <a:ext uri="{FF2B5EF4-FFF2-40B4-BE49-F238E27FC236}">
                <a16:creationId xmlns:a16="http://schemas.microsoft.com/office/drawing/2014/main" id="{EBFBDE50-9F10-486A-920D-66DAA8AFE4DA}"/>
              </a:ext>
            </a:extLst>
          </p:cNvPr>
          <p:cNvSpPr/>
          <p:nvPr/>
        </p:nvSpPr>
        <p:spPr>
          <a:xfrm>
            <a:off x="744214" y="2777887"/>
            <a:ext cx="1760514" cy="454025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63" dirty="0" smtClean="0"/>
              <a:t>윈도우 컴파일러</a:t>
            </a:r>
            <a:endParaRPr lang="ko-KR" altLang="en-US" sz="1463" dirty="0"/>
          </a:p>
        </p:txBody>
      </p:sp>
      <p:sp>
        <p:nvSpPr>
          <p:cNvPr id="29" name="사각형: 둥근 모서리 36">
            <a:extLst>
              <a:ext uri="{FF2B5EF4-FFF2-40B4-BE49-F238E27FC236}">
                <a16:creationId xmlns:a16="http://schemas.microsoft.com/office/drawing/2014/main" id="{7DB628C6-8E61-4140-A497-6BD70019F87C}"/>
              </a:ext>
            </a:extLst>
          </p:cNvPr>
          <p:cNvSpPr/>
          <p:nvPr/>
        </p:nvSpPr>
        <p:spPr>
          <a:xfrm>
            <a:off x="2936776" y="4129643"/>
            <a:ext cx="1760514" cy="4540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>
                <a:latin typeface="+mn-ea"/>
              </a:rPr>
              <a:t>리눅스에서</a:t>
            </a:r>
            <a:r>
              <a:rPr lang="ko-KR" altLang="en-US" sz="1600" dirty="0" smtClean="0">
                <a:latin typeface="+mn-ea"/>
              </a:rPr>
              <a:t> 실행</a:t>
            </a:r>
            <a:endParaRPr lang="ko-KR" altLang="en-US" sz="1600" dirty="0">
              <a:latin typeface="+mn-ea"/>
            </a:endParaRPr>
          </a:p>
        </p:txBody>
      </p:sp>
      <p:sp>
        <p:nvSpPr>
          <p:cNvPr id="30" name="사각형: 둥근 모서리 37">
            <a:extLst>
              <a:ext uri="{FF2B5EF4-FFF2-40B4-BE49-F238E27FC236}">
                <a16:creationId xmlns:a16="http://schemas.microsoft.com/office/drawing/2014/main" id="{3D99DF43-933D-4C27-ABB7-EA46C917D0D9}"/>
              </a:ext>
            </a:extLst>
          </p:cNvPr>
          <p:cNvSpPr/>
          <p:nvPr/>
        </p:nvSpPr>
        <p:spPr>
          <a:xfrm>
            <a:off x="2936776" y="3458925"/>
            <a:ext cx="1760514" cy="4540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>
                <a:latin typeface="+mn-ea"/>
              </a:rPr>
              <a:t>리눅스</a:t>
            </a:r>
            <a:r>
              <a:rPr lang="ko-KR" altLang="en-US" sz="1600" dirty="0" smtClean="0">
                <a:latin typeface="+mn-ea"/>
              </a:rPr>
              <a:t> 실행 파일</a:t>
            </a:r>
            <a:endParaRPr lang="ko-KR" altLang="en-US" sz="1600" dirty="0">
              <a:latin typeface="+mn-ea"/>
            </a:endParaRPr>
          </a:p>
        </p:txBody>
      </p:sp>
      <p:sp>
        <p:nvSpPr>
          <p:cNvPr id="31" name="사각형: 둥근 모서리 38">
            <a:extLst>
              <a:ext uri="{FF2B5EF4-FFF2-40B4-BE49-F238E27FC236}">
                <a16:creationId xmlns:a16="http://schemas.microsoft.com/office/drawing/2014/main" id="{EBFBDE50-9F10-486A-920D-66DAA8AFE4DA}"/>
              </a:ext>
            </a:extLst>
          </p:cNvPr>
          <p:cNvSpPr/>
          <p:nvPr/>
        </p:nvSpPr>
        <p:spPr>
          <a:xfrm>
            <a:off x="2936776" y="2777887"/>
            <a:ext cx="1760514" cy="454025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63" dirty="0" err="1" smtClean="0"/>
              <a:t>리눅스</a:t>
            </a:r>
            <a:r>
              <a:rPr lang="ko-KR" altLang="en-US" sz="1463" dirty="0" smtClean="0"/>
              <a:t> 컴파일러</a:t>
            </a:r>
            <a:endParaRPr lang="ko-KR" altLang="en-US" sz="1463" dirty="0"/>
          </a:p>
        </p:txBody>
      </p:sp>
      <p:cxnSp>
        <p:nvCxnSpPr>
          <p:cNvPr id="34" name="직선 화살표 연결선 33"/>
          <p:cNvCxnSpPr>
            <a:stCxn id="11" idx="2"/>
          </p:cNvCxnSpPr>
          <p:nvPr/>
        </p:nvCxnSpPr>
        <p:spPr>
          <a:xfrm flipH="1">
            <a:off x="2718041" y="2189718"/>
            <a:ext cx="2712" cy="237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>
            <a:stCxn id="21" idx="2"/>
            <a:endCxn id="20" idx="0"/>
          </p:cNvCxnSpPr>
          <p:nvPr/>
        </p:nvCxnSpPr>
        <p:spPr>
          <a:xfrm>
            <a:off x="1624471" y="3231912"/>
            <a:ext cx="0" cy="2270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>
            <a:off x="1620439" y="3912950"/>
            <a:ext cx="0" cy="2270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>
            <a:off x="3732795" y="3231912"/>
            <a:ext cx="0" cy="2270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/>
          <p:nvPr/>
        </p:nvCxnSpPr>
        <p:spPr>
          <a:xfrm>
            <a:off x="3732795" y="3912950"/>
            <a:ext cx="0" cy="2270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슬라이드 번호 개체 틀 6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6</a:t>
            </a:fld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5160101" y="1663685"/>
            <a:ext cx="4113379" cy="3493783"/>
            <a:chOff x="5160101" y="1663685"/>
            <a:chExt cx="4113379" cy="3493783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5961112" y="2236375"/>
              <a:ext cx="2664296" cy="1372394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사각형: 둥근 모서리 2">
              <a:extLst>
                <a:ext uri="{FF2B5EF4-FFF2-40B4-BE49-F238E27FC236}">
                  <a16:creationId xmlns:a16="http://schemas.microsoft.com/office/drawing/2014/main" id="{F9FE7181-095B-4129-AFF2-F7405E189265}"/>
                </a:ext>
              </a:extLst>
            </p:cNvPr>
            <p:cNvSpPr/>
            <p:nvPr/>
          </p:nvSpPr>
          <p:spPr>
            <a:xfrm>
              <a:off x="6288831" y="3036079"/>
              <a:ext cx="2016224" cy="454025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63" dirty="0" smtClean="0"/>
                <a:t>바이트 코드</a:t>
              </a:r>
              <a:r>
                <a:rPr lang="en-US" altLang="ko-KR" sz="1463" dirty="0" smtClean="0"/>
                <a:t>(*.class)</a:t>
              </a:r>
              <a:endParaRPr lang="ko-KR" altLang="en-US" sz="1463" dirty="0"/>
            </a:p>
          </p:txBody>
        </p:sp>
        <p:grpSp>
          <p:nvGrpSpPr>
            <p:cNvPr id="71" name="그룹 70"/>
            <p:cNvGrpSpPr/>
            <p:nvPr/>
          </p:nvGrpSpPr>
          <p:grpSpPr>
            <a:xfrm>
              <a:off x="6288830" y="3727435"/>
              <a:ext cx="2010802" cy="299244"/>
              <a:chOff x="6156636" y="4879287"/>
              <a:chExt cx="2010802" cy="299244"/>
            </a:xfrm>
          </p:grpSpPr>
          <p:cxnSp>
            <p:nvCxnSpPr>
              <p:cNvPr id="47" name="직선 연결선 46">
                <a:extLst>
                  <a:ext uri="{FF2B5EF4-FFF2-40B4-BE49-F238E27FC236}">
                    <a16:creationId xmlns:a16="http://schemas.microsoft.com/office/drawing/2014/main" id="{3C1FE7C3-CEAA-4A3D-8575-5A0BD6642CC5}"/>
                  </a:ext>
                </a:extLst>
              </p:cNvPr>
              <p:cNvCxnSpPr/>
              <p:nvPr/>
            </p:nvCxnSpPr>
            <p:spPr>
              <a:xfrm>
                <a:off x="6156636" y="4879287"/>
                <a:ext cx="201080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화살표 연결선 47">
                <a:extLst>
                  <a:ext uri="{FF2B5EF4-FFF2-40B4-BE49-F238E27FC236}">
                    <a16:creationId xmlns:a16="http://schemas.microsoft.com/office/drawing/2014/main" id="{82FB88BE-A370-4019-B5D3-2FDF9A8FDA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56636" y="4879287"/>
                <a:ext cx="0" cy="29924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화살표 연결선 48">
                <a:extLst>
                  <a:ext uri="{FF2B5EF4-FFF2-40B4-BE49-F238E27FC236}">
                    <a16:creationId xmlns:a16="http://schemas.microsoft.com/office/drawing/2014/main" id="{118F5D5F-05CA-4DD8-828A-643A674088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67438" y="4879287"/>
                <a:ext cx="0" cy="29924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0" name="사각형: 둥근 모서리 36">
              <a:extLst>
                <a:ext uri="{FF2B5EF4-FFF2-40B4-BE49-F238E27FC236}">
                  <a16:creationId xmlns:a16="http://schemas.microsoft.com/office/drawing/2014/main" id="{7DB628C6-8E61-4140-A497-6BD70019F87C}"/>
                </a:ext>
              </a:extLst>
            </p:cNvPr>
            <p:cNvSpPr/>
            <p:nvPr/>
          </p:nvSpPr>
          <p:spPr>
            <a:xfrm>
              <a:off x="5320404" y="4703443"/>
              <a:ext cx="1760514" cy="4540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>
                  <a:latin typeface="+mn-ea"/>
                </a:rPr>
                <a:t>윈도우에서 실행</a:t>
              </a:r>
              <a:endParaRPr lang="ko-KR" altLang="en-US" sz="1600" dirty="0">
                <a:latin typeface="+mn-ea"/>
              </a:endParaRPr>
            </a:p>
          </p:txBody>
        </p:sp>
        <p:sp>
          <p:nvSpPr>
            <p:cNvPr id="51" name="사각형: 둥근 모서리 37">
              <a:extLst>
                <a:ext uri="{FF2B5EF4-FFF2-40B4-BE49-F238E27FC236}">
                  <a16:creationId xmlns:a16="http://schemas.microsoft.com/office/drawing/2014/main" id="{3D99DF43-933D-4C27-ABB7-EA46C917D0D9}"/>
                </a:ext>
              </a:extLst>
            </p:cNvPr>
            <p:cNvSpPr/>
            <p:nvPr/>
          </p:nvSpPr>
          <p:spPr>
            <a:xfrm>
              <a:off x="5320404" y="4032725"/>
              <a:ext cx="1760514" cy="4540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>
                  <a:latin typeface="+mn-ea"/>
                </a:rPr>
                <a:t>윈도우 실행 파일</a:t>
              </a:r>
              <a:endParaRPr lang="ko-KR" altLang="en-US" sz="1600" dirty="0">
                <a:latin typeface="+mn-ea"/>
              </a:endParaRPr>
            </a:p>
          </p:txBody>
        </p:sp>
        <p:sp>
          <p:nvSpPr>
            <p:cNvPr id="53" name="사각형: 둥근 모서리 36">
              <a:extLst>
                <a:ext uri="{FF2B5EF4-FFF2-40B4-BE49-F238E27FC236}">
                  <a16:creationId xmlns:a16="http://schemas.microsoft.com/office/drawing/2014/main" id="{7DB628C6-8E61-4140-A497-6BD70019F87C}"/>
                </a:ext>
              </a:extLst>
            </p:cNvPr>
            <p:cNvSpPr/>
            <p:nvPr/>
          </p:nvSpPr>
          <p:spPr>
            <a:xfrm>
              <a:off x="7512966" y="4703443"/>
              <a:ext cx="1760514" cy="4540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 smtClean="0">
                  <a:latin typeface="+mn-ea"/>
                </a:rPr>
                <a:t>리눅스에서</a:t>
              </a:r>
              <a:r>
                <a:rPr lang="ko-KR" altLang="en-US" sz="1600" dirty="0" smtClean="0">
                  <a:latin typeface="+mn-ea"/>
                </a:rPr>
                <a:t> 실행</a:t>
              </a:r>
              <a:endParaRPr lang="ko-KR" altLang="en-US" sz="1600" dirty="0">
                <a:latin typeface="+mn-ea"/>
              </a:endParaRPr>
            </a:p>
          </p:txBody>
        </p:sp>
        <p:sp>
          <p:nvSpPr>
            <p:cNvPr id="54" name="사각형: 둥근 모서리 37">
              <a:extLst>
                <a:ext uri="{FF2B5EF4-FFF2-40B4-BE49-F238E27FC236}">
                  <a16:creationId xmlns:a16="http://schemas.microsoft.com/office/drawing/2014/main" id="{3D99DF43-933D-4C27-ABB7-EA46C917D0D9}"/>
                </a:ext>
              </a:extLst>
            </p:cNvPr>
            <p:cNvSpPr/>
            <p:nvPr/>
          </p:nvSpPr>
          <p:spPr>
            <a:xfrm>
              <a:off x="7512966" y="4032725"/>
              <a:ext cx="1760514" cy="4540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 smtClean="0">
                  <a:latin typeface="+mn-ea"/>
                </a:rPr>
                <a:t>리눅스</a:t>
              </a:r>
              <a:r>
                <a:rPr lang="ko-KR" altLang="en-US" sz="1600" dirty="0" smtClean="0">
                  <a:latin typeface="+mn-ea"/>
                </a:rPr>
                <a:t> 실행 파일</a:t>
              </a:r>
              <a:endParaRPr lang="ko-KR" altLang="en-US" sz="1600" dirty="0">
                <a:latin typeface="+mn-ea"/>
              </a:endParaRPr>
            </a:p>
          </p:txBody>
        </p:sp>
        <p:cxnSp>
          <p:nvCxnSpPr>
            <p:cNvPr id="56" name="직선 화살표 연결선 55"/>
            <p:cNvCxnSpPr/>
            <p:nvPr/>
          </p:nvCxnSpPr>
          <p:spPr>
            <a:xfrm flipH="1">
              <a:off x="7294231" y="3490104"/>
              <a:ext cx="2712" cy="2373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화살표 연결선 57"/>
            <p:cNvCxnSpPr/>
            <p:nvPr/>
          </p:nvCxnSpPr>
          <p:spPr>
            <a:xfrm>
              <a:off x="6196629" y="4486750"/>
              <a:ext cx="0" cy="22701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화살표 연결선 59"/>
            <p:cNvCxnSpPr/>
            <p:nvPr/>
          </p:nvCxnSpPr>
          <p:spPr>
            <a:xfrm>
              <a:off x="8308985" y="4486750"/>
              <a:ext cx="0" cy="22701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사각형: 둥근 모서리 2">
              <a:extLst>
                <a:ext uri="{FF2B5EF4-FFF2-40B4-BE49-F238E27FC236}">
                  <a16:creationId xmlns:a16="http://schemas.microsoft.com/office/drawing/2014/main" id="{F9FE7181-095B-4129-AFF2-F7405E189265}"/>
                </a:ext>
              </a:extLst>
            </p:cNvPr>
            <p:cNvSpPr/>
            <p:nvPr/>
          </p:nvSpPr>
          <p:spPr>
            <a:xfrm>
              <a:off x="6288831" y="2344723"/>
              <a:ext cx="2016224" cy="454025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63" dirty="0" smtClean="0"/>
                <a:t>자바컴파일러</a:t>
              </a:r>
              <a:endParaRPr lang="ko-KR" altLang="en-US" sz="1463" dirty="0"/>
            </a:p>
          </p:txBody>
        </p:sp>
        <p:cxnSp>
          <p:nvCxnSpPr>
            <p:cNvPr id="62" name="직선 화살표 연결선 61"/>
            <p:cNvCxnSpPr>
              <a:stCxn id="61" idx="2"/>
            </p:cNvCxnSpPr>
            <p:nvPr/>
          </p:nvCxnSpPr>
          <p:spPr>
            <a:xfrm flipH="1">
              <a:off x="7294231" y="2798748"/>
              <a:ext cx="2712" cy="2373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사각형: 둥근 모서리 2">
              <a:extLst>
                <a:ext uri="{FF2B5EF4-FFF2-40B4-BE49-F238E27FC236}">
                  <a16:creationId xmlns:a16="http://schemas.microsoft.com/office/drawing/2014/main" id="{F9FE7181-095B-4129-AFF2-F7405E189265}"/>
                </a:ext>
              </a:extLst>
            </p:cNvPr>
            <p:cNvSpPr/>
            <p:nvPr/>
          </p:nvSpPr>
          <p:spPr>
            <a:xfrm>
              <a:off x="6288831" y="1663685"/>
              <a:ext cx="2016224" cy="454025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63" dirty="0" smtClean="0"/>
                <a:t>자바소스 코드</a:t>
              </a:r>
              <a:r>
                <a:rPr lang="en-US" altLang="ko-KR" sz="1463" dirty="0" smtClean="0"/>
                <a:t>(*.java)</a:t>
              </a:r>
              <a:endParaRPr lang="ko-KR" altLang="en-US" sz="1463" dirty="0"/>
            </a:p>
          </p:txBody>
        </p:sp>
        <p:cxnSp>
          <p:nvCxnSpPr>
            <p:cNvPr id="64" name="직선 화살표 연결선 63"/>
            <p:cNvCxnSpPr>
              <a:stCxn id="63" idx="2"/>
            </p:cNvCxnSpPr>
            <p:nvPr/>
          </p:nvCxnSpPr>
          <p:spPr>
            <a:xfrm flipH="1">
              <a:off x="7294231" y="2117710"/>
              <a:ext cx="2712" cy="2373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5160101" y="1913528"/>
              <a:ext cx="864096" cy="408623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JVM</a:t>
              </a:r>
              <a:endParaRPr lang="ko-KR" altLang="en-US" dirty="0"/>
            </a:p>
          </p:txBody>
        </p:sp>
        <p:cxnSp>
          <p:nvCxnSpPr>
            <p:cNvPr id="14" name="직선 화살표 연결선 13"/>
            <p:cNvCxnSpPr/>
            <p:nvPr/>
          </p:nvCxnSpPr>
          <p:spPr>
            <a:xfrm>
              <a:off x="5601072" y="2308383"/>
              <a:ext cx="599589" cy="506358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TextBox 51"/>
          <p:cNvSpPr txBox="1"/>
          <p:nvPr/>
        </p:nvSpPr>
        <p:spPr>
          <a:xfrm>
            <a:off x="632520" y="1121797"/>
            <a:ext cx="2664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u"/>
            </a:pPr>
            <a:r>
              <a:rPr lang="en-US" altLang="ko-KR" sz="2000" dirty="0" smtClean="0"/>
              <a:t>JVM</a:t>
            </a:r>
            <a:r>
              <a:rPr lang="ko-KR" altLang="en-US" sz="2000" dirty="0" smtClean="0"/>
              <a:t>의 기능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역할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 </a:t>
            </a:r>
            <a:endParaRPr lang="ko-KR" altLang="en-US" sz="2000" dirty="0"/>
          </a:p>
        </p:txBody>
      </p:sp>
      <p:sp>
        <p:nvSpPr>
          <p:cNvPr id="27" name="TextBox 26"/>
          <p:cNvSpPr txBox="1"/>
          <p:nvPr/>
        </p:nvSpPr>
        <p:spPr>
          <a:xfrm>
            <a:off x="1704677" y="4925520"/>
            <a:ext cx="2112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구조적 언어</a:t>
            </a:r>
            <a:r>
              <a:rPr lang="en-US" altLang="ko-KR" dirty="0" smtClean="0"/>
              <a:t>-C</a:t>
            </a:r>
            <a:r>
              <a:rPr lang="ko-KR" altLang="en-US" dirty="0" smtClean="0"/>
              <a:t>언어</a:t>
            </a:r>
            <a:endParaRPr lang="ko-KR" alt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5673080" y="5336093"/>
            <a:ext cx="3372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객체 지향 언어</a:t>
            </a:r>
            <a:r>
              <a:rPr lang="en-US" altLang="ko-KR" dirty="0" smtClean="0"/>
              <a:t>- Java, Python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5188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92" y="2132856"/>
            <a:ext cx="7538269" cy="272954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F5621B-67C3-4A25-A1B1-779ADAACC6F7}"/>
              </a:ext>
            </a:extLst>
          </p:cNvPr>
          <p:cNvSpPr txBox="1">
            <a:spLocks/>
          </p:cNvSpPr>
          <p:nvPr/>
        </p:nvSpPr>
        <p:spPr>
          <a:xfrm>
            <a:off x="564877" y="1044968"/>
            <a:ext cx="4032448" cy="5040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000" b="1" dirty="0" smtClean="0">
                <a:solidFill>
                  <a:srgbClr val="C00000"/>
                </a:solidFill>
              </a:rPr>
              <a:t> 자바 </a:t>
            </a:r>
            <a:r>
              <a:rPr lang="ko-KR" altLang="en-US" sz="2000" b="1" dirty="0">
                <a:solidFill>
                  <a:srgbClr val="C00000"/>
                </a:solidFill>
              </a:rPr>
              <a:t>개발도구</a:t>
            </a:r>
            <a:r>
              <a:rPr lang="en-US" altLang="ko-KR" sz="2000" b="1" dirty="0">
                <a:solidFill>
                  <a:srgbClr val="C00000"/>
                </a:solidFill>
              </a:rPr>
              <a:t>(JDK) </a:t>
            </a:r>
            <a:r>
              <a:rPr lang="ko-KR" altLang="en-US" sz="2000" b="1" dirty="0">
                <a:solidFill>
                  <a:srgbClr val="C00000"/>
                </a:solidFill>
              </a:rPr>
              <a:t>설치 </a:t>
            </a:r>
            <a:endParaRPr lang="en-US" altLang="ko-KR" sz="2000" b="1" dirty="0">
              <a:solidFill>
                <a:schemeClr val="accent6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altLang="ko-KR" sz="2000" b="1" dirty="0">
              <a:solidFill>
                <a:schemeClr val="accent6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altLang="ko-KR" sz="2000" b="1" dirty="0">
              <a:solidFill>
                <a:schemeClr val="accent6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altLang="ko-KR" sz="2000" b="1" dirty="0"/>
          </a:p>
          <a:p>
            <a:pPr lvl="1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altLang="ko-KR" sz="2000" b="1" dirty="0"/>
          </a:p>
          <a:p>
            <a:pPr lvl="1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altLang="ko-KR" sz="2000" b="1" dirty="0"/>
          </a:p>
          <a:p>
            <a:pPr lvl="2">
              <a:lnSpc>
                <a:spcPct val="100000"/>
              </a:lnSpc>
            </a:pPr>
            <a:endParaRPr lang="ko-KR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 </a:t>
            </a:r>
            <a:r>
              <a:rPr lang="ko-KR" altLang="en-US" b="1" dirty="0"/>
              <a:t>자바 개발 환경 </a:t>
            </a:r>
            <a:r>
              <a:rPr lang="ko-KR" altLang="en-US" b="1" dirty="0" smtClean="0"/>
              <a:t>구축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051836" y="1658155"/>
            <a:ext cx="7645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600" dirty="0" err="1" smtClean="0"/>
              <a:t>jdk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다운로드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검색</a:t>
            </a:r>
            <a:r>
              <a:rPr lang="en-US" altLang="ko-KR" sz="1600" dirty="0" smtClean="0"/>
              <a:t>)-&gt; windows&gt; Java SE11 </a:t>
            </a:r>
            <a:r>
              <a:rPr lang="ko-KR" altLang="en-US" sz="1600" dirty="0" smtClean="0"/>
              <a:t>다운로드 </a:t>
            </a:r>
            <a:r>
              <a:rPr lang="en-US" altLang="ko-KR" sz="1600" dirty="0" smtClean="0"/>
              <a:t>-&gt; x64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인스톨러</a:t>
            </a:r>
            <a:r>
              <a:rPr lang="ko-KR" altLang="en-US" sz="1600" dirty="0" smtClean="0"/>
              <a:t> </a:t>
            </a:r>
            <a:endParaRPr lang="ko-KR" altLang="en-US" sz="1600" dirty="0"/>
          </a:p>
        </p:txBody>
      </p:sp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6753174" y="4057597"/>
            <a:ext cx="2448297" cy="424279"/>
          </a:xfrm>
          <a:prstGeom prst="roundRect">
            <a:avLst/>
          </a:prstGeom>
          <a:noFill/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00" dirty="0">
              <a:solidFill>
                <a:sysClr val="windowText" lastClr="000000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654" y="5229200"/>
            <a:ext cx="5883406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885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F5621B-67C3-4A25-A1B1-779ADAACC6F7}"/>
              </a:ext>
            </a:extLst>
          </p:cNvPr>
          <p:cNvSpPr txBox="1">
            <a:spLocks/>
          </p:cNvSpPr>
          <p:nvPr/>
        </p:nvSpPr>
        <p:spPr>
          <a:xfrm>
            <a:off x="564877" y="1044968"/>
            <a:ext cx="4032448" cy="5040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000" b="1" dirty="0" smtClean="0">
                <a:solidFill>
                  <a:srgbClr val="C00000"/>
                </a:solidFill>
              </a:rPr>
              <a:t> 자바 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Documentation 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설치 </a:t>
            </a:r>
            <a:endParaRPr lang="en-US" altLang="ko-KR" sz="2000" b="1" dirty="0">
              <a:solidFill>
                <a:schemeClr val="accent6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altLang="ko-KR" sz="2000" b="1" dirty="0">
              <a:solidFill>
                <a:schemeClr val="accent6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altLang="ko-KR" sz="2000" b="1" dirty="0">
              <a:solidFill>
                <a:schemeClr val="accent6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altLang="ko-KR" sz="2000" b="1" dirty="0"/>
          </a:p>
          <a:p>
            <a:pPr lvl="1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altLang="ko-KR" sz="2000" b="1" dirty="0"/>
          </a:p>
          <a:p>
            <a:pPr lvl="1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altLang="ko-KR" sz="2000" b="1" dirty="0"/>
          </a:p>
          <a:p>
            <a:pPr lvl="2">
              <a:lnSpc>
                <a:spcPct val="100000"/>
              </a:lnSpc>
            </a:pPr>
            <a:endParaRPr lang="ko-KR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 </a:t>
            </a:r>
            <a:r>
              <a:rPr lang="ko-KR" altLang="en-US" b="1" dirty="0"/>
              <a:t>자바 개발 환경 </a:t>
            </a:r>
            <a:r>
              <a:rPr lang="ko-KR" altLang="en-US" b="1" dirty="0" smtClean="0"/>
              <a:t>구축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546" y="2132856"/>
            <a:ext cx="3680779" cy="3398815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0046" y="2104662"/>
            <a:ext cx="4946198" cy="342700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992560" y="1628800"/>
            <a:ext cx="468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Java </a:t>
            </a:r>
            <a:r>
              <a:rPr lang="en-US" altLang="ko-KR" dirty="0" err="1" smtClean="0"/>
              <a:t>api</a:t>
            </a:r>
            <a:r>
              <a:rPr lang="en-US" altLang="ko-KR" dirty="0" smtClean="0"/>
              <a:t> </a:t>
            </a:r>
            <a:r>
              <a:rPr lang="ko-KR" altLang="en-US" dirty="0" smtClean="0"/>
              <a:t>를 설명하고 있는 문서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5366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0" y="-18256"/>
            <a:ext cx="5673080" cy="854968"/>
          </a:xfrm>
        </p:spPr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err="1" smtClean="0"/>
              <a:t>이클립스</a:t>
            </a:r>
            <a:r>
              <a:rPr lang="en-US" altLang="ko-KR" dirty="0" smtClean="0"/>
              <a:t>(Eclipse)</a:t>
            </a:r>
            <a:r>
              <a:rPr lang="ko-KR" altLang="en-US" dirty="0" smtClean="0"/>
              <a:t> </a:t>
            </a:r>
            <a:r>
              <a:rPr lang="en-US" altLang="ko-KR" dirty="0" smtClean="0"/>
              <a:t>IDE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2BF5621B-67C3-4A25-A1B1-779ADAACC6F7}"/>
              </a:ext>
            </a:extLst>
          </p:cNvPr>
          <p:cNvSpPr txBox="1">
            <a:spLocks/>
          </p:cNvSpPr>
          <p:nvPr/>
        </p:nvSpPr>
        <p:spPr>
          <a:xfrm>
            <a:off x="704528" y="980728"/>
            <a:ext cx="6552728" cy="136815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000" b="1" dirty="0" smtClean="0">
                <a:solidFill>
                  <a:srgbClr val="C00000"/>
                </a:solidFill>
              </a:rPr>
              <a:t> </a:t>
            </a:r>
            <a:r>
              <a:rPr lang="ko-KR" altLang="en-US" sz="2000" b="1" dirty="0" err="1" smtClean="0">
                <a:solidFill>
                  <a:srgbClr val="C00000"/>
                </a:solidFill>
              </a:rPr>
              <a:t>이클립스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 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IDE(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통합개발환경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) 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설치</a:t>
            </a:r>
            <a:endParaRPr lang="en-US" altLang="ko-KR" sz="2000" b="1" dirty="0" smtClean="0">
              <a:solidFill>
                <a:srgbClr val="C00000"/>
              </a:solidFill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R" altLang="en-US" sz="1800" dirty="0" smtClean="0"/>
              <a:t>검색 </a:t>
            </a:r>
            <a:r>
              <a:rPr lang="en-US" altLang="ko-KR" sz="1800" dirty="0" smtClean="0">
                <a:hlinkClick r:id="rId2"/>
              </a:rPr>
              <a:t>–</a:t>
            </a:r>
            <a:r>
              <a:rPr lang="en-US" altLang="ko-KR" sz="1800" dirty="0" smtClean="0"/>
              <a:t> </a:t>
            </a:r>
            <a:r>
              <a:rPr lang="ko-KR" altLang="en-US" sz="1800" dirty="0" err="1" smtClean="0"/>
              <a:t>이클립스</a:t>
            </a:r>
            <a:r>
              <a:rPr lang="en-US" altLang="ko-KR" sz="1800" dirty="0"/>
              <a:t>(</a:t>
            </a:r>
            <a:r>
              <a:rPr lang="en-US" altLang="ko-KR" sz="1800" dirty="0" smtClean="0">
                <a:hlinkClick r:id="rId2"/>
              </a:rPr>
              <a:t>https</a:t>
            </a:r>
            <a:r>
              <a:rPr lang="en-US" altLang="ko-KR" sz="1800" dirty="0">
                <a:hlinkClick r:id="rId2"/>
              </a:rPr>
              <a:t>://www.eclipse.org/downloads</a:t>
            </a:r>
            <a:r>
              <a:rPr lang="en-US" altLang="ko-KR" sz="1800" dirty="0" smtClean="0">
                <a:hlinkClick r:id="rId2"/>
              </a:rPr>
              <a:t>/</a:t>
            </a:r>
            <a:r>
              <a:rPr lang="en-US" altLang="ko-KR" sz="1800" dirty="0" smtClean="0"/>
              <a:t>)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/>
              <a:t>버전 </a:t>
            </a:r>
            <a:r>
              <a:rPr lang="en-US" altLang="ko-KR" sz="2000" b="1" dirty="0" smtClean="0"/>
              <a:t>- Eclipse </a:t>
            </a:r>
            <a:r>
              <a:rPr lang="en-US" altLang="ko-KR" sz="2000" b="1" dirty="0"/>
              <a:t>IDE </a:t>
            </a:r>
            <a:r>
              <a:rPr lang="en-US" altLang="ko-KR" sz="2000" b="1" dirty="0" smtClean="0"/>
              <a:t>2022‑03</a:t>
            </a:r>
            <a:endParaRPr lang="en-US" altLang="ko-KR" sz="2000" dirty="0"/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sz="2000" b="1" dirty="0"/>
          </a:p>
          <a:p>
            <a:pPr lvl="1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ko-KR" sz="2000" b="1" dirty="0"/>
          </a:p>
          <a:p>
            <a:pPr lvl="2">
              <a:lnSpc>
                <a:spcPct val="150000"/>
              </a:lnSpc>
            </a:pPr>
            <a:endParaRPr lang="ko-KR" altLang="en-US" sz="1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958" y="2420888"/>
            <a:ext cx="3636852" cy="367240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766625" y="3573016"/>
            <a:ext cx="4328854" cy="684076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00" dirty="0">
              <a:solidFill>
                <a:sysClr val="windowText" lastClr="00000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5048" y="2780928"/>
            <a:ext cx="4195162" cy="216024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232289" y="3681028"/>
            <a:ext cx="944478" cy="36004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ysClr val="windowText" lastClr="000000"/>
                </a:solidFill>
              </a:rPr>
              <a:t>선택</a:t>
            </a:r>
            <a:endParaRPr lang="en-US" altLang="ko-KR" sz="160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85048" y="5157192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Workspace – C:\javaworks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0757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2581</TotalTime>
  <Words>1180</Words>
  <Application>Microsoft Office PowerPoint</Application>
  <PresentationFormat>A4 용지(210x297mm)</PresentationFormat>
  <Paragraphs>219</Paragraphs>
  <Slides>28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5" baseType="lpstr">
      <vt:lpstr>HY헤드라인M</vt:lpstr>
      <vt:lpstr>맑은 고딕</vt:lpstr>
      <vt:lpstr>휴먼모음T</vt:lpstr>
      <vt:lpstr>휴먼엑스포</vt:lpstr>
      <vt:lpstr>Arial</vt:lpstr>
      <vt:lpstr>Wingdings</vt:lpstr>
      <vt:lpstr>Office 테마</vt:lpstr>
      <vt:lpstr>1장. 자바(Java) 개발 환경 및 기본문법</vt:lpstr>
      <vt:lpstr> 프로그래밍과 자바</vt:lpstr>
      <vt:lpstr> 자바란?</vt:lpstr>
      <vt:lpstr> 자바(Java)로 개발한 프로그램</vt:lpstr>
      <vt:lpstr> 자바 가상 머신(JVM)</vt:lpstr>
      <vt:lpstr> 자바(Java) 언어</vt:lpstr>
      <vt:lpstr> 자바 개발 환경 구축</vt:lpstr>
      <vt:lpstr> 자바 개발 환경 구축</vt:lpstr>
      <vt:lpstr> 이클립스(Eclipse) IDE 설치</vt:lpstr>
      <vt:lpstr>  프로젝트 만들기</vt:lpstr>
      <vt:lpstr> 첫번째 패키지 만들기</vt:lpstr>
      <vt:lpstr> 첫번째 클래스 만들기</vt:lpstr>
      <vt:lpstr> 첫번째 클래스 만들기</vt:lpstr>
      <vt:lpstr> 첫번째 클래스 만들기</vt:lpstr>
      <vt:lpstr> 컴파일과 빌드</vt:lpstr>
      <vt:lpstr> 주석 , 블록, 세미콜론(;)</vt:lpstr>
      <vt:lpstr>  데이터(data) 출력하기</vt:lpstr>
      <vt:lpstr>  System 클래스</vt:lpstr>
      <vt:lpstr> 연습 문제 </vt:lpstr>
      <vt:lpstr> 변수</vt:lpstr>
      <vt:lpstr> 변수 사용하기</vt:lpstr>
      <vt:lpstr> 변수 사용하기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giyong kim</cp:lastModifiedBy>
  <cp:revision>183</cp:revision>
  <dcterms:created xsi:type="dcterms:W3CDTF">2019-03-04T02:36:55Z</dcterms:created>
  <dcterms:modified xsi:type="dcterms:W3CDTF">2023-05-13T10:03:54Z</dcterms:modified>
</cp:coreProperties>
</file>