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271" r:id="rId27"/>
    <p:sldId id="272" r:id="rId28"/>
    <p:sldId id="290" r:id="rId29"/>
    <p:sldId id="291" r:id="rId30"/>
    <p:sldId id="273" r:id="rId31"/>
    <p:sldId id="296" r:id="rId32"/>
    <p:sldId id="274" r:id="rId33"/>
    <p:sldId id="293" r:id="rId34"/>
    <p:sldId id="302" r:id="rId35"/>
    <p:sldId id="301" r:id="rId36"/>
    <p:sldId id="275" r:id="rId37"/>
    <p:sldId id="294" r:id="rId38"/>
    <p:sldId id="303" r:id="rId39"/>
    <p:sldId id="276" r:id="rId40"/>
    <p:sldId id="295" r:id="rId41"/>
    <p:sldId id="281" r:id="rId42"/>
    <p:sldId id="277" r:id="rId43"/>
    <p:sldId id="328" r:id="rId44"/>
    <p:sldId id="329" r:id="rId45"/>
    <p:sldId id="283" r:id="rId46"/>
    <p:sldId id="285" r:id="rId47"/>
    <p:sldId id="282" r:id="rId48"/>
    <p:sldId id="300" r:id="rId49"/>
    <p:sldId id="297" r:id="rId50"/>
    <p:sldId id="298" r:id="rId51"/>
    <p:sldId id="286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6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6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6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C%A0%EB%8B%88%EC%BD%94%EB%93%9C" TargetMode="External"/><Relationship Id="rId2" Type="http://schemas.openxmlformats.org/officeDocument/2006/relationships/hyperlink" Target="https://namu.wiki/w/ANS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i="1" dirty="0" smtClean="0">
                <a:solidFill>
                  <a:schemeClr val="bg1"/>
                </a:solidFill>
              </a:rPr>
              <a:t>Type &amp;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Operator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98862" y="1052737"/>
            <a:ext cx="8618634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char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1800" dirty="0" smtClean="0"/>
              <a:t>자바에서는 문자를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바이트로 처리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개를 </a:t>
            </a:r>
            <a:r>
              <a:rPr lang="ko-KR" altLang="en-US" sz="1800" dirty="0" err="1" smtClean="0"/>
              <a:t>표현할때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홑따옴표</a:t>
            </a:r>
            <a:r>
              <a:rPr lang="en-US" altLang="ko-KR" sz="1800" dirty="0" smtClean="0"/>
              <a:t>(‘ ’)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감싸준다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6854" y="2348881"/>
            <a:ext cx="8618634" cy="2358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문자 세트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(charset)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문자세트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문자를 위한 코드 값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 값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들을 정해 놓은 세트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err="1"/>
              <a:t>인코딩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각 문자에 따른 특정한 숫자 값</a:t>
            </a:r>
            <a:r>
              <a:rPr lang="en-US" altLang="ko-KR" sz="1800" dirty="0"/>
              <a:t>(</a:t>
            </a:r>
            <a:r>
              <a:rPr lang="ko-KR" altLang="en-US" sz="1800" dirty="0"/>
              <a:t>코드 값</a:t>
            </a:r>
            <a:r>
              <a:rPr lang="en-US" altLang="ko-KR" sz="1800" dirty="0"/>
              <a:t>)</a:t>
            </a:r>
            <a:r>
              <a:rPr lang="ko-KR" altLang="en-US" sz="1800" dirty="0"/>
              <a:t>을 부여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 err="1"/>
              <a:t>디코딩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숫자 값을 원래의 문자로 </a:t>
            </a:r>
            <a:r>
              <a:rPr lang="ko-KR" altLang="en-US" sz="1800" dirty="0" smtClean="0"/>
              <a:t>변환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아스키</a:t>
            </a:r>
            <a:r>
              <a:rPr lang="en-US" altLang="ko-KR" sz="1800" dirty="0" smtClean="0"/>
              <a:t>(ASCII)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–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바이트로 영문자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특수 문자 등을 표현 함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유니코드</a:t>
            </a:r>
            <a:r>
              <a:rPr lang="en-US" altLang="ko-KR" sz="1800" dirty="0" smtClean="0"/>
              <a:t>(Unicode)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– </a:t>
            </a:r>
            <a:r>
              <a:rPr lang="ko-KR" altLang="en-US" sz="1800" dirty="0" smtClean="0"/>
              <a:t>한글과 같은 복잡한 언어를 표현하기 위한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</a:t>
            </a:r>
            <a:r>
              <a:rPr lang="ko-KR" altLang="en-US" sz="1800" dirty="0" smtClean="0"/>
              <a:t>표준 </a:t>
            </a:r>
            <a:r>
              <a:rPr lang="ko-KR" altLang="en-US" sz="1800" dirty="0" err="1" smtClean="0"/>
              <a:t>인코딩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UTF-8, UTF-16</a:t>
            </a:r>
            <a:r>
              <a:rPr lang="ko-KR" altLang="en-US" sz="1800" dirty="0" smtClean="0"/>
              <a:t>이 대표적</a:t>
            </a:r>
            <a:r>
              <a:rPr lang="en-US" altLang="ko-KR" sz="1800" dirty="0" smtClean="0"/>
              <a:t>, 2</a:t>
            </a:r>
            <a:r>
              <a:rPr lang="ko-KR" altLang="en-US" sz="1800" dirty="0" smtClean="0"/>
              <a:t>바이트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280592" y="5157192"/>
            <a:ext cx="5385048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https://www.unicode.org/charts/PDF/UAC00.pdf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4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1" y="1089247"/>
            <a:ext cx="6199506" cy="494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4496235" y="2435034"/>
            <a:ext cx="884535" cy="352576"/>
          </a:xfrm>
          <a:prstGeom prst="wedgeRoundRectCallout">
            <a:avLst>
              <a:gd name="adj1" fmla="val -50410"/>
              <a:gd name="adj2" fmla="val -95252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형변환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유니코드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8504" y="1412776"/>
            <a:ext cx="9145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아스키 코드는 미국 </a:t>
            </a:r>
            <a:r>
              <a:rPr lang="en-US" altLang="ko-KR" sz="1600" dirty="0">
                <a:hlinkClick r:id="rId2" tooltip="ANSI"/>
              </a:rPr>
              <a:t>ANSI</a:t>
            </a:r>
            <a:r>
              <a:rPr lang="ko-KR" altLang="en-US" sz="1600" dirty="0"/>
              <a:t>에서 표준화한 정보교환용 </a:t>
            </a:r>
            <a:r>
              <a:rPr lang="en-US" altLang="ko-KR" sz="1600" dirty="0"/>
              <a:t>7</a:t>
            </a:r>
            <a:r>
              <a:rPr lang="ko-KR" altLang="en-US" sz="1600" dirty="0"/>
              <a:t>비트 부호체계이다</a:t>
            </a:r>
            <a:r>
              <a:rPr lang="en-US" altLang="ko-KR" sz="1600" dirty="0"/>
              <a:t>. 000(0x00)</a:t>
            </a:r>
            <a:r>
              <a:rPr lang="ko-KR" altLang="en-US" sz="1600" dirty="0"/>
              <a:t>부터 </a:t>
            </a:r>
            <a:r>
              <a:rPr lang="en-US" altLang="ko-KR" sz="1600" dirty="0"/>
              <a:t>127(0x7F)</a:t>
            </a:r>
            <a:r>
              <a:rPr lang="ko-KR" altLang="en-US" sz="1600" dirty="0"/>
              <a:t>까지 총 </a:t>
            </a:r>
            <a:r>
              <a:rPr lang="en-US" altLang="ko-KR" sz="1600" dirty="0"/>
              <a:t>128</a:t>
            </a:r>
            <a:r>
              <a:rPr lang="ko-KR" altLang="en-US" sz="1600" dirty="0"/>
              <a:t>개의 부호가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영문 키보드로 입력할 수 있는 모든 기호들이 할당되어 있는 부호 체계이며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2</a:t>
            </a:r>
            <a:r>
              <a:rPr lang="ko-KR" altLang="en-US" sz="1600" dirty="0"/>
              <a:t>바이트 이상의 코드를 표현할 수 없기 때문에 국제표준의 위상은 </a:t>
            </a:r>
            <a:r>
              <a:rPr lang="ko-KR" altLang="en-US" sz="1600" dirty="0">
                <a:hlinkClick r:id="rId3" tooltip="유니코드"/>
              </a:rPr>
              <a:t>유니코드</a:t>
            </a:r>
            <a:r>
              <a:rPr lang="ko-KR" altLang="en-US" sz="1600" dirty="0"/>
              <a:t>에게 넘어갔다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57738" y="1045728"/>
            <a:ext cx="355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★ 아스키 코드</a:t>
            </a:r>
            <a:r>
              <a:rPr lang="en-US" altLang="ko-KR" sz="2000" dirty="0" smtClean="0"/>
              <a:t>(ASCII Code)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61"/>
          <a:stretch/>
        </p:blipFill>
        <p:spPr>
          <a:xfrm>
            <a:off x="1377368" y="2997041"/>
            <a:ext cx="7079594" cy="3203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49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아스키 코드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유니코드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738" y="1045728"/>
            <a:ext cx="298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★ 유니 코드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Uni</a:t>
            </a:r>
            <a:r>
              <a:rPr lang="en-US" altLang="ko-KR" sz="2000" dirty="0" smtClean="0"/>
              <a:t> code)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73358" y="1515556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전 세계의 모든 문자를 다루도록 설계된 표준 문자 전산 처리 방식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주요 </a:t>
            </a:r>
            <a:r>
              <a:rPr lang="ko-KR" altLang="en-US" sz="1600" dirty="0"/>
              <a:t>구성 요소는 </a:t>
            </a:r>
            <a:r>
              <a:rPr lang="en-US" altLang="ko-KR" sz="1600" dirty="0"/>
              <a:t>ISO/IEC 10646 Universal Character Set</a:t>
            </a:r>
            <a:r>
              <a:rPr lang="ko-KR" altLang="en-US" sz="1600" dirty="0"/>
              <a:t>과 </a:t>
            </a:r>
            <a:r>
              <a:rPr lang="en-US" altLang="ko-KR" sz="1600" dirty="0"/>
              <a:t>UCS, UTF </a:t>
            </a:r>
            <a:r>
              <a:rPr lang="ko-KR" altLang="en-US" sz="1600" dirty="0"/>
              <a:t>등의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방식</a:t>
            </a:r>
            <a:r>
              <a:rPr lang="en-US" altLang="ko-KR" sz="1600" dirty="0"/>
              <a:t>, </a:t>
            </a:r>
            <a:r>
              <a:rPr lang="ko-KR" altLang="en-US" sz="1600" dirty="0"/>
              <a:t>문자 처리 알고리즘 등이다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유니코드를 </a:t>
            </a:r>
            <a:r>
              <a:rPr lang="ko-KR" altLang="en-US" sz="1600" dirty="0"/>
              <a:t>사용하면 한글과 </a:t>
            </a:r>
            <a:r>
              <a:rPr lang="ko-KR" altLang="en-US" sz="1600" dirty="0" smtClean="0"/>
              <a:t>간체자</a:t>
            </a:r>
            <a:r>
              <a:rPr lang="en-US" altLang="ko-KR" sz="1600" dirty="0"/>
              <a:t>, </a:t>
            </a:r>
            <a:r>
              <a:rPr lang="ko-KR" altLang="en-US" sz="1600" dirty="0"/>
              <a:t>아랍 문자 등을 통일된 환경에서 깨뜨리지 않고 사용할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초창기에는 문자 코드는 </a:t>
            </a:r>
            <a:r>
              <a:rPr lang="en-US" altLang="ko-KR" sz="1600" dirty="0"/>
              <a:t>ASCII</a:t>
            </a:r>
            <a:r>
              <a:rPr lang="ko-KR" altLang="en-US" sz="1600" dirty="0"/>
              <a:t>의 로마자 위주 코드였고</a:t>
            </a:r>
            <a:r>
              <a:rPr lang="en-US" altLang="ko-KR" sz="1600" dirty="0"/>
              <a:t>, 1</a:t>
            </a:r>
            <a:r>
              <a:rPr lang="ko-KR" altLang="en-US" sz="1600" dirty="0"/>
              <a:t>바이트의 남은 공간에 각 나라가 자국 문자를 할당하였었다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하지만 </a:t>
            </a:r>
            <a:r>
              <a:rPr lang="ko-KR" altLang="en-US" sz="1600" dirty="0"/>
              <a:t>이런 상황에서 다른 국가에 </a:t>
            </a:r>
            <a:r>
              <a:rPr lang="ko-KR" altLang="en-US" sz="1600" dirty="0" err="1"/>
              <a:t>이메일을</a:t>
            </a:r>
            <a:r>
              <a:rPr lang="ko-KR" altLang="en-US" sz="1600" dirty="0"/>
              <a:t> 보냈더니 글자가 와장창 깨졌던 것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이에 </a:t>
            </a:r>
            <a:r>
              <a:rPr lang="ko-KR" altLang="en-US" sz="1600" dirty="0"/>
              <a:t>따라 </a:t>
            </a:r>
            <a:r>
              <a:rPr lang="en-US" altLang="ko-KR" sz="1600" dirty="0"/>
              <a:t>2~3</a:t>
            </a:r>
            <a:r>
              <a:rPr lang="ko-KR" altLang="en-US" sz="1600" dirty="0"/>
              <a:t>바이트의 넉넉한 공간에 세상의 모든 문자를 할당한 결과물이 이것이다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흔히 </a:t>
            </a:r>
            <a:r>
              <a:rPr lang="ko-KR" altLang="en-US" sz="1600" dirty="0"/>
              <a:t>우리가 웹 브라우저의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설정하면서 자주 보는 </a:t>
            </a:r>
            <a:r>
              <a:rPr lang="en-US" altLang="ko-KR" sz="1600" dirty="0"/>
              <a:t>UTF-8</a:t>
            </a:r>
            <a:r>
              <a:rPr lang="ko-KR" altLang="en-US" sz="1600" dirty="0"/>
              <a:t>이라는 말이 이것이고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바로 유니코드에 기반한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방식 중 하나를 가리키는 것이다</a:t>
            </a:r>
          </a:p>
        </p:txBody>
      </p:sp>
    </p:spTree>
    <p:extLst>
      <p:ext uri="{BB962C8B-B14F-4D97-AF65-F5344CB8AC3E}">
        <p14:creationId xmlns:p14="http://schemas.microsoft.com/office/powerpoint/2010/main" val="34208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98862" y="1052736"/>
            <a:ext cx="8618634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String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문자열을 사용할 때는 </a:t>
            </a:r>
            <a:r>
              <a:rPr lang="en-US" altLang="ko-KR" sz="1800" dirty="0" smtClean="0"/>
              <a:t>String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값은 </a:t>
            </a:r>
            <a:r>
              <a:rPr lang="ko-KR" altLang="en-US" sz="1800" dirty="0" err="1" smtClean="0"/>
              <a:t>쌍따옴표</a:t>
            </a:r>
            <a:r>
              <a:rPr lang="en-US" altLang="ko-KR" sz="1800" dirty="0" smtClean="0"/>
              <a:t>(“”)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감싸준다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40" y="2708920"/>
            <a:ext cx="5031711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36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997307"/>
            <a:ext cx="8472016" cy="2215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boolean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논리값 </a:t>
            </a:r>
            <a:r>
              <a:rPr lang="en-US" altLang="ko-KR" sz="1800" dirty="0" smtClean="0"/>
              <a:t>true(</a:t>
            </a:r>
            <a:r>
              <a:rPr lang="ko-KR" altLang="en-US" sz="1800" dirty="0" smtClean="0"/>
              <a:t>참</a:t>
            </a:r>
            <a:r>
              <a:rPr lang="en-US" altLang="ko-KR" sz="1800" dirty="0" smtClean="0"/>
              <a:t>), false(</a:t>
            </a:r>
            <a:r>
              <a:rPr lang="ko-KR" altLang="en-US" sz="1800" dirty="0" smtClean="0"/>
              <a:t>거짓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표현하는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프로그램 수행이 잘되었는지 여부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값이 존재하는지 여부 등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boolean</a:t>
            </a:r>
            <a:r>
              <a:rPr lang="ko-KR" altLang="en-US" sz="1800" dirty="0" smtClean="0"/>
              <a:t>으로 선언      예</a:t>
            </a:r>
            <a:r>
              <a:rPr lang="en-US" altLang="ko-KR" sz="1800" dirty="0" smtClean="0"/>
              <a:t>)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boolean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isMerried</a:t>
            </a:r>
            <a:r>
              <a:rPr lang="en-US" altLang="ko-KR" sz="1800" dirty="0" smtClean="0"/>
              <a:t> = true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3091822"/>
            <a:ext cx="5888691" cy="2654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802773"/>
            <a:ext cx="1419423" cy="943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82790" y="3429000"/>
            <a:ext cx="1800200" cy="43204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Member.java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형 변환</a:t>
            </a:r>
            <a:r>
              <a:rPr lang="en-US" altLang="ko-KR" dirty="0" smtClean="0"/>
              <a:t>(Type Conversion)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1052736"/>
            <a:ext cx="796796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형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자료형은</a:t>
            </a:r>
            <a:r>
              <a:rPr lang="ko-KR" altLang="en-US" sz="1800" dirty="0" smtClean="0"/>
              <a:t> 각각 사용하는 메모리 크기와 방식이 다름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정수와 실수를 </a:t>
            </a:r>
            <a:r>
              <a:rPr lang="ko-KR" altLang="en-US" sz="1800" dirty="0" err="1" smtClean="0"/>
              <a:t>더할때</a:t>
            </a:r>
            <a:r>
              <a:rPr lang="ko-KR" altLang="en-US" sz="1800" dirty="0" smtClean="0"/>
              <a:t> 하나의 </a:t>
            </a:r>
            <a:r>
              <a:rPr lang="ko-KR" altLang="en-US" sz="1800" dirty="0" err="1" smtClean="0"/>
              <a:t>자료형으로</a:t>
            </a:r>
            <a:r>
              <a:rPr lang="ko-KR" altLang="en-US" sz="1800" dirty="0" smtClean="0"/>
              <a:t> 통일한 후 연산을 </a:t>
            </a:r>
            <a:r>
              <a:rPr lang="ko-KR" altLang="en-US" sz="1800" dirty="0" err="1" smtClean="0"/>
              <a:t>해야함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520" y="278092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 묵시적 </a:t>
            </a:r>
            <a:r>
              <a:rPr lang="ko-KR" altLang="en-US" b="1" dirty="0" err="1" smtClean="0"/>
              <a:t>형변환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작은 </a:t>
            </a:r>
            <a:r>
              <a:rPr lang="ko-KR" altLang="en-US" dirty="0" err="1" smtClean="0"/>
              <a:t>자료형에서</a:t>
            </a:r>
            <a:r>
              <a:rPr lang="ko-KR" altLang="en-US" dirty="0" smtClean="0"/>
              <a:t> 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iNum</a:t>
            </a:r>
            <a:r>
              <a:rPr lang="en-US" altLang="ko-KR" dirty="0" smtClean="0"/>
              <a:t> = 20;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float </a:t>
            </a:r>
            <a:r>
              <a:rPr lang="en-US" altLang="ko-KR" dirty="0" err="1" smtClean="0"/>
              <a:t>fNum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iNum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연산 중 자동변환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double </a:t>
            </a:r>
            <a:r>
              <a:rPr lang="en-US" altLang="ko-KR" dirty="0" err="1" smtClean="0"/>
              <a:t>dNum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fNum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iNum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3472" y="278092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  명시적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형변환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큰 </a:t>
            </a:r>
            <a:r>
              <a:rPr lang="ko-KR" altLang="en-US" dirty="0" err="1" smtClean="0"/>
              <a:t>자료형에서</a:t>
            </a:r>
            <a:r>
              <a:rPr lang="ko-KR" altLang="en-US" dirty="0" smtClean="0"/>
              <a:t> 작은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변환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</a:t>
            </a:r>
            <a:r>
              <a:rPr lang="en-US" altLang="ko-KR" dirty="0"/>
              <a:t> </a:t>
            </a:r>
            <a:r>
              <a:rPr lang="en-US" altLang="ko-KR" dirty="0" smtClean="0"/>
              <a:t>: ( ) </a:t>
            </a:r>
            <a:r>
              <a:rPr lang="ko-KR" altLang="en-US" dirty="0" smtClean="0"/>
              <a:t>괄호 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 double </a:t>
            </a:r>
            <a:r>
              <a:rPr lang="en-US" altLang="ko-KR" dirty="0" err="1"/>
              <a:t>dNum</a:t>
            </a:r>
            <a:r>
              <a:rPr lang="en-US" altLang="ko-KR" dirty="0"/>
              <a:t> = 12.34;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iNum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int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en-US" altLang="ko-KR" dirty="0" err="1"/>
              <a:t>dNum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097016" y="2564904"/>
            <a:ext cx="0" cy="3600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형 변환</a:t>
            </a:r>
            <a:r>
              <a:rPr lang="en-US" altLang="ko-KR" dirty="0" smtClean="0"/>
              <a:t>(Type Conversion)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048398"/>
            <a:ext cx="4762913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13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형 변환</a:t>
            </a:r>
            <a:r>
              <a:rPr lang="en-US" altLang="ko-KR" dirty="0" smtClean="0"/>
              <a:t>(Type Conversion)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84784"/>
            <a:ext cx="489289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8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(Constant)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966529"/>
            <a:ext cx="8472016" cy="36866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(constant)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상수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변하지 않는 값</a:t>
            </a:r>
            <a:r>
              <a:rPr lang="en-US" altLang="ko-KR" sz="1800" dirty="0" smtClean="0"/>
              <a:t>(1</a:t>
            </a:r>
            <a:r>
              <a:rPr lang="ko-KR" altLang="en-US" sz="1800" dirty="0" smtClean="0"/>
              <a:t>년은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원주율은 </a:t>
            </a:r>
            <a:r>
              <a:rPr lang="en-US" altLang="ko-KR" sz="1800" dirty="0" smtClean="0"/>
              <a:t>3.14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상수 선언하기 </a:t>
            </a:r>
            <a:r>
              <a:rPr lang="en-US" altLang="ko-KR" sz="1800" dirty="0" smtClean="0"/>
              <a:t>: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final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키워드 사용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대문자 사용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smtClean="0">
                <a:solidFill>
                  <a:srgbClr val="C00000"/>
                </a:solidFill>
              </a:rPr>
              <a:t>final</a:t>
            </a:r>
            <a:r>
              <a:rPr lang="en-US" altLang="ko-KR" sz="1800" dirty="0" smtClean="0"/>
              <a:t> double PI = 3.14;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smtClean="0">
                <a:solidFill>
                  <a:srgbClr val="C00000"/>
                </a:solidFill>
              </a:rPr>
              <a:t>final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MAX_NUM = 100;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</a:t>
            </a:r>
            <a:r>
              <a:rPr lang="en-US" altLang="ko-KR" sz="1800" u="sng" dirty="0" smtClean="0"/>
              <a:t>final</a:t>
            </a:r>
            <a:r>
              <a:rPr lang="ko-KR" altLang="en-US" sz="1800" u="sng" dirty="0" smtClean="0"/>
              <a:t>로 선언된 상수는 다른 값을 대입할 수 없음</a:t>
            </a:r>
            <a:endParaRPr lang="en-US" altLang="ko-KR" sz="1800" u="sng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PI = 3.15  //</a:t>
            </a:r>
            <a:r>
              <a:rPr lang="ko-KR" altLang="en-US" sz="1800" dirty="0" smtClean="0">
                <a:solidFill>
                  <a:srgbClr val="C00000"/>
                </a:solidFill>
              </a:rPr>
              <a:t>에러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689304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err="1" smtClean="0"/>
              <a:t>자료형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60512" y="1052736"/>
            <a:ext cx="9073008" cy="136815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2060"/>
                </a:solidFill>
              </a:rPr>
              <a:t>자료형이란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/>
              <a:t>데이터를 저장하는 공간의 유형</a:t>
            </a:r>
            <a:endParaRPr lang="en-US" altLang="ko-KR" sz="19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/>
              <a:t>사용할 데이터의 종류에 따라 메모리 공간을 적절하게 설정해 주는 것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757198" y="3177006"/>
            <a:ext cx="1080120" cy="6997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ata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29406" y="2492896"/>
            <a:ext cx="1008112" cy="43204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r>
              <a:rPr lang="ko-KR" altLang="en-US" dirty="0"/>
              <a:t>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29406" y="3321022"/>
            <a:ext cx="1008112" cy="43204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29406" y="4185118"/>
            <a:ext cx="1008112" cy="43204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불리</a:t>
            </a:r>
            <a:r>
              <a:rPr lang="ko-KR" altLang="en-US" dirty="0" err="1"/>
              <a:t>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3542" y="25242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‘B’, ‘5’, “apple”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9" idx="1"/>
          </p:cNvCxnSpPr>
          <p:nvPr/>
        </p:nvCxnSpPr>
        <p:spPr>
          <a:xfrm flipV="1">
            <a:off x="2837318" y="2708920"/>
            <a:ext cx="792088" cy="81796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10" idx="1"/>
          </p:cNvCxnSpPr>
          <p:nvPr/>
        </p:nvCxnSpPr>
        <p:spPr>
          <a:xfrm>
            <a:off x="2837318" y="3526884"/>
            <a:ext cx="792088" cy="1016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3"/>
            <a:endCxn id="11" idx="1"/>
          </p:cNvCxnSpPr>
          <p:nvPr/>
        </p:nvCxnSpPr>
        <p:spPr>
          <a:xfrm>
            <a:off x="2837318" y="3526884"/>
            <a:ext cx="792088" cy="87425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3542" y="424783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rue, false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3542" y="33210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10, -20, 3.14, 2.54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57198" y="4905198"/>
            <a:ext cx="1197565" cy="6840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ko-KR" altLang="en-US" dirty="0" err="1" smtClean="0"/>
              <a:t>참조형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97558" y="5035412"/>
            <a:ext cx="297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Date </a:t>
            </a:r>
            <a:r>
              <a:rPr lang="en-US" altLang="ko-KR" b="1" dirty="0" smtClean="0"/>
              <a:t>today</a:t>
            </a:r>
            <a:r>
              <a:rPr lang="en-US" altLang="ko-KR" dirty="0" smtClean="0"/>
              <a:t> = new Date()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044788" y="5209916"/>
            <a:ext cx="540060" cy="508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47526" y="5035412"/>
            <a:ext cx="1008112" cy="43204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</p:spTree>
    <p:extLst>
      <p:ext uri="{BB962C8B-B14F-4D97-AF65-F5344CB8AC3E}">
        <p14:creationId xmlns:p14="http://schemas.microsoft.com/office/powerpoint/2010/main" val="2874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상수와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93447" y="1196753"/>
            <a:ext cx="3384376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 실습 예제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7" y="1700808"/>
            <a:ext cx="6113685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52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52736"/>
            <a:ext cx="9001000" cy="2376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컴퓨터는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로만 데이터를 저장함</a:t>
            </a:r>
            <a:r>
              <a:rPr lang="en-US" altLang="ko-KR" sz="1800" dirty="0" smtClean="0"/>
              <a:t>(0-&gt; </a:t>
            </a:r>
            <a:r>
              <a:rPr lang="ko-KR" altLang="en-US" sz="1800" dirty="0" err="1" smtClean="0"/>
              <a:t>신호꺼짐</a:t>
            </a:r>
            <a:r>
              <a:rPr lang="en-US" altLang="ko-KR" sz="1800" dirty="0" smtClean="0"/>
              <a:t>, 1-&gt; </a:t>
            </a:r>
            <a:r>
              <a:rPr lang="ko-KR" altLang="en-US" sz="1800" dirty="0" err="1" smtClean="0"/>
              <a:t>신호켜짐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Bit(</a:t>
            </a:r>
            <a:r>
              <a:rPr lang="ko-KR" altLang="en-US" sz="1800" dirty="0" smtClean="0"/>
              <a:t>비트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컴퓨터가 표현하는 데이터의 최소 단위로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 하나의 값 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</a:t>
            </a:r>
            <a:r>
              <a:rPr lang="ko-KR" altLang="en-US" sz="1800" dirty="0" smtClean="0"/>
              <a:t>을 저장할 수 있는 메모리의 크기</a:t>
            </a:r>
            <a:endParaRPr lang="en-US" altLang="ko-KR" sz="1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숫자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 표현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컴퓨터 내부에서는 숫자뿐만 아니라 문자도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진수로 표현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800" dirty="0" smtClean="0">
                <a:solidFill>
                  <a:srgbClr val="C00000"/>
                </a:solidFill>
              </a:rPr>
              <a:t>예</a:t>
            </a:r>
            <a:r>
              <a:rPr lang="en-US" altLang="ko-KR" sz="1800" dirty="0" smtClean="0">
                <a:solidFill>
                  <a:srgbClr val="C00000"/>
                </a:solidFill>
              </a:rPr>
              <a:t>) ‘A’</a:t>
            </a:r>
            <a:r>
              <a:rPr lang="ko-KR" altLang="en-US" sz="1800" dirty="0" smtClean="0">
                <a:solidFill>
                  <a:srgbClr val="C00000"/>
                </a:solidFill>
              </a:rPr>
              <a:t>는 </a:t>
            </a:r>
            <a:r>
              <a:rPr lang="en-US" altLang="ko-KR" sz="1800" dirty="0" smtClean="0">
                <a:solidFill>
                  <a:srgbClr val="C00000"/>
                </a:solidFill>
              </a:rPr>
              <a:t>65</a:t>
            </a:r>
            <a:r>
              <a:rPr lang="ko-KR" altLang="en-US" sz="1800" dirty="0" smtClean="0">
                <a:solidFill>
                  <a:srgbClr val="C00000"/>
                </a:solidFill>
              </a:rPr>
              <a:t>로 정함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아스키코드</a:t>
            </a:r>
            <a:r>
              <a:rPr lang="en-US" altLang="ko-KR" sz="1800" dirty="0" smtClean="0">
                <a:solidFill>
                  <a:srgbClr val="C00000"/>
                </a:solidFill>
              </a:rPr>
              <a:t>) </a:t>
            </a:r>
            <a:r>
              <a:rPr lang="en-US" altLang="ko-KR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이진수로 </a:t>
            </a:r>
            <a:r>
              <a:rPr lang="en-US" altLang="ko-KR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01000001, </a:t>
            </a:r>
            <a:r>
              <a:rPr lang="ko-KR" altLang="en-US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한글 </a:t>
            </a:r>
            <a:r>
              <a:rPr lang="en-US" altLang="ko-KR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8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ㄱ</a:t>
            </a:r>
            <a:r>
              <a:rPr lang="en-US" altLang="ko-KR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12593(</a:t>
            </a:r>
            <a:r>
              <a:rPr lang="ko-KR" altLang="en-US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유니코드</a:t>
            </a:r>
            <a:r>
              <a:rPr lang="en-US" altLang="ko-KR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96900"/>
              </p:ext>
            </p:extLst>
          </p:nvPr>
        </p:nvGraphicFramePr>
        <p:xfrm>
          <a:off x="1136576" y="3140968"/>
          <a:ext cx="295232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7557"/>
              </p:ext>
            </p:extLst>
          </p:nvPr>
        </p:nvGraphicFramePr>
        <p:xfrm>
          <a:off x="4911087" y="3151529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코드값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01000001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01000010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01000011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00110000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00110001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00110010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908720"/>
            <a:ext cx="849694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비트로 표현할 수 있는 수의 범위 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6580454"/>
                  </p:ext>
                </p:extLst>
              </p:nvPr>
            </p:nvGraphicFramePr>
            <p:xfrm>
              <a:off x="1064568" y="1484784"/>
              <a:ext cx="7344816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6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98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비트수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표현할 수 있는 범위</a:t>
                          </a:r>
                          <a:r>
                            <a:rPr lang="en-US" altLang="ko-KR" dirty="0" smtClean="0"/>
                            <a:t>(</a:t>
                          </a:r>
                          <a:r>
                            <a:rPr lang="ko-KR" altLang="en-US" dirty="0" smtClean="0"/>
                            <a:t>십진수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8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1bit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0,</a:t>
                          </a:r>
                          <a:r>
                            <a:rPr lang="en-US" altLang="ko-KR" baseline="0" dirty="0" smtClean="0"/>
                            <a:t> 1(0~1)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8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2bit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00,</a:t>
                          </a:r>
                          <a:r>
                            <a:rPr lang="en-US" altLang="ko-KR" baseline="0" dirty="0" smtClean="0"/>
                            <a:t> 01, 10, 11(0~3)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8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3bit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000,</a:t>
                          </a:r>
                          <a:r>
                            <a:rPr lang="en-US" altLang="ko-KR" baseline="0" dirty="0" smtClean="0"/>
                            <a:t> 001, 010, 011, 100, 101, 110, 111(0~7)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2764"/>
                  </p:ext>
                </p:extLst>
              </p:nvPr>
            </p:nvGraphicFramePr>
            <p:xfrm>
              <a:off x="1064568" y="1484784"/>
              <a:ext cx="7344816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/>
                    <a:gridCol w="5006312"/>
                    <a:gridCol w="144016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비트수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표현할 수 있는 범위</a:t>
                          </a:r>
                          <a:r>
                            <a:rPr lang="en-US" altLang="ko-KR" dirty="0" smtClean="0"/>
                            <a:t>(</a:t>
                          </a:r>
                          <a:r>
                            <a:rPr lang="ko-KR" altLang="en-US" dirty="0" smtClean="0"/>
                            <a:t>십진수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1bit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0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1(0~1)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1441" t="-106557" r="-847" b="-22295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2bit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00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01, 10, 11(0~3)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1441" t="-210000" r="-847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3bit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000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001, 010, 011, 100, 101, 110, 111(0~7)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1441" t="-310000" r="-847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9310"/>
              </p:ext>
            </p:extLst>
          </p:nvPr>
        </p:nvGraphicFramePr>
        <p:xfrm>
          <a:off x="2150610" y="3056776"/>
          <a:ext cx="252024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>
          <a:xfrm>
            <a:off x="4814866" y="5842208"/>
            <a:ext cx="1621187" cy="352576"/>
          </a:xfrm>
          <a:prstGeom prst="wedgeRoundRectCallout">
            <a:avLst>
              <a:gd name="adj1" fmla="val -62207"/>
              <a:gd name="adj2" fmla="val 303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자리 올림 발생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70552" y="3212976"/>
                <a:ext cx="4062428" cy="216982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※ 10</a:t>
                </a:r>
                <a:r>
                  <a:rPr lang="ko-KR" altLang="en-US" dirty="0" smtClean="0"/>
                  <a:t>진수를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진수로 바꾸기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</a:t>
                </a:r>
                <a:r>
                  <a:rPr lang="ko-KR" altLang="en-US" dirty="0" smtClean="0">
                    <a:solidFill>
                      <a:srgbClr val="C00000"/>
                    </a:solidFill>
                  </a:rPr>
                  <a:t>가중치 방식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   10 = 1010</a:t>
                </a:r>
                <a:r>
                  <a:rPr lang="en-US" altLang="ko-KR" sz="1100" dirty="0" smtClean="0"/>
                  <a:t>(2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          </a:t>
                </a:r>
                <a:r>
                  <a:rPr lang="en-US" altLang="ko-KR" dirty="0" smtClean="0"/>
                  <a:t>8 4 2 1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 1 0 1 0(1x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 smtClean="0"/>
                  <a:t>+ 1x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→8+2)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52" y="3212976"/>
                <a:ext cx="4062428" cy="2169825"/>
              </a:xfrm>
              <a:prstGeom prst="rect">
                <a:avLst/>
              </a:prstGeom>
              <a:blipFill rotWithShape="1">
                <a:blip r:embed="rId4"/>
                <a:stretch>
                  <a:fillRect l="-1198" b="-838"/>
                </a:stretch>
              </a:blipFill>
              <a:ln w="127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2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 표기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12776"/>
            <a:ext cx="518869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6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0D63F9B-A0CD-40DB-9700-D85C71A79654}"/>
              </a:ext>
            </a:extLst>
          </p:cNvPr>
          <p:cNvSpPr txBox="1">
            <a:spLocks/>
          </p:cNvSpPr>
          <p:nvPr/>
        </p:nvSpPr>
        <p:spPr>
          <a:xfrm>
            <a:off x="776785" y="1052736"/>
            <a:ext cx="8424687" cy="4622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 </a:t>
            </a:r>
            <a:r>
              <a:rPr lang="ko-KR" altLang="en-US" sz="2000" b="1" dirty="0" smtClean="0"/>
              <a:t>음의 정수는 어떻게 표현할까</a:t>
            </a:r>
            <a:r>
              <a:rPr lang="en-US" altLang="ko-KR" sz="2000" b="1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정수의 가장 왼쪽에 존재하는 비트는 부호비트입니다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MSB(Most Significant Bit) </a:t>
            </a:r>
            <a:r>
              <a:rPr lang="ko-KR" altLang="en-US" sz="1800" dirty="0" smtClean="0"/>
              <a:t>가장 </a:t>
            </a:r>
            <a:r>
              <a:rPr lang="ko-KR" altLang="en-US" sz="1800" dirty="0" err="1" smtClean="0"/>
              <a:t>의미있는</a:t>
            </a:r>
            <a:r>
              <a:rPr lang="ko-KR" altLang="en-US" sz="1800" dirty="0" smtClean="0"/>
              <a:t> 비트라는 뜻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음수를 만드는 방법은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의 보수</a:t>
            </a:r>
            <a:r>
              <a:rPr lang="en-US" altLang="ko-KR" sz="1800" dirty="0" smtClean="0"/>
              <a:t>(1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의 보수에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을 더함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취한다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1</a:t>
            </a:r>
            <a:r>
              <a:rPr lang="ko-KR" altLang="en-US" sz="1800" dirty="0"/>
              <a:t>의 보수  표기법 </a:t>
            </a:r>
            <a:r>
              <a:rPr lang="en-US" altLang="ko-KR" sz="1800" dirty="0"/>
              <a:t>– 0</a:t>
            </a:r>
            <a:r>
              <a:rPr lang="ko-KR" altLang="en-US" sz="1800" dirty="0"/>
              <a:t>을 </a:t>
            </a:r>
            <a:r>
              <a:rPr lang="en-US" altLang="ko-KR" sz="1800" dirty="0"/>
              <a:t>1</a:t>
            </a:r>
            <a:r>
              <a:rPr lang="ko-KR" altLang="en-US" sz="1800" dirty="0"/>
              <a:t>로</a:t>
            </a:r>
            <a:r>
              <a:rPr lang="en-US" altLang="ko-KR" sz="1800" dirty="0"/>
              <a:t>, 1</a:t>
            </a:r>
            <a:r>
              <a:rPr lang="ko-KR" altLang="en-US" sz="1800" dirty="0"/>
              <a:t>을 </a:t>
            </a:r>
            <a:r>
              <a:rPr lang="en-US" altLang="ko-KR" sz="1800" dirty="0"/>
              <a:t>0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표기</a:t>
            </a:r>
            <a:endParaRPr lang="en-US" altLang="ko-KR" sz="1800" dirty="0"/>
          </a:p>
          <a:p>
            <a:pPr marL="742950" lvl="2" indent="0">
              <a:buNone/>
            </a:pPr>
            <a:endParaRPr lang="ko-KR" altLang="en-US" sz="1625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부호 있는 수를 표현하는 방법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23219"/>
              </p:ext>
            </p:extLst>
          </p:nvPr>
        </p:nvGraphicFramePr>
        <p:xfrm>
          <a:off x="2582500" y="2996952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2500" y="3537879"/>
            <a:ext cx="282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의 보수를 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00485"/>
              </p:ext>
            </p:extLst>
          </p:nvPr>
        </p:nvGraphicFramePr>
        <p:xfrm>
          <a:off x="2582500" y="4041381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82500" y="4582308"/>
            <a:ext cx="17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을 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83331"/>
              </p:ext>
            </p:extLst>
          </p:nvPr>
        </p:nvGraphicFramePr>
        <p:xfrm>
          <a:off x="2582500" y="5291879"/>
          <a:ext cx="453650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12363" y="3013192"/>
            <a:ext cx="12241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1"/>
            <a:endCxn id="6" idx="3"/>
          </p:cNvCxnSpPr>
          <p:nvPr/>
        </p:nvCxnSpPr>
        <p:spPr>
          <a:xfrm flipH="1" flipV="1">
            <a:off x="7119004" y="3195408"/>
            <a:ext cx="593359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12363" y="5303659"/>
            <a:ext cx="12241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7119004" y="5485875"/>
            <a:ext cx="593359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4171" y="4582308"/>
            <a:ext cx="11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+      1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671803" y="5050047"/>
            <a:ext cx="453650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862511" y="3138193"/>
            <a:ext cx="714107" cy="2394857"/>
          </a:xfrm>
          <a:custGeom>
            <a:avLst/>
            <a:gdLst>
              <a:gd name="connsiteX0" fmla="*/ 705398 w 714107"/>
              <a:gd name="connsiteY0" fmla="*/ 0 h 2394857"/>
              <a:gd name="connsiteX1" fmla="*/ 4 w 714107"/>
              <a:gd name="connsiteY1" fmla="*/ 1123406 h 2394857"/>
              <a:gd name="connsiteX2" fmla="*/ 714107 w 714107"/>
              <a:gd name="connsiteY2" fmla="*/ 2394857 h 2394857"/>
              <a:gd name="connsiteX3" fmla="*/ 714107 w 714107"/>
              <a:gd name="connsiteY3" fmla="*/ 2394857 h 239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7" h="2394857">
                <a:moveTo>
                  <a:pt x="705398" y="0"/>
                </a:moveTo>
                <a:cubicBezTo>
                  <a:pt x="351975" y="362131"/>
                  <a:pt x="-1448" y="724263"/>
                  <a:pt x="4" y="1123406"/>
                </a:cubicBezTo>
                <a:cubicBezTo>
                  <a:pt x="1455" y="1522549"/>
                  <a:pt x="714107" y="2394857"/>
                  <a:pt x="714107" y="2394857"/>
                </a:cubicBezTo>
                <a:lnTo>
                  <a:pt x="714107" y="2394857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34701" y="3474312"/>
            <a:ext cx="13690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두 수를 더하면 </a:t>
            </a:r>
            <a:r>
              <a:rPr lang="en-US" altLang="ko-KR" sz="1600" dirty="0" smtClean="0"/>
              <a:t>0</a:t>
            </a:r>
            <a:r>
              <a:rPr lang="ko-KR" altLang="en-US" sz="1600" dirty="0" err="1" smtClean="0"/>
              <a:t>이됨</a:t>
            </a:r>
            <a:endParaRPr lang="en-US" altLang="ko-KR" sz="1600" dirty="0" smtClean="0"/>
          </a:p>
          <a:p>
            <a:r>
              <a:rPr lang="en-US" altLang="ko-KR" sz="1600" dirty="0" smtClean="0"/>
              <a:t>100000000</a:t>
            </a:r>
          </a:p>
          <a:p>
            <a:r>
              <a:rPr lang="ko-KR" altLang="en-US" sz="1600" dirty="0" err="1" smtClean="0"/>
              <a:t>맨앞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제거됨</a:t>
            </a:r>
            <a:endParaRPr lang="ko-KR" altLang="en-US" sz="1600" dirty="0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1015619" y="4104615"/>
            <a:ext cx="148597" cy="2310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09737" y="4104615"/>
            <a:ext cx="178894" cy="2310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부호 있는 수를 표현하는 </a:t>
            </a:r>
            <a:r>
              <a:rPr lang="ko-KR" altLang="en-US" dirty="0" smtClean="0"/>
              <a:t>방</a:t>
            </a:r>
            <a:r>
              <a:rPr lang="ko-KR" altLang="en-US" dirty="0"/>
              <a:t>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5"/>
            <a:ext cx="7416824" cy="3165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0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항과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5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(operand)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값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(operator)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기호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  예</a:t>
            </a:r>
            <a:r>
              <a:rPr lang="en-US" altLang="ko-KR" sz="1800" dirty="0" smtClean="0"/>
              <a:t>) 3 + 7 (3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은 항</a:t>
            </a:r>
            <a:r>
              <a:rPr lang="en-US" altLang="ko-KR" sz="1800" dirty="0" smtClean="0"/>
              <a:t>, ‘+’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항의 개수에 따른 연산자 구분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75131"/>
              </p:ext>
            </p:extLst>
          </p:nvPr>
        </p:nvGraphicFramePr>
        <p:xfrm>
          <a:off x="1255664" y="4149080"/>
          <a:ext cx="734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예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단항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한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이항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두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num1 + num2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삼항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세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(5&gt;3)</a:t>
                      </a:r>
                      <a:r>
                        <a:rPr lang="en-US" altLang="ko-KR" baseline="0" dirty="0" smtClean="0"/>
                        <a:t> ? 1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3" y="1877224"/>
            <a:ext cx="23042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대입 및 부호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48136" y="908720"/>
            <a:ext cx="8616032" cy="5256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대입 연산자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변수에 값을 대입하는 연산자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연산의 결과를 변수에 대입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왼쪽 변수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lvalue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오른쪽 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rvalue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대입</a:t>
            </a: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부호 연산자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양수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음수의 표현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값의 부호를 변경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변수에 </a:t>
            </a:r>
            <a:r>
              <a:rPr lang="en-US" altLang="ko-KR" sz="1800" dirty="0" smtClean="0"/>
              <a:t>+, -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사용한다고 해서 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변수의 값이 변하는 것이 아님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변수의 값을 변경하려면 대입연산자를 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dirty="0" err="1" smtClean="0"/>
              <a:t>사용해야함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7944" y="1645509"/>
            <a:ext cx="821371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num1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7981380" y="330617"/>
            <a:ext cx="12701" cy="2642486"/>
          </a:xfrm>
          <a:prstGeom prst="bentConnector2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5871" y="1645509"/>
            <a:ext cx="72008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total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8550" y="1645509"/>
            <a:ext cx="391082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12095" y="1645509"/>
            <a:ext cx="821371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num2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63695" y="1645509"/>
            <a:ext cx="391082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11" idx="2"/>
            <a:endCxn id="22" idx="2"/>
          </p:cNvCxnSpPr>
          <p:nvPr/>
        </p:nvCxnSpPr>
        <p:spPr>
          <a:xfrm rot="16200000" flipH="1">
            <a:off x="8190705" y="1482765"/>
            <a:ext cx="12700" cy="1064151"/>
          </a:xfrm>
          <a:prstGeom prst="bentConnector3">
            <a:avLst>
              <a:gd name="adj1" fmla="val 18685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85852" y="1917448"/>
            <a:ext cx="391082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①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꺾인 연결선 31"/>
          <p:cNvCxnSpPr>
            <a:stCxn id="27" idx="2"/>
            <a:endCxn id="16" idx="2"/>
          </p:cNvCxnSpPr>
          <p:nvPr/>
        </p:nvCxnSpPr>
        <p:spPr>
          <a:xfrm rot="5400000" flipH="1">
            <a:off x="7313460" y="1357292"/>
            <a:ext cx="210384" cy="1525482"/>
          </a:xfrm>
          <a:prstGeom prst="bentConnector3">
            <a:avLst>
              <a:gd name="adj1" fmla="val -108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05291" y="2132856"/>
            <a:ext cx="391082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②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1760" y="3132254"/>
            <a:ext cx="4113768" cy="28170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num</a:t>
            </a:r>
            <a:r>
              <a:rPr lang="en-US" altLang="ko-KR" sz="1600" dirty="0">
                <a:latin typeface="+mn-ea"/>
              </a:rPr>
              <a:t> = 10;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(-</a:t>
            </a:r>
            <a:r>
              <a:rPr lang="en-US" altLang="ko-KR" sz="1600" dirty="0" err="1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);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부호만 바뀜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 -</a:t>
            </a:r>
            <a:r>
              <a:rPr lang="en-US" altLang="ko-KR" sz="1600" dirty="0" err="1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; 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값이 바뀜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>
                <a:latin typeface="+mn-ea"/>
              </a:rPr>
              <a:t>);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대입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152" y="1412776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아래의 실행 결과대로 변수의 값을 서로 바꾸는 프로그램을 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이름</a:t>
            </a:r>
            <a:r>
              <a:rPr lang="en-US" altLang="ko-KR" dirty="0"/>
              <a:t> </a:t>
            </a:r>
            <a:r>
              <a:rPr lang="en-US" altLang="ko-KR" dirty="0" smtClean="0"/>
              <a:t>: swap.java)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33" y="3573016"/>
            <a:ext cx="2194175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32720" y="29876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652"/>
            <a:ext cx="2384827" cy="367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산술 연산자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39882"/>
              </p:ext>
            </p:extLst>
          </p:nvPr>
        </p:nvGraphicFramePr>
        <p:xfrm>
          <a:off x="1280592" y="1830924"/>
          <a:ext cx="6696743" cy="253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항을 더합니다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5+3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앞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항에서 뒤 항을 뺍니다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5-3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*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항을 곱합니다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5*3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/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앞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항에서 뒤 항을 나누어 몫을 구합니다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5/3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앞 항에서 뒤 항을 나누어 나머지를 구합니다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5%3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8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689304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err="1" smtClean="0"/>
              <a:t>자료형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6536" y="1124744"/>
            <a:ext cx="352839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기본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자료형의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크기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78196"/>
              </p:ext>
            </p:extLst>
          </p:nvPr>
        </p:nvGraphicFramePr>
        <p:xfrm>
          <a:off x="1280592" y="1916832"/>
          <a:ext cx="6840760" cy="266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60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정수형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문자형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실수형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논리형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1byte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byte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boolean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2byte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short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char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4byte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int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8byte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long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double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9456" y="1052736"/>
            <a:ext cx="8616032" cy="943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증가 감소 연산자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만큼 더하거나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만큼 뺄 때 사용하는 연산자</a:t>
            </a:r>
            <a:endParaRPr lang="en-US" altLang="ko-KR" sz="18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39770"/>
              </p:ext>
            </p:extLst>
          </p:nvPr>
        </p:nvGraphicFramePr>
        <p:xfrm>
          <a:off x="925023" y="1988840"/>
          <a:ext cx="7954371" cy="2592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 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연산 예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9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++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항의 값에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을 더합니다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= ++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= num+1;  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1600" b="1" baseline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++;  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=num+1;</a:t>
                      </a:r>
                      <a:endParaRPr lang="ko-KR" altLang="en-US" sz="1600" b="1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9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--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항의 값에서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을 뺍니다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= --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= num+1;  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--;  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600" b="1" baseline="0" dirty="0" err="1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=num+1;</a:t>
                      </a:r>
                      <a:endParaRPr lang="ko-KR" altLang="en-US" sz="1600" b="1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2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산</a:t>
            </a:r>
            <a:r>
              <a:rPr lang="ko-KR" altLang="en-US" dirty="0"/>
              <a:t>술</a:t>
            </a:r>
            <a:r>
              <a:rPr lang="ko-KR" altLang="en-US" dirty="0" smtClean="0"/>
              <a:t> </a:t>
            </a:r>
            <a:r>
              <a:rPr lang="ko-KR" altLang="en-US" dirty="0"/>
              <a:t>연산자 연습문제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7" y="1052736"/>
            <a:ext cx="5184576" cy="5191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52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1949" y="1052736"/>
            <a:ext cx="7584954" cy="367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관계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연산자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01873"/>
              </p:ext>
            </p:extLst>
          </p:nvPr>
        </p:nvGraphicFramePr>
        <p:xfrm>
          <a:off x="992560" y="1628800"/>
          <a:ext cx="7704854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왼쪽 항이 크면 참을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아니면 거짓을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&gt; 3;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왼쪽 항이 작으면 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아니면 거짓을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&lt; 3;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&gt;=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왼쪽 항이 크거나 같으면 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아니면 거짓을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&gt;= 3;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왼쪽 항이 작거나 같으면 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아니면 거짓을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&lt;= 3;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==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두 개의 항 값이 같으면 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아니면 거짓을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== 3;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!=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개의 항 값이 다르면 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아니면 거짓을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 !=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80414" y="1189544"/>
            <a:ext cx="7584954" cy="439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논리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81060"/>
              </p:ext>
            </p:extLst>
          </p:nvPr>
        </p:nvGraphicFramePr>
        <p:xfrm>
          <a:off x="920552" y="1700808"/>
          <a:ext cx="8352928" cy="2368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연산자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 능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예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항이 모두 참인 경우에만 결과 값이 참 입니다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= (7&lt;3)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&amp;&amp; (5&gt;2)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두 </a:t>
                      </a:r>
                      <a:r>
                        <a:rPr lang="ko-KR" altLang="en-US" sz="1800" dirty="0" err="1" smtClean="0"/>
                        <a:t>항중</a:t>
                      </a:r>
                      <a:r>
                        <a:rPr lang="ko-KR" altLang="en-US" sz="1800" dirty="0" smtClean="0"/>
                        <a:t> 하나의 항만 참이면 결과 값이 참 입니다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= (7&lt;3)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|| (5&gt;2)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 smtClean="0"/>
                        <a:t>단항</a:t>
                      </a:r>
                      <a:r>
                        <a:rPr lang="ko-KR" altLang="en-US" sz="1800" dirty="0" smtClean="0"/>
                        <a:t> 연산자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참인 경우는 거짓으로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거짓인 경우는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참으로 바꿉니다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boolean</a:t>
                      </a:r>
                      <a:r>
                        <a:rPr lang="en-US" altLang="ko-KR" sz="1800" dirty="0" smtClean="0"/>
                        <a:t> = !(7&gt;3)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47944"/>
            <a:ext cx="6822117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8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80414" y="980728"/>
            <a:ext cx="7584954" cy="1519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논리 연산자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단락 회로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앞 조건이 거짓이면 뒤 조건은 연산하지 않음</a:t>
            </a:r>
            <a:r>
              <a:rPr lang="en-US" altLang="ko-KR" sz="1600" dirty="0" smtClean="0"/>
              <a:t>( &amp;&amp;</a:t>
            </a:r>
            <a:r>
              <a:rPr lang="ko-KR" altLang="en-US" sz="1600" dirty="0" smtClean="0"/>
              <a:t>인 경우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앞 조건이 참이면 뒤 조건은 연산하지 않음</a:t>
            </a:r>
            <a:r>
              <a:rPr lang="en-US" altLang="ko-KR" sz="1600" dirty="0" smtClean="0"/>
              <a:t>(||</a:t>
            </a:r>
            <a:r>
              <a:rPr lang="ko-KR" altLang="en-US" sz="1600" dirty="0" smtClean="0"/>
              <a:t>인 경우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07" y="2500104"/>
            <a:ext cx="6817062" cy="3839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85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복합대입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80414" y="1045528"/>
            <a:ext cx="7584954" cy="367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복합대입 연산자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68528"/>
              </p:ext>
            </p:extLst>
          </p:nvPr>
        </p:nvGraphicFramePr>
        <p:xfrm>
          <a:off x="992561" y="1484784"/>
          <a:ext cx="8136903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+=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항의 값을 더해서 왼쪽 항에 대입합니다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+= 2;</a:t>
                      </a:r>
                    </a:p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=num+2</a:t>
                      </a:r>
                      <a:r>
                        <a:rPr lang="ko-KR" altLang="en-US" sz="1600" dirty="0" smtClean="0"/>
                        <a:t>와 같음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왼쪽 항에서 오른쪽 항을 빼서 그 값을 왼쪽</a:t>
                      </a:r>
                      <a:r>
                        <a:rPr lang="ko-KR" altLang="en-US" sz="1600" baseline="0" dirty="0" smtClean="0"/>
                        <a:t> 항에 대입합니다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-= 2;</a:t>
                      </a:r>
                    </a:p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=num-2</a:t>
                      </a:r>
                      <a:r>
                        <a:rPr lang="ko-KR" altLang="en-US" sz="1600" dirty="0" smtClean="0"/>
                        <a:t>와 같음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*=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항의 값을 곱해서 왼쪽 항에 대입합니다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*= 2;</a:t>
                      </a:r>
                    </a:p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*2</a:t>
                      </a:r>
                      <a:r>
                        <a:rPr lang="ko-KR" altLang="en-US" sz="1600" dirty="0" smtClean="0"/>
                        <a:t>와 같음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/=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왼쪽 항을 오른쪽 항으로 나누어 그 몫을 왼쪽 항에 대입합니다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/= 2;</a:t>
                      </a:r>
                    </a:p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/2</a:t>
                      </a:r>
                      <a:r>
                        <a:rPr lang="ko-KR" altLang="en-US" sz="1600" dirty="0" smtClean="0"/>
                        <a:t>와 같음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%=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왼쪽 항을 오른쪽 항으로 나누어 그 나머지를 왼쪽 항에 대입합니다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baseline="0" dirty="0" smtClean="0"/>
                        <a:t> %= 2;</a:t>
                      </a:r>
                    </a:p>
                    <a:p>
                      <a:pPr algn="l" latinLnBrk="1"/>
                      <a:r>
                        <a:rPr lang="en-US" altLang="ko-KR" sz="1600" dirty="0" err="1" smtClean="0"/>
                        <a:t>num</a:t>
                      </a:r>
                      <a:r>
                        <a:rPr lang="en-US" altLang="ko-KR" sz="1600" dirty="0" smtClean="0"/>
                        <a:t>=num%2</a:t>
                      </a:r>
                      <a:r>
                        <a:rPr lang="ko-KR" altLang="en-US" sz="1600" dirty="0" smtClean="0"/>
                        <a:t>와 같음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78327" y="1180252"/>
            <a:ext cx="7584954" cy="439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31516"/>
              </p:ext>
            </p:extLst>
          </p:nvPr>
        </p:nvGraphicFramePr>
        <p:xfrm>
          <a:off x="1009466" y="2111347"/>
          <a:ext cx="8121851" cy="1389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조건식</a:t>
                      </a:r>
                      <a:r>
                        <a:rPr lang="en-US" altLang="ko-KR" sz="1600" dirty="0" smtClean="0"/>
                        <a:t>?</a:t>
                      </a: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1:</a:t>
                      </a: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2;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조건식이 참이면 결과</a:t>
                      </a:r>
                      <a:r>
                        <a:rPr lang="en-US" altLang="ko-KR" sz="1600" dirty="0" smtClean="0"/>
                        <a:t>1, </a:t>
                      </a:r>
                      <a:r>
                        <a:rPr lang="ko-KR" altLang="en-US" sz="1600" dirty="0" smtClean="0"/>
                        <a:t>조건식이 거짓이면 결과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가 선택됩니다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= (5&gt;3)?10:20;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42874" y="1547500"/>
            <a:ext cx="801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제어문중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간단히 표현할 때 사용할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51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980728"/>
            <a:ext cx="5328592" cy="5218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01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23957" y="1196752"/>
            <a:ext cx="3824987" cy="324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비트 연산자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95902"/>
              </p:ext>
            </p:extLst>
          </p:nvPr>
        </p:nvGraphicFramePr>
        <p:xfrm>
          <a:off x="992561" y="1789068"/>
          <a:ext cx="8352927" cy="2936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 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비트의 반전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의 보수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 = ~a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&amp;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비트 단위 </a:t>
                      </a:r>
                      <a:r>
                        <a:rPr lang="en-US" altLang="ko-KR" sz="1600" dirty="0" smtClean="0"/>
                        <a:t>AND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 &amp; 1 -&gt; 1</a:t>
                      </a:r>
                      <a:r>
                        <a:rPr lang="ko-KR" altLang="en-US" sz="1600" dirty="0" smtClean="0"/>
                        <a:t>을 반환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그 외는 </a:t>
                      </a:r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비트 단위 </a:t>
                      </a:r>
                      <a:r>
                        <a:rPr lang="en-US" altLang="ko-KR" sz="1600" dirty="0" smtClean="0"/>
                        <a:t>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</a:t>
                      </a:r>
                      <a:r>
                        <a:rPr lang="en-US" altLang="ko-KR" sz="1600" baseline="0" dirty="0" smtClean="0"/>
                        <a:t> | 0 -&gt; 0</a:t>
                      </a:r>
                      <a:r>
                        <a:rPr lang="ko-KR" altLang="en-US" sz="1600" baseline="0" dirty="0" smtClean="0"/>
                        <a:t>을 반환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 외는 </a:t>
                      </a:r>
                      <a:r>
                        <a:rPr lang="en-US" altLang="ko-KR" sz="1600" baseline="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&lt;&lt;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왼쪽 </a:t>
                      </a:r>
                      <a:r>
                        <a:rPr lang="en-US" altLang="ko-KR" sz="1600" dirty="0" smtClean="0"/>
                        <a:t>shift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a&lt;&lt;2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비트 만큼 왼쪽으로 이동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&gt;&gt;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오른쪽 </a:t>
                      </a:r>
                      <a:r>
                        <a:rPr lang="en-US" altLang="ko-KR" sz="1600" dirty="0" smtClean="0"/>
                        <a:t>shift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A&gt;&gt;2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비트 만큼 오른쪽으로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9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949589"/>
                  </p:ext>
                </p:extLst>
              </p:nvPr>
            </p:nvGraphicFramePr>
            <p:xfrm>
              <a:off x="992560" y="1874148"/>
              <a:ext cx="8225775" cy="244827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3130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 smtClean="0"/>
                            <a:t>자료형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바이트크기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수의 범위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설명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byte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US" altLang="ko-KR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1byte=8bit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1bit :</a:t>
                          </a:r>
                          <a:r>
                            <a:rPr lang="en-US" altLang="ko-KR" sz="1800" baseline="0" dirty="0" smtClean="0"/>
                            <a:t> 0, 1 - 2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en-US" altLang="ko-KR" sz="180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2bit : 00, 01, 10, 11 – 4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en-US" altLang="ko-KR" sz="180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3bit : 8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en-US" altLang="ko-KR" sz="180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…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8bit : 256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short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altLang="ko-KR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 smtClean="0"/>
                            <a:t>int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en-US" altLang="ko-KR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93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long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en-US" altLang="ko-KR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17729"/>
                  </p:ext>
                </p:extLst>
              </p:nvPr>
            </p:nvGraphicFramePr>
            <p:xfrm>
              <a:off x="992560" y="1874148"/>
              <a:ext cx="8225775" cy="244827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313007"/>
                    <a:gridCol w="1440160"/>
                    <a:gridCol w="2376264"/>
                    <a:gridCol w="3096344"/>
                  </a:tblGrid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smtClean="0"/>
                            <a:t>자료형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바이트크기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수의 범위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설명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</a:tr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byte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6452" t="-100000" r="-130848" b="-312500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1byte=8bit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/>
                            <a:t>1bit </a:t>
                          </a:r>
                          <a:r>
                            <a:rPr lang="en-US" altLang="ko-KR" sz="1800" dirty="0" smtClean="0"/>
                            <a:t>:</a:t>
                          </a:r>
                          <a:r>
                            <a:rPr lang="en-US" altLang="ko-KR" sz="1800" baseline="0" dirty="0" smtClean="0"/>
                            <a:t> 0, 1 - 2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en-US" altLang="ko-KR" sz="180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2bit : 00, 01, 10, 11 – 4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en-US" altLang="ko-KR" sz="180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3bit : 8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en-US" altLang="ko-KR" sz="180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…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aseline="0" dirty="0" smtClean="0"/>
                            <a:t>8bit : 256</a:t>
                          </a:r>
                          <a:r>
                            <a:rPr lang="ko-KR" altLang="en-US" sz="1800" baseline="0" dirty="0" smtClean="0"/>
                            <a:t>개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</a:tr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short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6452" t="-200000" r="-130848" b="-21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</a:tr>
                  <a:tr h="487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 smtClean="0"/>
                            <a:t>int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6452" t="-300000" r="-130848" b="-11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</a:tr>
                  <a:tr h="49793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long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6452" t="-390244" r="-130848" b="-97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0552" y="4593902"/>
            <a:ext cx="599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-5</a:t>
            </a:r>
            <a:r>
              <a:rPr lang="ko-KR" altLang="en-US" dirty="0"/>
              <a:t>를</a:t>
            </a:r>
            <a:r>
              <a:rPr lang="ko-KR" altLang="en-US" dirty="0" smtClean="0"/>
              <a:t> 표현할 때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en-US" altLang="ko-KR" dirty="0" smtClean="0"/>
              <a:t>5 -&gt; </a:t>
            </a:r>
            <a:r>
              <a:rPr lang="ko-KR" altLang="en-US" dirty="0" smtClean="0"/>
              <a:t>00000000000000000000000000000101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37415" y="1226076"/>
            <a:ext cx="7255945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정수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자료형의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종류 및 크기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7973" y="1196752"/>
            <a:ext cx="8937555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비트 논리연산자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비트 이동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1316" y="1755542"/>
            <a:ext cx="2929596" cy="160145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int num1 = 5;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int </a:t>
            </a:r>
            <a:r>
              <a:rPr lang="pt-BR" altLang="ko-KR" dirty="0">
                <a:latin typeface="+mn-ea"/>
              </a:rPr>
              <a:t>num2 = 10;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int </a:t>
            </a:r>
            <a:r>
              <a:rPr lang="pt-BR" altLang="ko-KR" dirty="0">
                <a:latin typeface="+mn-ea"/>
              </a:rPr>
              <a:t>result = num1 &amp; num2;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6750" y="1770286"/>
            <a:ext cx="3316650" cy="1586706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 num1 : 0 0 0 0 0 1 0 1</a:t>
            </a: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&amp; </a:t>
            </a:r>
            <a:r>
              <a:rPr lang="pt-BR" altLang="ko-KR" dirty="0">
                <a:latin typeface="+mn-ea"/>
              </a:rPr>
              <a:t>num2 </a:t>
            </a:r>
            <a:r>
              <a:rPr lang="pt-BR" altLang="ko-KR" dirty="0" smtClean="0">
                <a:latin typeface="+mn-ea"/>
              </a:rPr>
              <a:t>: 0 0 0 0 1 0 1 0</a:t>
            </a: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</a:t>
            </a:r>
            <a:r>
              <a:rPr lang="pt-BR" altLang="ko-KR" dirty="0" smtClean="0">
                <a:latin typeface="+mn-ea"/>
              </a:rPr>
              <a:t>   result : 0 0 0 0 0 0 0 0</a:t>
            </a:r>
            <a:endParaRPr lang="ko-KR" altLang="en-US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56630" y="2780928"/>
            <a:ext cx="364078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39817" y="4687685"/>
            <a:ext cx="1912594" cy="111757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int </a:t>
            </a:r>
            <a:r>
              <a:rPr lang="pt-BR" altLang="ko-KR" dirty="0" smtClean="0">
                <a:latin typeface="+mn-ea"/>
              </a:rPr>
              <a:t>num </a:t>
            </a:r>
            <a:r>
              <a:rPr lang="pt-BR" altLang="ko-KR" dirty="0">
                <a:latin typeface="+mn-ea"/>
              </a:rPr>
              <a:t>= 5</a:t>
            </a:r>
            <a:r>
              <a:rPr lang="pt-BR" altLang="ko-KR" dirty="0" smtClean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</a:t>
            </a:r>
            <a:r>
              <a:rPr lang="en-US" altLang="ko-KR" dirty="0" smtClean="0">
                <a:latin typeface="+mn-ea"/>
              </a:rPr>
              <a:t> &lt;&lt; 2;</a:t>
            </a:r>
            <a:endParaRPr lang="pt-BR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2491" y="4691314"/>
            <a:ext cx="3984423" cy="1090187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num      : 0 0 0 0 0 1 0 1</a:t>
            </a: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num&lt;&lt;2 : 0 0 1 0 1 0 0 0</a:t>
            </a:r>
            <a:endParaRPr lang="pt-BR" altLang="ko-KR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56630" y="4978625"/>
            <a:ext cx="1512168" cy="1857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56630" y="5236408"/>
            <a:ext cx="1236137" cy="19583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58195" y="4141871"/>
            <a:ext cx="2664296" cy="349087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왼쪽으로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자리 이동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799550" y="5949280"/>
            <a:ext cx="56823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95075" y="5255687"/>
            <a:ext cx="504056" cy="36922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389388" y="2354986"/>
            <a:ext cx="537964" cy="209917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728864" y="5149245"/>
            <a:ext cx="537964" cy="209917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7100614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7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95964" y="1189544"/>
            <a:ext cx="7425388" cy="943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연산자 우선 순위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1800" dirty="0" smtClean="0"/>
              <a:t>위쪽과 왼쪽이 우선 순위가 높음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33959"/>
              </p:ext>
            </p:extLst>
          </p:nvPr>
        </p:nvGraphicFramePr>
        <p:xfrm>
          <a:off x="1424608" y="2132854"/>
          <a:ext cx="6120678" cy="367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우선순위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일차식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 ) [ ]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단항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++ -- !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산술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% * / + -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비트이동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&lt;&lt;  &gt;&gt;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&lt; &gt; == !=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비트 논리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&amp;</a:t>
                      </a:r>
                      <a:r>
                        <a:rPr lang="en-US" altLang="ko-KR" sz="1600" baseline="0" dirty="0" smtClean="0"/>
                        <a:t> | ~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논리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&amp;&amp; || !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? :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= += -= *=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7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-18256"/>
            <a:ext cx="6609184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문자열 포맷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4760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서식 문자와 이스케이프 문자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52915"/>
              </p:ext>
            </p:extLst>
          </p:nvPr>
        </p:nvGraphicFramePr>
        <p:xfrm>
          <a:off x="1352600" y="2132856"/>
          <a:ext cx="3456384" cy="1850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서식문자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%d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정수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%f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실수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%s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문자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96324"/>
              </p:ext>
            </p:extLst>
          </p:nvPr>
        </p:nvGraphicFramePr>
        <p:xfrm>
          <a:off x="5457056" y="2348880"/>
          <a:ext cx="3886487" cy="1242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\n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err="1" smtClean="0">
                          <a:latin typeface="Adobe Heiti Std R" panose="020B0400000000000000" pitchFamily="34" charset="-128"/>
                        </a:rPr>
                        <a:t>줄바꿈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\t</a:t>
                      </a:r>
                      <a:endParaRPr lang="ko-KR" altLang="en-US" sz="18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탭 </a:t>
                      </a:r>
                      <a:r>
                        <a:rPr lang="en-US" altLang="ko-KR" sz="1800" dirty="0" smtClean="0">
                          <a:latin typeface="Adobe Heiti Std R" panose="020B0400000000000000" pitchFamily="34" charset="-128"/>
                        </a:rPr>
                        <a:t>– </a:t>
                      </a:r>
                      <a:r>
                        <a:rPr lang="ko-KR" altLang="en-US" sz="1800" dirty="0" smtClean="0">
                          <a:latin typeface="Adobe Heiti Std R" panose="020B0400000000000000" pitchFamily="34" charset="-128"/>
                        </a:rPr>
                        <a:t>문자열 간격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-18256"/>
            <a:ext cx="6609184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문자열 포맷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980728"/>
            <a:ext cx="6119489" cy="532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34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입력 처리 </a:t>
            </a:r>
            <a:r>
              <a:rPr lang="en-US" altLang="ko-KR" dirty="0" smtClean="0"/>
              <a:t>– Scanner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14181"/>
            <a:ext cx="7208025" cy="1838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화면에서 입력하기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- Scanner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문자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숫자등의</a:t>
            </a:r>
            <a:r>
              <a:rPr lang="ko-KR" altLang="en-US" sz="1800" dirty="0" smtClean="0"/>
              <a:t> 자료를 표준 입력으로부터 읽어 들일 수 있다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/>
              <a:t>Java.util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패키지에 속해있어서 </a:t>
            </a:r>
            <a:r>
              <a:rPr lang="en-US" altLang="ko-KR" sz="1800" dirty="0" smtClean="0"/>
              <a:t>import</a:t>
            </a:r>
            <a:r>
              <a:rPr lang="ko-KR" altLang="en-US" sz="1800" dirty="0" smtClean="0"/>
              <a:t>해야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종료시에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close()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 -&gt; </a:t>
            </a:r>
            <a:r>
              <a:rPr lang="en-US" altLang="ko-KR" sz="1800" dirty="0" err="1" smtClean="0"/>
              <a:t>scanner.close</a:t>
            </a:r>
            <a:r>
              <a:rPr lang="en-US" altLang="ko-KR" sz="1800" dirty="0" smtClean="0"/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1966933" y="3062238"/>
            <a:ext cx="515956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Scanner </a:t>
            </a:r>
            <a:r>
              <a:rPr lang="en-US" altLang="ko-KR" b="1" dirty="0" err="1" smtClean="0"/>
              <a:t>scanner</a:t>
            </a:r>
            <a:r>
              <a:rPr lang="en-US" altLang="ko-KR" b="1" dirty="0" smtClean="0"/>
              <a:t> = new Scanner(System.in)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81547"/>
              </p:ext>
            </p:extLst>
          </p:nvPr>
        </p:nvGraphicFramePr>
        <p:xfrm>
          <a:off x="1496616" y="3789040"/>
          <a:ext cx="7488832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nextInt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읽습니다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double </a:t>
                      </a:r>
                      <a:r>
                        <a:rPr lang="en-US" altLang="ko-KR" sz="1800" dirty="0" err="1" smtClean="0"/>
                        <a:t>nextDouble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double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읽습니다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String next()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 </a:t>
                      </a: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을 읽습니다</a:t>
                      </a:r>
                      <a:r>
                        <a:rPr lang="en-US" altLang="ko-KR" sz="1600" dirty="0" smtClean="0"/>
                        <a:t>.(\n </a:t>
                      </a:r>
                      <a:r>
                        <a:rPr lang="ko-KR" altLang="en-US" sz="1600" dirty="0" smtClean="0"/>
                        <a:t>버퍼에 남음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nextLine</a:t>
                      </a:r>
                      <a:r>
                        <a:rPr lang="en-US" altLang="ko-KR" sz="1800" baseline="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문자열 </a:t>
                      </a: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을 읽습니다</a:t>
                      </a:r>
                      <a:r>
                        <a:rPr lang="en-US" altLang="ko-KR" sz="1600" dirty="0" smtClean="0"/>
                        <a:t>.(\n</a:t>
                      </a:r>
                      <a:r>
                        <a:rPr lang="ko-KR" altLang="en-US" sz="1600" dirty="0" smtClean="0"/>
                        <a:t>을 포함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Java 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9106" y="1124744"/>
            <a:ext cx="8388350" cy="864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Java Document -&gt; Scanner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찾기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800" dirty="0" smtClean="0"/>
              <a:t>프로그램에서 데이터를 주고받기 위한 방법 등을 기술한 문서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1756"/>
            <a:ext cx="5616624" cy="3867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66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51" y="1689904"/>
            <a:ext cx="6651893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입력 처리 </a:t>
            </a:r>
            <a:r>
              <a:rPr lang="en-US" altLang="ko-KR" dirty="0" smtClean="0"/>
              <a:t>– Scanner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1319" y="1014180"/>
            <a:ext cx="7208025" cy="542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Scanner </a:t>
            </a:r>
            <a:r>
              <a:rPr lang="ko-KR" altLang="en-US" sz="1800" dirty="0" smtClean="0">
                <a:latin typeface="+mn-ea"/>
              </a:rPr>
              <a:t>클래스 사용하기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44761" y="2924944"/>
            <a:ext cx="2010983" cy="34908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Scanner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840605" y="3116007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18496" y="4581128"/>
            <a:ext cx="2185712" cy="34908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nextInt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나이입력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695896" y="4755672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71960" y="3614495"/>
            <a:ext cx="2448272" cy="34908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nextLine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이름입력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649360" y="3789039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34993" y="5240153"/>
            <a:ext cx="2448272" cy="34908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lose()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종료한다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87296" y="5445224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구매 포인트 계산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8544" y="1124744"/>
            <a:ext cx="597666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고객의 구매 포인트 계산 프로그램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0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6" y="1568584"/>
            <a:ext cx="857632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916832"/>
            <a:ext cx="3744416" cy="8736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-18256"/>
            <a:ext cx="6537176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속도 </a:t>
            </a:r>
            <a:r>
              <a:rPr lang="en-US" altLang="ko-KR" dirty="0"/>
              <a:t>KM</a:t>
            </a:r>
            <a:r>
              <a:rPr lang="ko-KR" altLang="en-US" dirty="0"/>
              <a:t>를 마일로 변환하는 프로그램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4"/>
          <a:stretch/>
        </p:blipFill>
        <p:spPr>
          <a:xfrm>
            <a:off x="1866054" y="3861048"/>
            <a:ext cx="6130059" cy="2057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0" name="Picture 2" descr="류현진 토론토 입성할 듯…&amp;quot;토론토 구단, 선수들에게 이동 요청&amp;quot; | 연합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078699"/>
            <a:ext cx="3168352" cy="26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94495" y="1148173"/>
            <a:ext cx="8616032" cy="2556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byte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r>
              <a:rPr lang="en-US" altLang="ko-KR" sz="1800" dirty="0" smtClean="0"/>
              <a:t> 1 </a:t>
            </a:r>
            <a:r>
              <a:rPr lang="ko-KR" altLang="en-US" sz="1800" dirty="0" smtClean="0"/>
              <a:t>바이트 단위의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 동영상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음악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 </a:t>
            </a:r>
            <a:r>
              <a:rPr lang="ko-KR" altLang="en-US" sz="1800" dirty="0" err="1" smtClean="0"/>
              <a:t>파일등</a:t>
            </a:r>
            <a:r>
              <a:rPr lang="ko-KR" altLang="en-US" sz="1800" dirty="0" smtClean="0"/>
              <a:t> 이진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바이너리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실행 파일의 자료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short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800" dirty="0" smtClean="0"/>
              <a:t>2</a:t>
            </a:r>
            <a:r>
              <a:rPr lang="ko-KR" altLang="en-US" sz="1800" dirty="0" smtClean="0"/>
              <a:t>바이트 단위의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주로 </a:t>
            </a:r>
            <a:r>
              <a:rPr lang="en-US" altLang="ko-KR" sz="1800" dirty="0" smtClean="0"/>
              <a:t>c/</a:t>
            </a:r>
            <a:r>
              <a:rPr lang="en-US" altLang="ko-KR" sz="1800" dirty="0" err="1" smtClean="0"/>
              <a:t>c++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언어와의 호환 시 사용됨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8584" y="50907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3429000"/>
            <a:ext cx="9048080" cy="2100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r>
              <a:rPr lang="en-US" altLang="ko-KR" sz="1800" dirty="0" smtClean="0"/>
              <a:t>4</a:t>
            </a:r>
            <a:r>
              <a:rPr lang="ko-KR" altLang="en-US" sz="1800" dirty="0" smtClean="0"/>
              <a:t>바이트 단위의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프로그램에서 사용하는 모든 숫자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리터럴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기본적으로 </a:t>
            </a:r>
            <a:r>
              <a:rPr lang="en-US" altLang="ko-KR" sz="1800" dirty="0" err="1" smtClean="0"/>
              <a:t>int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저장됨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long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/>
            <a:r>
              <a:rPr lang="en-US" altLang="ko-KR" sz="1800" dirty="0" smtClean="0"/>
              <a:t>8</a:t>
            </a:r>
            <a:r>
              <a:rPr lang="ko-KR" altLang="en-US" sz="1800" dirty="0" smtClean="0"/>
              <a:t>바이트 </a:t>
            </a:r>
            <a:r>
              <a:rPr lang="ko-KR" altLang="en-US" sz="1800" dirty="0" err="1" smtClean="0"/>
              <a:t>자료형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가장 큰 정수 </a:t>
            </a:r>
            <a:r>
              <a:rPr lang="ko-KR" altLang="en-US" sz="1800" dirty="0" err="1" smtClean="0"/>
              <a:t>자료형으로</a:t>
            </a:r>
            <a:r>
              <a:rPr lang="ko-KR" altLang="en-US" sz="1800" dirty="0" smtClean="0"/>
              <a:t> 숫자 뒤에 </a:t>
            </a:r>
            <a:r>
              <a:rPr lang="en-US" altLang="ko-KR" sz="1800" dirty="0" smtClean="0"/>
              <a:t>‘</a:t>
            </a:r>
            <a:r>
              <a:rPr lang="en-US" altLang="ko-KR" sz="1800" b="1" dirty="0" smtClean="0"/>
              <a:t>L’ </a:t>
            </a:r>
            <a:r>
              <a:rPr lang="ko-KR" altLang="en-US" sz="1800" b="1" dirty="0" smtClean="0"/>
              <a:t>또는 </a:t>
            </a:r>
            <a:r>
              <a:rPr lang="en-US" altLang="ko-KR" sz="1800" b="1" dirty="0" smtClean="0"/>
              <a:t>‘l’</a:t>
            </a:r>
            <a:r>
              <a:rPr lang="ko-KR" altLang="en-US" sz="1800" dirty="0" smtClean="0"/>
              <a:t>을 써서 표시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64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-18256"/>
            <a:ext cx="6609184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속도 </a:t>
            </a:r>
            <a:r>
              <a:rPr lang="en-US" altLang="ko-KR" dirty="0"/>
              <a:t>KM</a:t>
            </a:r>
            <a:r>
              <a:rPr lang="ko-KR" altLang="en-US" dirty="0"/>
              <a:t>를 마일로 </a:t>
            </a:r>
            <a:r>
              <a:rPr lang="ko-KR" altLang="en-US" dirty="0" smtClean="0"/>
              <a:t>변환하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591C5-7AF4-47AD-9A2A-53484BA45A9B}"/>
              </a:ext>
            </a:extLst>
          </p:cNvPr>
          <p:cNvSpPr txBox="1"/>
          <p:nvPr/>
        </p:nvSpPr>
        <p:spPr>
          <a:xfrm>
            <a:off x="992560" y="1052736"/>
            <a:ext cx="4243883" cy="5078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◈ 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KM</a:t>
            </a:r>
            <a:r>
              <a:rPr lang="ko-KR" altLang="en-US" dirty="0" smtClean="0"/>
              <a:t>를 마일로 바꾸는 프로그램 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69" y="1700808"/>
            <a:ext cx="6351728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916831"/>
            <a:ext cx="3888432" cy="542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14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입력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 예제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96753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776536" y="1556499"/>
            <a:ext cx="81992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숫자를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판별하는 프로그램을 작성하세요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조건 연산자 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28" y="3789039"/>
            <a:ext cx="1800200" cy="545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84648" y="317232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268761"/>
            <a:ext cx="1800200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3" y="1785798"/>
            <a:ext cx="5544616" cy="2994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38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268761"/>
            <a:ext cx="1800200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6490044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52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2446314"/>
            <a:ext cx="8618634" cy="1828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f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loat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double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부동 소수점 방식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실수를 </a:t>
            </a:r>
            <a:r>
              <a:rPr lang="ko-KR" altLang="en-US" sz="1800" dirty="0" err="1" smtClean="0"/>
              <a:t>지수부와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가수부로</a:t>
            </a:r>
            <a:r>
              <a:rPr lang="ko-KR" altLang="en-US" sz="1800" dirty="0" smtClean="0"/>
              <a:t> 표현함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		          </a:t>
            </a:r>
            <a:r>
              <a:rPr lang="ko-KR" altLang="en-US" sz="1800" dirty="0" smtClean="0"/>
              <a:t>무한의 실수를 표현하기 위한 방식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0.1</a:t>
            </a:r>
            <a:r>
              <a:rPr lang="ko-KR" altLang="en-US" sz="1800" dirty="0" smtClean="0"/>
              <a:t>을 표현하는 방식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352600" y="4102384"/>
            <a:ext cx="2774755" cy="1512168"/>
            <a:chOff x="4194469" y="2885606"/>
            <a:chExt cx="2774755" cy="1695522"/>
          </a:xfrm>
        </p:grpSpPr>
        <p:sp>
          <p:nvSpPr>
            <p:cNvPr id="16" name="TextBox 15"/>
            <p:cNvSpPr txBox="1"/>
            <p:nvPr/>
          </p:nvSpPr>
          <p:spPr>
            <a:xfrm>
              <a:off x="4527749" y="3429000"/>
              <a:ext cx="2044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1.0 × 10</a:t>
              </a:r>
              <a:endParaRPr lang="ko-KR" alt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39917" y="3412638"/>
              <a:ext cx="360040" cy="2616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-1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27749" y="3429000"/>
              <a:ext cx="648072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7749" y="3068960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</a:rPr>
                <a:t>가수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7815" y="3407514"/>
              <a:ext cx="562102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7815" y="4005064"/>
              <a:ext cx="634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C00000"/>
                  </a:solidFill>
                </a:rPr>
                <a:t>밑</a:t>
              </a:r>
              <a:r>
                <a:rPr lang="ko-KR" altLang="en-US" sz="1600" dirty="0" err="1" smtClean="0">
                  <a:solidFill>
                    <a:srgbClr val="C00000"/>
                  </a:solidFill>
                </a:rPr>
                <a:t>수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2724" y="305125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</a:rPr>
                <a:t>지수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94469" y="2885606"/>
              <a:ext cx="2774755" cy="169552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01498" y="1108989"/>
            <a:ext cx="8618634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실수를 컴퓨터 내부에서 어떻게 나타내야 할지 생각해 보자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1800" dirty="0" err="1" smtClean="0"/>
              <a:t>실수값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3.14</a:t>
            </a:r>
            <a:r>
              <a:rPr lang="ko-KR" altLang="en-US" sz="1800" dirty="0" smtClean="0"/>
              <a:t>를 표현하면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이라는 정수부분과 </a:t>
            </a:r>
            <a:r>
              <a:rPr lang="en-US" altLang="ko-KR" sz="1800" dirty="0" smtClean="0"/>
              <a:t>.14</a:t>
            </a:r>
            <a:r>
              <a:rPr lang="ko-KR" altLang="en-US" sz="1800" dirty="0" smtClean="0"/>
              <a:t>라는 소수 부분을 따로 </a:t>
            </a:r>
            <a:r>
              <a:rPr lang="ko-KR" altLang="en-US" sz="1800" dirty="0" err="1" smtClean="0"/>
              <a:t>표현할수</a:t>
            </a:r>
            <a:r>
              <a:rPr lang="ko-KR" altLang="en-US" sz="1800" dirty="0" smtClean="0"/>
              <a:t> 있고</a:t>
            </a:r>
            <a:r>
              <a:rPr lang="en-US" altLang="ko-KR" sz="1800" dirty="0" smtClean="0"/>
              <a:t>, 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사이에는 무한개의 실수가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부동소수점 방식을 사용하면 실수를 좀 더 세밀하게 표현할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직사각형 1"/>
          <p:cNvSpPr/>
          <p:nvPr/>
        </p:nvSpPr>
        <p:spPr>
          <a:xfrm>
            <a:off x="4063307" y="4081670"/>
            <a:ext cx="5530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float(4</a:t>
            </a:r>
            <a:r>
              <a:rPr lang="ko-KR" altLang="en-US" dirty="0"/>
              <a:t>바이트</a:t>
            </a:r>
            <a:r>
              <a:rPr lang="en-US" altLang="ko-KR" dirty="0"/>
              <a:t>) - </a:t>
            </a:r>
            <a:r>
              <a:rPr lang="ko-KR" altLang="en-US" dirty="0"/>
              <a:t>숫자 뒤에 </a:t>
            </a:r>
            <a:r>
              <a:rPr lang="en-US" altLang="ko-KR" dirty="0" smtClean="0"/>
              <a:t>F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써서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double(8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double </a:t>
            </a:r>
            <a:r>
              <a:rPr lang="en-US" altLang="ko-KR" dirty="0" err="1"/>
              <a:t>num</a:t>
            </a:r>
            <a:r>
              <a:rPr lang="en-US" altLang="ko-KR" dirty="0"/>
              <a:t> = 3.14; </a:t>
            </a:r>
          </a:p>
          <a:p>
            <a:pPr lvl="1"/>
            <a:r>
              <a:rPr lang="en-US" altLang="ko-KR" dirty="0"/>
              <a:t>        float </a:t>
            </a:r>
            <a:r>
              <a:rPr lang="en-US" altLang="ko-KR" dirty="0" err="1"/>
              <a:t>num</a:t>
            </a:r>
            <a:r>
              <a:rPr lang="en-US" altLang="ko-KR" dirty="0"/>
              <a:t> = 3.14F;</a:t>
            </a:r>
            <a:endParaRPr lang="en-US" altLang="ko-KR" sz="2263" dirty="0"/>
          </a:p>
        </p:txBody>
      </p:sp>
    </p:spTree>
    <p:extLst>
      <p:ext uri="{BB962C8B-B14F-4D97-AF65-F5344CB8AC3E}">
        <p14:creationId xmlns:p14="http://schemas.microsoft.com/office/powerpoint/2010/main" val="23894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268761"/>
            <a:ext cx="2232248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실</a:t>
            </a:r>
            <a:r>
              <a:rPr lang="ko-KR" altLang="en-US" sz="2000" b="1" dirty="0">
                <a:solidFill>
                  <a:srgbClr val="C00000"/>
                </a:solidFill>
              </a:rPr>
              <a:t>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592522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03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2543</Words>
  <Application>Microsoft Office PowerPoint</Application>
  <PresentationFormat>A4 용지(210x297mm)</PresentationFormat>
  <Paragraphs>665</Paragraphs>
  <Slides>51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Adobe Heiti Std R</vt:lpstr>
      <vt:lpstr>Arial Unicode MS</vt:lpstr>
      <vt:lpstr>HY헤드라인M</vt:lpstr>
      <vt:lpstr>맑은 고딕</vt:lpstr>
      <vt:lpstr>휴먼모음T</vt:lpstr>
      <vt:lpstr>휴먼엑스포</vt:lpstr>
      <vt:lpstr>Arial</vt:lpstr>
      <vt:lpstr>Cambria Math</vt:lpstr>
      <vt:lpstr>Wingdings</vt:lpstr>
      <vt:lpstr>Office 테마</vt:lpstr>
      <vt:lpstr>2장.  자료형 &amp; 연산자</vt:lpstr>
      <vt:lpstr> 자료형</vt:lpstr>
      <vt:lpstr> 자료형</vt:lpstr>
      <vt:lpstr> 정수 자료형</vt:lpstr>
      <vt:lpstr> 정수 자료형</vt:lpstr>
      <vt:lpstr> 숫자 자료형 실습</vt:lpstr>
      <vt:lpstr> 숫자 자료형 실습</vt:lpstr>
      <vt:lpstr> 실수 자료형</vt:lpstr>
      <vt:lpstr> 숫자 자료형 실습</vt:lpstr>
      <vt:lpstr> 문자 자료형</vt:lpstr>
      <vt:lpstr> 문자 자료형</vt:lpstr>
      <vt:lpstr> 아스키 코드 vs 유니코드</vt:lpstr>
      <vt:lpstr> 아스키 코드 vs 유니코드</vt:lpstr>
      <vt:lpstr> 문자열 자료형</vt:lpstr>
      <vt:lpstr> 논리형</vt:lpstr>
      <vt:lpstr> 형 변환(Type Conversion)</vt:lpstr>
      <vt:lpstr> 형 변환(Type Conversion)</vt:lpstr>
      <vt:lpstr> 형 변환(Type Conversion)</vt:lpstr>
      <vt:lpstr> 상수(Constant)</vt:lpstr>
      <vt:lpstr> 상수와 리터럴</vt:lpstr>
      <vt:lpstr> 컴퓨터에서 데이터 표현하기</vt:lpstr>
      <vt:lpstr> 컴퓨터에서 데이터 표현하기</vt:lpstr>
      <vt:lpstr> 이진수, 16진수 표기</vt:lpstr>
      <vt:lpstr> 부호 있는 수를 표현하는 방법</vt:lpstr>
      <vt:lpstr> 부호 있는 수를 표현하는 방법</vt:lpstr>
      <vt:lpstr> 항과 연산자</vt:lpstr>
      <vt:lpstr> 대입 및 부호 연산자</vt:lpstr>
      <vt:lpstr> 대입 연산자</vt:lpstr>
      <vt:lpstr> 산술 연산자</vt:lpstr>
      <vt:lpstr> 증감 연산자</vt:lpstr>
      <vt:lpstr> 산술 연산자 연습문제</vt:lpstr>
      <vt:lpstr> 관계(비교) 연산자</vt:lpstr>
      <vt:lpstr> 논리 연산자</vt:lpstr>
      <vt:lpstr> 논리 연산자</vt:lpstr>
      <vt:lpstr> 논리 연산자</vt:lpstr>
      <vt:lpstr> 복합대입 연산자</vt:lpstr>
      <vt:lpstr> 조건 연산자</vt:lpstr>
      <vt:lpstr> 조건 연산자</vt:lpstr>
      <vt:lpstr> 비트 연산자</vt:lpstr>
      <vt:lpstr> 비트 연산자</vt:lpstr>
      <vt:lpstr> 비트 연산자</vt:lpstr>
      <vt:lpstr> 연산자 우선 순위</vt:lpstr>
      <vt:lpstr>  문자열 포맷</vt:lpstr>
      <vt:lpstr>  문자열 포맷</vt:lpstr>
      <vt:lpstr>PowerPoint 프레젠테이션</vt:lpstr>
      <vt:lpstr> Java API</vt:lpstr>
      <vt:lpstr>PowerPoint 프레젠테이션</vt:lpstr>
      <vt:lpstr> 구매 포인트 계산 프로그램</vt:lpstr>
      <vt:lpstr> 속도 KM를 마일로 변환하는 프로그램</vt:lpstr>
      <vt:lpstr> 속도 KM를 마일로 변환하는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217</cp:revision>
  <dcterms:created xsi:type="dcterms:W3CDTF">2019-03-04T02:36:55Z</dcterms:created>
  <dcterms:modified xsi:type="dcterms:W3CDTF">2023-05-13T10:37:42Z</dcterms:modified>
</cp:coreProperties>
</file>