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5"/>
  </p:notesMasterIdLst>
  <p:sldIdLst>
    <p:sldId id="256" r:id="rId2"/>
    <p:sldId id="321" r:id="rId3"/>
    <p:sldId id="313" r:id="rId4"/>
    <p:sldId id="363" r:id="rId5"/>
    <p:sldId id="364" r:id="rId6"/>
    <p:sldId id="314" r:id="rId7"/>
    <p:sldId id="315" r:id="rId8"/>
    <p:sldId id="331" r:id="rId9"/>
    <p:sldId id="340" r:id="rId10"/>
    <p:sldId id="348" r:id="rId11"/>
    <p:sldId id="316" r:id="rId12"/>
    <p:sldId id="318" r:id="rId13"/>
    <p:sldId id="317" r:id="rId14"/>
    <p:sldId id="357" r:id="rId15"/>
    <p:sldId id="358" r:id="rId16"/>
    <p:sldId id="298" r:id="rId17"/>
    <p:sldId id="299" r:id="rId18"/>
    <p:sldId id="327" r:id="rId19"/>
    <p:sldId id="360" r:id="rId20"/>
    <p:sldId id="333" r:id="rId21"/>
    <p:sldId id="361" r:id="rId22"/>
    <p:sldId id="301" r:id="rId23"/>
    <p:sldId id="353" r:id="rId24"/>
    <p:sldId id="354" r:id="rId25"/>
    <p:sldId id="342" r:id="rId26"/>
    <p:sldId id="343" r:id="rId27"/>
    <p:sldId id="344" r:id="rId28"/>
    <p:sldId id="345" r:id="rId29"/>
    <p:sldId id="302" r:id="rId30"/>
    <p:sldId id="308" r:id="rId31"/>
    <p:sldId id="322" r:id="rId32"/>
    <p:sldId id="323" r:id="rId33"/>
    <p:sldId id="328" r:id="rId34"/>
    <p:sldId id="304" r:id="rId35"/>
    <p:sldId id="334" r:id="rId36"/>
    <p:sldId id="352" r:id="rId37"/>
    <p:sldId id="307" r:id="rId38"/>
    <p:sldId id="359" r:id="rId39"/>
    <p:sldId id="305" r:id="rId40"/>
    <p:sldId id="330" r:id="rId41"/>
    <p:sldId id="356" r:id="rId42"/>
    <p:sldId id="341" r:id="rId43"/>
    <p:sldId id="349" r:id="rId44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8235"/>
    <a:srgbClr val="E46C0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277" y="-8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2022-06-25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22696" y="2667615"/>
            <a:ext cx="7683303" cy="478904"/>
          </a:xfrm>
          <a:solidFill>
            <a:schemeClr val="accent5">
              <a:lumMod val="50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C81B4-D91A-4578-85B3-829E63FCFE17}" type="datetime1">
              <a:rPr lang="ko-KR" altLang="en-US" smtClean="0"/>
              <a:t>2022-06-25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2144688" cy="6858000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2691044"/>
            <a:ext cx="2144688" cy="486181"/>
          </a:xfrm>
          <a:prstGeom prst="rect">
            <a:avLst/>
          </a:prstGeom>
          <a:solidFill>
            <a:srgbClr val="00206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 userDrawn="1"/>
        </p:nvSpPr>
        <p:spPr>
          <a:xfrm rot="5400000">
            <a:off x="1333915" y="2721729"/>
            <a:ext cx="432048" cy="37067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 userDrawn="1"/>
        </p:nvSpPr>
        <p:spPr>
          <a:xfrm rot="5400000">
            <a:off x="1704594" y="2721730"/>
            <a:ext cx="432048" cy="37067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77542-37E5-48F2-BAE7-80CC6B0EB6A3}" type="datetime1">
              <a:rPr lang="ko-KR" altLang="en-US" smtClean="0"/>
              <a:t>2022-06-25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F174-B5AC-4A98-B673-0BE8126D3F27}" type="datetime1">
              <a:rPr lang="ko-KR" altLang="en-US" smtClean="0"/>
              <a:t>2022-06-25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 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FDEC8-1339-42E8-9704-2977280C2FD3}" type="datetime1">
              <a:rPr lang="ko-KR" altLang="en-US" smtClean="0"/>
              <a:t>2022-06-25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8DC76-A282-4817-B790-197F054E1215}" type="datetime1">
              <a:rPr lang="ko-KR" altLang="en-US" smtClean="0"/>
              <a:t>2022-06-25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AA6C-13D8-43E4-90F0-E6C88A2B9F16}" type="datetime1">
              <a:rPr lang="ko-KR" altLang="en-US" smtClean="0"/>
              <a:t>2022-06-25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B03B-20CC-436E-8601-C933C6C1F4A6}" type="datetime1">
              <a:rPr lang="ko-KR" altLang="en-US" smtClean="0"/>
              <a:t>2022-06-25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5A15D-8B08-482F-AB47-E416EC355EB6}" type="datetime1">
              <a:rPr lang="ko-KR" altLang="en-US" smtClean="0"/>
              <a:t>2022-06-25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D7F8-7B64-44F8-A411-CBD22F28CBFF}" type="datetime1">
              <a:rPr lang="ko-KR" altLang="en-US" smtClean="0"/>
              <a:t>2022-06-25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BD9B-2BB6-4D1F-BCB4-1E48829C93C3}" type="datetime1">
              <a:rPr lang="ko-KR" altLang="en-US" smtClean="0"/>
              <a:t>2022-06-25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64C48-0CD7-40EB-BE64-BBF4DB8C56AF}" type="datetime1">
              <a:rPr lang="ko-KR" altLang="en-US" smtClean="0"/>
              <a:t>2022-06-25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6BCB4-B68B-4638-8167-F4BDC0A30DA1}" type="datetime1">
              <a:rPr lang="ko-KR" altLang="en-US" smtClean="0"/>
              <a:t>2022-06-25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-39555" y="6381328"/>
            <a:ext cx="9945555" cy="476672"/>
          </a:xfrm>
          <a:prstGeom prst="rect">
            <a:avLst/>
          </a:prstGeom>
          <a:solidFill>
            <a:schemeClr val="tx2">
              <a:lumMod val="5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9906000" cy="836712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0" y="-18256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  마스터 제목 스타일 편집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53433" y="6453337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2050" name="Picture 2" descr="javaì ëí ì´ë¯¸ì§ ê²ìê²°ê³¼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652" y="5933989"/>
            <a:ext cx="685900" cy="6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200" kern="1200">
          <a:solidFill>
            <a:schemeClr val="bg1"/>
          </a:solidFill>
          <a:latin typeface="HY헤드라인M" panose="02030600000101010101" pitchFamily="18" charset="-127"/>
          <a:ea typeface="HY헤드라인M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2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7050783" cy="1226567"/>
          </a:xfrm>
        </p:spPr>
        <p:txBody>
          <a:bodyPr>
            <a:normAutofit/>
          </a:bodyPr>
          <a:lstStyle/>
          <a:p>
            <a:pPr algn="l"/>
            <a:r>
              <a:rPr lang="en-US" altLang="ko-KR" b="1" dirty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3</a:t>
            </a:r>
            <a:r>
              <a:rPr lang="ko-KR" altLang="en-US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장</a:t>
            </a:r>
            <a:r>
              <a:rPr lang="en-US" altLang="ko-KR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. </a:t>
            </a:r>
            <a:r>
              <a:rPr lang="ko-KR" altLang="en-US" b="1" dirty="0" err="1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제어문</a:t>
            </a:r>
            <a:r>
              <a:rPr lang="en-US" altLang="ko-KR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(</a:t>
            </a:r>
            <a:r>
              <a:rPr lang="ko-KR" altLang="en-US" b="1" dirty="0" err="1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조건문</a:t>
            </a:r>
            <a:r>
              <a:rPr lang="en-US" altLang="ko-KR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, </a:t>
            </a:r>
            <a:r>
              <a:rPr lang="ko-KR" altLang="en-US" b="1" dirty="0" err="1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반복문</a:t>
            </a:r>
            <a:r>
              <a:rPr lang="en-US" altLang="ko-KR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)</a:t>
            </a:r>
            <a:endParaRPr lang="ko-KR" altLang="en-US" b="1" dirty="0">
              <a:solidFill>
                <a:schemeClr val="tx1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22697" y="2670822"/>
            <a:ext cx="7683303" cy="504055"/>
          </a:xfrm>
          <a:solidFill>
            <a:schemeClr val="accent5">
              <a:lumMod val="75000"/>
            </a:schemeClr>
          </a:solidFill>
        </p:spPr>
        <p:txBody>
          <a:bodyPr anchor="ctr" anchorCtr="0">
            <a:noAutofit/>
          </a:bodyPr>
          <a:lstStyle/>
          <a:p>
            <a:pPr algn="l"/>
            <a:r>
              <a:rPr lang="en-US" altLang="ko-KR" sz="2400" dirty="0" smtClean="0">
                <a:solidFill>
                  <a:schemeClr val="bg1"/>
                </a:solidFill>
              </a:rPr>
              <a:t> </a:t>
            </a:r>
            <a:r>
              <a:rPr lang="en-US" altLang="ko-KR" sz="2000" i="1" dirty="0" smtClean="0">
                <a:solidFill>
                  <a:schemeClr val="bg1"/>
                </a:solidFill>
              </a:rPr>
              <a:t>if / loop</a:t>
            </a:r>
            <a:endParaRPr lang="ko-KR" altLang="en-US" sz="1800" i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" name="AutoShape 5" descr="C++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82298" y="-144463"/>
            <a:ext cx="3302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" name="Picture 2" descr="java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7056" y="3645024"/>
            <a:ext cx="4078760" cy="2447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5"/>
          <p:cNvSpPr txBox="1">
            <a:spLocks/>
          </p:cNvSpPr>
          <p:nvPr/>
        </p:nvSpPr>
        <p:spPr>
          <a:xfrm>
            <a:off x="0" y="-27384"/>
            <a:ext cx="6321151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 smtClean="0"/>
              <a:t>윤년을 계산하는 프로그램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xmlns="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632520" y="4170776"/>
            <a:ext cx="3384376" cy="41927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800" dirty="0" smtClean="0"/>
              <a:t>       </a:t>
            </a:r>
            <a:endParaRPr lang="en-US" altLang="ko-KR" sz="18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168" y="5255974"/>
            <a:ext cx="8405589" cy="90933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직사각형 8"/>
          <p:cNvSpPr/>
          <p:nvPr/>
        </p:nvSpPr>
        <p:spPr>
          <a:xfrm>
            <a:off x="560512" y="938044"/>
            <a:ext cx="884736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-----------------------------------------------------------------------------------------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 조건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윤년은 </a:t>
            </a:r>
            <a:r>
              <a:rPr lang="en-US" altLang="ko-KR" dirty="0" smtClean="0"/>
              <a:t>4</a:t>
            </a:r>
            <a:r>
              <a:rPr lang="ko-KR" altLang="en-US" dirty="0"/>
              <a:t>년마다 오며 </a:t>
            </a:r>
            <a:r>
              <a:rPr lang="en-US" altLang="ko-KR" dirty="0"/>
              <a:t>100</a:t>
            </a:r>
            <a:r>
              <a:rPr lang="ko-KR" altLang="en-US" dirty="0"/>
              <a:t>년 단위는 </a:t>
            </a:r>
            <a:r>
              <a:rPr lang="ko-KR" altLang="en-US" dirty="0" smtClean="0"/>
              <a:t>윤년이 아니나</a:t>
            </a:r>
            <a:r>
              <a:rPr lang="en-US" altLang="ko-KR" dirty="0" smtClean="0"/>
              <a:t>,</a:t>
            </a:r>
            <a:r>
              <a:rPr lang="en-US" altLang="ko-KR" dirty="0"/>
              <a:t> 400</a:t>
            </a:r>
            <a:r>
              <a:rPr lang="ko-KR" altLang="en-US" dirty="0"/>
              <a:t>년 단위로 윤년이다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 ( </a:t>
            </a:r>
            <a:r>
              <a:rPr lang="ko-KR" altLang="en-US" dirty="0" smtClean="0"/>
              <a:t>파일 </a:t>
            </a:r>
            <a:r>
              <a:rPr lang="ko-KR" altLang="en-US" dirty="0"/>
              <a:t>이름 </a:t>
            </a:r>
            <a:r>
              <a:rPr lang="en-US" altLang="ko-KR" dirty="0"/>
              <a:t>: </a:t>
            </a:r>
            <a:r>
              <a:rPr lang="en-US" altLang="ko-KR" dirty="0" smtClean="0"/>
              <a:t>LeapYear.java )</a:t>
            </a:r>
          </a:p>
          <a:p>
            <a:r>
              <a:rPr lang="en-US" altLang="ko-KR" dirty="0" smtClean="0"/>
              <a:t>------------------------------------------------------------------------------------------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672" y="2204864"/>
            <a:ext cx="5745978" cy="295681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3123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조건문</a:t>
            </a:r>
            <a:r>
              <a:rPr lang="en-US" altLang="ko-KR" dirty="0" smtClean="0"/>
              <a:t>(SWITCH - CASE)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xmlns="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73472" y="1196621"/>
            <a:ext cx="8616032" cy="79221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altLang="ko-KR" sz="2000" b="1" dirty="0" err="1">
                <a:solidFill>
                  <a:srgbClr val="C00000"/>
                </a:solidFill>
              </a:rPr>
              <a:t>s</a:t>
            </a:r>
            <a:r>
              <a:rPr lang="en-US" altLang="ko-KR" sz="2000" b="1" dirty="0" err="1" smtClean="0">
                <a:solidFill>
                  <a:srgbClr val="C00000"/>
                </a:solidFill>
              </a:rPr>
              <a:t>wtich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 ~ case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문</a:t>
            </a:r>
            <a:endParaRPr lang="en-US" altLang="ko-KR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ko-KR" sz="2000" b="1" dirty="0" smtClean="0">
                <a:solidFill>
                  <a:srgbClr val="C00000"/>
                </a:solidFill>
              </a:rPr>
              <a:t>  </a:t>
            </a:r>
            <a:r>
              <a:rPr lang="ko-KR" altLang="en-US" sz="1800" dirty="0" err="1" smtClean="0"/>
              <a:t>조건식의</a:t>
            </a:r>
            <a:r>
              <a:rPr lang="ko-KR" altLang="en-US" sz="1800" dirty="0" smtClean="0"/>
              <a:t> 결과가 정수 또는 문자열의 값이고 그 값에 따라 </a:t>
            </a:r>
            <a:r>
              <a:rPr lang="ko-KR" altLang="en-US" sz="1800" dirty="0" err="1" smtClean="0"/>
              <a:t>수행문이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결정될때</a:t>
            </a:r>
            <a:endParaRPr lang="en-US" altLang="ko-KR" sz="20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672" y="2060848"/>
            <a:ext cx="5712596" cy="4104456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5335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조건문</a:t>
            </a:r>
            <a:r>
              <a:rPr lang="en-US" altLang="ko-KR" dirty="0" smtClean="0"/>
              <a:t>(SWITCH - CASE)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xmlns="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20552" y="1196752"/>
            <a:ext cx="5328592" cy="43204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altLang="ko-KR" sz="2000" b="1" dirty="0" err="1">
                <a:solidFill>
                  <a:srgbClr val="C00000"/>
                </a:solidFill>
              </a:rPr>
              <a:t>swtich</a:t>
            </a:r>
            <a:r>
              <a:rPr lang="en-US" altLang="ko-KR" sz="2000" b="1" dirty="0">
                <a:solidFill>
                  <a:srgbClr val="C00000"/>
                </a:solidFill>
              </a:rPr>
              <a:t> ~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case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문에 문자열 사용하기</a:t>
            </a:r>
            <a:r>
              <a:rPr lang="ko-KR" altLang="en-US" sz="2000" b="1" dirty="0" smtClean="0"/>
              <a:t> </a:t>
            </a:r>
            <a:endParaRPr lang="en-US" altLang="ko-KR" sz="20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1628800"/>
            <a:ext cx="5469052" cy="460851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15516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조건문</a:t>
            </a:r>
            <a:r>
              <a:rPr lang="en-US" altLang="ko-KR" dirty="0" smtClean="0"/>
              <a:t>(SWITCH - CASE)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1049387" y="1115452"/>
            <a:ext cx="555979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solidFill>
                  <a:srgbClr val="C00000"/>
                </a:solidFill>
              </a:rPr>
              <a:t> case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문 동시에 사용하기</a:t>
            </a:r>
            <a:endParaRPr lang="en-US" altLang="ko-KR" sz="2000" b="1" dirty="0">
              <a:solidFill>
                <a:srgbClr val="C0000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1628800"/>
            <a:ext cx="6439458" cy="422946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29818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/>
              <a:t> </a:t>
            </a:r>
            <a:r>
              <a:rPr lang="ko-KR" altLang="en-US" dirty="0" smtClean="0"/>
              <a:t>실습 예제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1049387" y="1115452"/>
            <a:ext cx="7359997" cy="956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solidFill>
                  <a:srgbClr val="C00000"/>
                </a:solidFill>
              </a:rPr>
              <a:t> operator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값이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+, -, *, /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인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경우에 사칙연산을 수행하는 프로</a:t>
            </a:r>
            <a:endParaRPr lang="en-US" altLang="ko-KR" sz="2000" b="1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C00000"/>
                </a:solidFill>
              </a:rPr>
              <a:t>  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그램을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if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문과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switch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문을 사용해 작성하기</a:t>
            </a:r>
            <a:endParaRPr lang="en-US" altLang="ko-KR" sz="2000" b="1" dirty="0">
              <a:solidFill>
                <a:srgbClr val="C00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568624" y="2348880"/>
            <a:ext cx="4536504" cy="13388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altLang="ko-KR" dirty="0"/>
              <a:t>int num1 = 10;		</a:t>
            </a:r>
            <a:endParaRPr lang="pt-BR" altLang="ko-KR" dirty="0" smtClean="0"/>
          </a:p>
          <a:p>
            <a:pPr>
              <a:lnSpc>
                <a:spcPct val="150000"/>
              </a:lnSpc>
            </a:pPr>
            <a:r>
              <a:rPr lang="pt-BR" altLang="ko-KR" dirty="0" smtClean="0"/>
              <a:t>int </a:t>
            </a:r>
            <a:r>
              <a:rPr lang="pt-BR" altLang="ko-KR" dirty="0"/>
              <a:t>num2 = 2;		</a:t>
            </a:r>
            <a:endParaRPr lang="pt-BR" altLang="ko-KR" dirty="0" smtClean="0"/>
          </a:p>
          <a:p>
            <a:pPr>
              <a:lnSpc>
                <a:spcPct val="150000"/>
              </a:lnSpc>
            </a:pPr>
            <a:r>
              <a:rPr lang="pt-BR" altLang="ko-KR" dirty="0" smtClean="0"/>
              <a:t>char </a:t>
            </a:r>
            <a:r>
              <a:rPr lang="pt-BR" altLang="ko-KR" dirty="0"/>
              <a:t>operator = '+';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48" y="4437112"/>
            <a:ext cx="1769336" cy="28803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1697208" y="3933056"/>
            <a:ext cx="1944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☞ 실행 결과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32268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/>
              <a:t> </a:t>
            </a:r>
            <a:r>
              <a:rPr lang="ko-KR" altLang="en-US" dirty="0" smtClean="0"/>
              <a:t>실습 예제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36" y="1819266"/>
            <a:ext cx="4995426" cy="381642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024" y="1268760"/>
            <a:ext cx="4320480" cy="398496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2547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반복문</a:t>
            </a:r>
            <a:r>
              <a:rPr lang="en-US" altLang="ko-KR" dirty="0" smtClean="0"/>
              <a:t>(while</a:t>
            </a:r>
            <a:r>
              <a:rPr lang="ko-KR" altLang="en-US" dirty="0" smtClean="0"/>
              <a:t>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xmlns="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20550" y="1196752"/>
            <a:ext cx="8208913" cy="49685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 </a:t>
            </a:r>
            <a:r>
              <a:rPr lang="ko-KR" altLang="en-US" sz="2000" b="1" dirty="0" err="1" smtClean="0">
                <a:solidFill>
                  <a:srgbClr val="C00000"/>
                </a:solidFill>
              </a:rPr>
              <a:t>반복문</a:t>
            </a:r>
            <a:endParaRPr lang="en-US" altLang="ko-KR" sz="2000" b="1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주어진 조건이 만족할 때까지 </a:t>
            </a:r>
            <a:r>
              <a:rPr lang="ko-KR" altLang="en-US" sz="2000" dirty="0" err="1" smtClean="0"/>
              <a:t>수행문을</a:t>
            </a:r>
            <a:r>
              <a:rPr lang="ko-KR" altLang="en-US" sz="2000" dirty="0" smtClean="0"/>
              <a:t> 반복적으로 수행함</a:t>
            </a:r>
            <a:endParaRPr lang="en-US" altLang="ko-KR" sz="2000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 smtClean="0"/>
              <a:t>while, for </a:t>
            </a:r>
            <a:r>
              <a:rPr lang="ko-KR" altLang="en-US" sz="2000" dirty="0" smtClean="0"/>
              <a:t>문이 있음</a:t>
            </a:r>
            <a:endParaRPr lang="en-US" altLang="ko-KR" sz="2000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sz="1600" b="1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sz="2000" b="1" dirty="0" smtClean="0">
                <a:solidFill>
                  <a:srgbClr val="C00000"/>
                </a:solidFill>
              </a:rPr>
              <a:t> while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문</a:t>
            </a:r>
            <a:endParaRPr lang="en-US" altLang="ko-KR" sz="2000" b="1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800" dirty="0" smtClean="0"/>
              <a:t>조건식이 참인 동안 반복 수행</a:t>
            </a:r>
            <a:endParaRPr lang="en-US" altLang="ko-KR" sz="1800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800" dirty="0" smtClean="0">
                <a:latin typeface="+mn-ea"/>
              </a:rPr>
              <a:t>   while(</a:t>
            </a:r>
            <a:r>
              <a:rPr lang="ko-KR" altLang="en-US" sz="1800" dirty="0" err="1">
                <a:latin typeface="+mn-ea"/>
              </a:rPr>
              <a:t>조건식</a:t>
            </a:r>
            <a:r>
              <a:rPr lang="en-US" altLang="ko-KR" sz="1800" dirty="0">
                <a:latin typeface="+mn-ea"/>
              </a:rPr>
              <a:t>){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800" dirty="0">
                <a:latin typeface="+mn-ea"/>
              </a:rPr>
              <a:t>      </a:t>
            </a:r>
            <a:r>
              <a:rPr lang="ko-KR" altLang="en-US" sz="1800" dirty="0" err="1" smtClean="0">
                <a:latin typeface="+mn-ea"/>
              </a:rPr>
              <a:t>수행문</a:t>
            </a:r>
            <a:r>
              <a:rPr lang="en-US" altLang="ko-KR" sz="1800" dirty="0" smtClean="0">
                <a:latin typeface="+mn-ea"/>
              </a:rPr>
              <a:t>1</a:t>
            </a:r>
            <a:r>
              <a:rPr lang="en-US" altLang="ko-KR" sz="1800" dirty="0">
                <a:latin typeface="+mn-ea"/>
              </a:rPr>
              <a:t>;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800" dirty="0" smtClean="0">
                <a:latin typeface="+mn-ea"/>
              </a:rPr>
              <a:t>   }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800" dirty="0">
                <a:latin typeface="+mn-ea"/>
              </a:rPr>
              <a:t> </a:t>
            </a:r>
            <a:r>
              <a:rPr lang="en-US" altLang="ko-KR" sz="1800" dirty="0" smtClean="0">
                <a:latin typeface="+mn-ea"/>
              </a:rPr>
              <a:t>     </a:t>
            </a:r>
            <a:r>
              <a:rPr lang="ko-KR" altLang="en-US" sz="1800" dirty="0" err="1" smtClean="0">
                <a:latin typeface="+mn-ea"/>
              </a:rPr>
              <a:t>수행문</a:t>
            </a:r>
            <a:r>
              <a:rPr lang="en-US" altLang="ko-KR" sz="1800" dirty="0" smtClean="0">
                <a:latin typeface="+mn-ea"/>
              </a:rPr>
              <a:t>2;</a:t>
            </a:r>
          </a:p>
          <a:p>
            <a:pPr marL="457200" lvl="1" indent="0">
              <a:buNone/>
            </a:pPr>
            <a:endParaRPr lang="en-US" altLang="ko-KR" sz="1800" dirty="0">
              <a:latin typeface="+mn-ea"/>
            </a:endParaRPr>
          </a:p>
          <a:p>
            <a:pPr marL="457200" lvl="1" indent="0">
              <a:buNone/>
            </a:pPr>
            <a:r>
              <a:rPr lang="en-US" altLang="ko-KR" sz="1800" dirty="0" smtClean="0">
                <a:latin typeface="+mn-ea"/>
              </a:rPr>
              <a:t>      …</a:t>
            </a:r>
            <a:endParaRPr lang="en-US" altLang="ko-KR" sz="1800" dirty="0">
              <a:latin typeface="+mn-ea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2200" b="1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6753200" y="2204864"/>
            <a:ext cx="1224136" cy="504056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시작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6753200" y="5445224"/>
            <a:ext cx="1224136" cy="504056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끝</a:t>
            </a:r>
          </a:p>
        </p:txBody>
      </p:sp>
      <p:sp>
        <p:nvSpPr>
          <p:cNvPr id="20" name="다이아몬드 19"/>
          <p:cNvSpPr/>
          <p:nvPr/>
        </p:nvSpPr>
        <p:spPr>
          <a:xfrm>
            <a:off x="6681192" y="3068960"/>
            <a:ext cx="1368152" cy="792088"/>
          </a:xfrm>
          <a:prstGeom prst="diamond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조건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529064" y="4221088"/>
            <a:ext cx="1368152" cy="50405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실행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A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905328" y="4221088"/>
            <a:ext cx="1368152" cy="50405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실행</a:t>
            </a:r>
            <a:r>
              <a:rPr lang="en-US" altLang="ko-KR" dirty="0">
                <a:solidFill>
                  <a:sysClr val="windowText" lastClr="000000"/>
                </a:solidFill>
              </a:rPr>
              <a:t>B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7" name="꺾인 연결선 26"/>
          <p:cNvCxnSpPr>
            <a:stCxn id="20" idx="1"/>
            <a:endCxn id="21" idx="0"/>
          </p:cNvCxnSpPr>
          <p:nvPr/>
        </p:nvCxnSpPr>
        <p:spPr>
          <a:xfrm rot="10800000" flipV="1">
            <a:off x="6213140" y="3465004"/>
            <a:ext cx="468052" cy="756084"/>
          </a:xfrm>
          <a:prstGeom prst="bentConnector2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꺾인 연결선 29"/>
          <p:cNvCxnSpPr>
            <a:stCxn id="20" idx="3"/>
            <a:endCxn id="22" idx="0"/>
          </p:cNvCxnSpPr>
          <p:nvPr/>
        </p:nvCxnSpPr>
        <p:spPr>
          <a:xfrm>
            <a:off x="8049344" y="3465004"/>
            <a:ext cx="540060" cy="7560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18" idx="2"/>
            <a:endCxn id="20" idx="0"/>
          </p:cNvCxnSpPr>
          <p:nvPr/>
        </p:nvCxnSpPr>
        <p:spPr>
          <a:xfrm>
            <a:off x="7365268" y="2708920"/>
            <a:ext cx="0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1"/>
          <p:cNvCxnSpPr>
            <a:stCxn id="22" idx="2"/>
            <a:endCxn id="19" idx="3"/>
          </p:cNvCxnSpPr>
          <p:nvPr/>
        </p:nvCxnSpPr>
        <p:spPr>
          <a:xfrm rot="5400000">
            <a:off x="7797316" y="4905164"/>
            <a:ext cx="972108" cy="6120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879212" y="3923764"/>
            <a:ext cx="684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t</a:t>
            </a:r>
            <a:r>
              <a:rPr lang="en-US" altLang="ko-KR" b="1" dirty="0" smtClean="0">
                <a:solidFill>
                  <a:srgbClr val="0070C0"/>
                </a:solidFill>
              </a:rPr>
              <a:t>rue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905327" y="3645024"/>
            <a:ext cx="792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</a:rPr>
              <a:t>f</a:t>
            </a:r>
            <a:r>
              <a:rPr lang="en-US" altLang="ko-KR" b="1" dirty="0" smtClean="0">
                <a:solidFill>
                  <a:srgbClr val="C00000"/>
                </a:solidFill>
              </a:rPr>
              <a:t>alse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cxnSp>
        <p:nvCxnSpPr>
          <p:cNvPr id="35" name="꺾인 연결선 34"/>
          <p:cNvCxnSpPr>
            <a:stCxn id="20" idx="2"/>
            <a:endCxn id="21" idx="3"/>
          </p:cNvCxnSpPr>
          <p:nvPr/>
        </p:nvCxnSpPr>
        <p:spPr>
          <a:xfrm rot="5400000">
            <a:off x="6825208" y="3933056"/>
            <a:ext cx="612068" cy="46805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529064" y="3645024"/>
            <a:ext cx="11161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mtClean="0"/>
              <a:t>반복구간</a:t>
            </a:r>
            <a:endParaRPr lang="ko-KR" altLang="en-US" sz="1600"/>
          </a:p>
        </p:txBody>
      </p:sp>
      <p:sp>
        <p:nvSpPr>
          <p:cNvPr id="37" name="TextBox 36"/>
          <p:cNvSpPr txBox="1"/>
          <p:nvPr/>
        </p:nvSpPr>
        <p:spPr>
          <a:xfrm>
            <a:off x="8123386" y="2876361"/>
            <a:ext cx="1150094" cy="40862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n &lt; 11</a:t>
            </a:r>
            <a:endParaRPr lang="ko-KR" altLang="en-US" dirty="0"/>
          </a:p>
        </p:txBody>
      </p:sp>
      <p:cxnSp>
        <p:nvCxnSpPr>
          <p:cNvPr id="38" name="직선 화살표 연결선 37"/>
          <p:cNvCxnSpPr/>
          <p:nvPr/>
        </p:nvCxnSpPr>
        <p:spPr>
          <a:xfrm flipH="1">
            <a:off x="7759278" y="3095848"/>
            <a:ext cx="364109" cy="187888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828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반복문</a:t>
            </a:r>
            <a:r>
              <a:rPr lang="en-US" altLang="ko-KR" dirty="0" smtClean="0"/>
              <a:t>(while</a:t>
            </a:r>
            <a:r>
              <a:rPr lang="ko-KR" altLang="en-US" dirty="0" smtClean="0"/>
              <a:t>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xmlns="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208584" y="1292259"/>
            <a:ext cx="4392488" cy="40854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altLang="ko-KR" sz="1800" b="1" dirty="0" smtClean="0"/>
              <a:t>“Hello”</a:t>
            </a:r>
            <a:r>
              <a:rPr lang="ko-KR" altLang="en-US" sz="1800" b="1" dirty="0" smtClean="0"/>
              <a:t>를 </a:t>
            </a:r>
            <a:r>
              <a:rPr lang="en-US" altLang="ko-KR" sz="1800" b="1" dirty="0" smtClean="0"/>
              <a:t>10</a:t>
            </a:r>
            <a:r>
              <a:rPr lang="ko-KR" altLang="en-US" sz="1800" b="1" dirty="0" smtClean="0"/>
              <a:t>번 출력하는 프로그램    </a:t>
            </a:r>
            <a:endParaRPr lang="en-US" altLang="ko-KR" sz="1800" b="1" dirty="0" smtClean="0"/>
          </a:p>
          <a:p>
            <a:pPr marL="457200" lvl="1" indent="0">
              <a:buNone/>
            </a:pPr>
            <a:r>
              <a:rPr lang="ko-KR" altLang="en-US" sz="2000" b="1" dirty="0" smtClean="0"/>
              <a:t> </a:t>
            </a:r>
            <a:endParaRPr lang="en-US" altLang="ko-KR" sz="2000" b="1" dirty="0"/>
          </a:p>
        </p:txBody>
      </p:sp>
      <p:sp>
        <p:nvSpPr>
          <p:cNvPr id="8" name="직사각형 7"/>
          <p:cNvSpPr/>
          <p:nvPr/>
        </p:nvSpPr>
        <p:spPr>
          <a:xfrm>
            <a:off x="1666055" y="1916832"/>
            <a:ext cx="3960440" cy="3384376"/>
          </a:xfrm>
          <a:prstGeom prst="rect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+mn-ea"/>
              </a:rPr>
              <a:t>  </a:t>
            </a:r>
            <a:r>
              <a:rPr lang="en-US" altLang="ko-KR" dirty="0" err="1" smtClean="0">
                <a:latin typeface="+mn-ea"/>
              </a:rPr>
              <a:t>int</a:t>
            </a:r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n = 1</a:t>
            </a:r>
            <a:r>
              <a:rPr lang="en-US" altLang="ko-KR" dirty="0" smtClean="0">
                <a:latin typeface="+mn-ea"/>
              </a:rPr>
              <a:t>;  </a:t>
            </a:r>
            <a:r>
              <a:rPr lang="en-US" altLang="ko-KR" dirty="0" smtClean="0">
                <a:solidFill>
                  <a:srgbClr val="00B050"/>
                </a:solidFill>
                <a:latin typeface="+mn-ea"/>
              </a:rPr>
              <a:t>//</a:t>
            </a:r>
            <a:r>
              <a:rPr lang="ko-KR" altLang="en-US" dirty="0" smtClean="0">
                <a:solidFill>
                  <a:srgbClr val="00B050"/>
                </a:solidFill>
                <a:latin typeface="+mn-ea"/>
              </a:rPr>
              <a:t>초기값</a:t>
            </a:r>
            <a:endParaRPr lang="en-US" altLang="ko-KR" dirty="0">
              <a:solidFill>
                <a:srgbClr val="00B05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+mn-ea"/>
              </a:rPr>
              <a:t>  while(n &lt;= 10) {  </a:t>
            </a:r>
            <a:r>
              <a:rPr lang="en-US" altLang="ko-KR" dirty="0" smtClean="0">
                <a:solidFill>
                  <a:srgbClr val="00B050"/>
                </a:solidFill>
                <a:latin typeface="+mn-ea"/>
              </a:rPr>
              <a:t>//</a:t>
            </a:r>
            <a:r>
              <a:rPr lang="ko-KR" altLang="en-US" dirty="0" err="1" smtClean="0">
                <a:solidFill>
                  <a:srgbClr val="00B050"/>
                </a:solidFill>
                <a:latin typeface="+mn-ea"/>
              </a:rPr>
              <a:t>종료값</a:t>
            </a:r>
            <a:endParaRPr lang="en-US" altLang="ko-KR" dirty="0">
              <a:solidFill>
                <a:srgbClr val="00B05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</a:rPr>
              <a:t>  </a:t>
            </a:r>
            <a:r>
              <a:rPr lang="en-US" altLang="ko-KR" dirty="0" smtClean="0">
                <a:latin typeface="+mn-ea"/>
              </a:rPr>
              <a:t>   </a:t>
            </a:r>
            <a:r>
              <a:rPr lang="en-US" altLang="ko-KR" dirty="0" err="1" smtClean="0">
                <a:latin typeface="+mn-ea"/>
              </a:rPr>
              <a:t>System.out.println</a:t>
            </a:r>
            <a:r>
              <a:rPr lang="en-US" altLang="ko-KR" dirty="0">
                <a:latin typeface="+mn-ea"/>
              </a:rPr>
              <a:t>("</a:t>
            </a:r>
            <a:r>
              <a:rPr lang="en-US" altLang="ko-KR" dirty="0" smtClean="0">
                <a:latin typeface="+mn-ea"/>
              </a:rPr>
              <a:t>Hello“ + n);</a:t>
            </a:r>
            <a:endParaRPr lang="en-US" altLang="ko-KR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</a:rPr>
              <a:t>  </a:t>
            </a:r>
            <a:r>
              <a:rPr lang="en-US" altLang="ko-KR" dirty="0" smtClean="0">
                <a:latin typeface="+mn-ea"/>
              </a:rPr>
              <a:t>   n++;   </a:t>
            </a:r>
            <a:r>
              <a:rPr lang="en-US" altLang="ko-KR" dirty="0" smtClean="0">
                <a:solidFill>
                  <a:srgbClr val="00B050"/>
                </a:solidFill>
                <a:latin typeface="+mn-ea"/>
              </a:rPr>
              <a:t>//</a:t>
            </a:r>
            <a:r>
              <a:rPr lang="ko-KR" altLang="en-US" dirty="0" err="1" smtClean="0">
                <a:solidFill>
                  <a:srgbClr val="00B050"/>
                </a:solidFill>
                <a:latin typeface="+mn-ea"/>
              </a:rPr>
              <a:t>증감값</a:t>
            </a:r>
            <a:endParaRPr lang="en-US" altLang="ko-KR" dirty="0">
              <a:solidFill>
                <a:srgbClr val="00B05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+mn-ea"/>
              </a:rPr>
              <a:t>  }</a:t>
            </a:r>
            <a:endParaRPr lang="ko-KR" altLang="en-US" dirty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9143" y="2492896"/>
            <a:ext cx="1397933" cy="2664296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726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반복문</a:t>
            </a:r>
            <a:r>
              <a:rPr lang="en-US" altLang="ko-KR" dirty="0" smtClean="0"/>
              <a:t>(while</a:t>
            </a:r>
            <a:r>
              <a:rPr lang="ko-KR" altLang="en-US" dirty="0" smtClean="0"/>
              <a:t>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208584" y="1916832"/>
            <a:ext cx="3096344" cy="3456384"/>
          </a:xfrm>
          <a:prstGeom prst="rect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ko-KR" dirty="0" smtClean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 err="1" smtClean="0">
                <a:latin typeface="+mn-ea"/>
              </a:rPr>
              <a:t>int</a:t>
            </a:r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 err="1" smtClean="0">
                <a:latin typeface="+mn-ea"/>
              </a:rPr>
              <a:t>num</a:t>
            </a:r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= 1;</a:t>
            </a:r>
            <a:endParaRPr lang="en-US" altLang="ko-KR" dirty="0" smtClean="0">
              <a:latin typeface="+mn-ea"/>
            </a:endParaRPr>
          </a:p>
          <a:p>
            <a:r>
              <a:rPr lang="pt-BR" altLang="ko-KR" dirty="0" smtClean="0">
                <a:latin typeface="+mn-ea"/>
              </a:rPr>
              <a:t> num </a:t>
            </a:r>
            <a:r>
              <a:rPr lang="pt-BR" altLang="ko-KR" dirty="0">
                <a:latin typeface="+mn-ea"/>
              </a:rPr>
              <a:t>+= 2;</a:t>
            </a:r>
          </a:p>
          <a:p>
            <a:r>
              <a:rPr lang="pt-BR" altLang="ko-KR" dirty="0" smtClean="0">
                <a:latin typeface="+mn-ea"/>
              </a:rPr>
              <a:t> num </a:t>
            </a:r>
            <a:r>
              <a:rPr lang="pt-BR" altLang="ko-KR" dirty="0">
                <a:latin typeface="+mn-ea"/>
              </a:rPr>
              <a:t>+= 3</a:t>
            </a:r>
            <a:r>
              <a:rPr lang="pt-BR" altLang="ko-KR" dirty="0" smtClean="0">
                <a:latin typeface="+mn-ea"/>
              </a:rPr>
              <a:t>;</a:t>
            </a:r>
            <a:endParaRPr lang="pt-BR" altLang="ko-KR" dirty="0">
              <a:latin typeface="+mn-ea"/>
            </a:endParaRPr>
          </a:p>
          <a:p>
            <a:r>
              <a:rPr lang="pt-BR" altLang="ko-KR" dirty="0" smtClean="0">
                <a:latin typeface="+mn-ea"/>
              </a:rPr>
              <a:t> . . .</a:t>
            </a:r>
            <a:endParaRPr lang="pt-BR" altLang="ko-KR" dirty="0">
              <a:latin typeface="+mn-ea"/>
            </a:endParaRPr>
          </a:p>
          <a:p>
            <a:r>
              <a:rPr lang="pt-BR" altLang="ko-KR" dirty="0" smtClean="0">
                <a:latin typeface="+mn-ea"/>
              </a:rPr>
              <a:t> num </a:t>
            </a:r>
            <a:r>
              <a:rPr lang="pt-BR" altLang="ko-KR" dirty="0">
                <a:latin typeface="+mn-ea"/>
              </a:rPr>
              <a:t>+= </a:t>
            </a:r>
            <a:r>
              <a:rPr lang="pt-BR" altLang="ko-KR" dirty="0" smtClean="0">
                <a:latin typeface="+mn-ea"/>
              </a:rPr>
              <a:t>9;</a:t>
            </a:r>
            <a:endParaRPr lang="pt-BR" altLang="ko-KR" dirty="0">
              <a:latin typeface="+mn-ea"/>
            </a:endParaRPr>
          </a:p>
          <a:p>
            <a:r>
              <a:rPr lang="pt-BR" altLang="ko-KR" dirty="0" smtClean="0">
                <a:latin typeface="+mn-ea"/>
              </a:rPr>
              <a:t> num += 10;</a:t>
            </a:r>
          </a:p>
          <a:p>
            <a:endParaRPr lang="pt-BR" altLang="ko-KR" dirty="0" smtClean="0">
              <a:latin typeface="+mn-ea"/>
            </a:endParaRPr>
          </a:p>
          <a:p>
            <a:endParaRPr lang="pt-BR" altLang="ko-KR" dirty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 err="1" smtClean="0">
                <a:latin typeface="+mn-ea"/>
              </a:rPr>
              <a:t>System.out.println</a:t>
            </a:r>
            <a:r>
              <a:rPr lang="en-US" altLang="ko-KR" dirty="0" smtClean="0">
                <a:latin typeface="+mn-ea"/>
              </a:rPr>
              <a:t>("</a:t>
            </a:r>
            <a:r>
              <a:rPr lang="ko-KR" altLang="en-US" dirty="0" smtClean="0">
                <a:latin typeface="+mn-ea"/>
              </a:rPr>
              <a:t>합계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는</a:t>
            </a:r>
            <a:r>
              <a:rPr lang="en-US" altLang="ko-KR" dirty="0" smtClean="0">
                <a:latin typeface="+mn-ea"/>
              </a:rPr>
              <a:t>" + </a:t>
            </a:r>
            <a:r>
              <a:rPr lang="en-US" altLang="ko-KR" dirty="0" err="1">
                <a:latin typeface="+mn-ea"/>
              </a:rPr>
              <a:t>num</a:t>
            </a:r>
            <a:r>
              <a:rPr lang="en-US" altLang="ko-KR" dirty="0">
                <a:latin typeface="+mn-ea"/>
              </a:rPr>
              <a:t> + "</a:t>
            </a:r>
            <a:r>
              <a:rPr lang="ko-KR" altLang="en-US" dirty="0">
                <a:latin typeface="+mn-ea"/>
              </a:rPr>
              <a:t>입니다</a:t>
            </a:r>
            <a:r>
              <a:rPr lang="en-US" altLang="ko-KR" dirty="0">
                <a:latin typeface="+mn-ea"/>
              </a:rPr>
              <a:t>.");</a:t>
            </a:r>
            <a:endParaRPr lang="pt-BR" altLang="ko-KR" dirty="0" smtClean="0">
              <a:latin typeface="+mn-ea"/>
            </a:endParaRPr>
          </a:p>
          <a:p>
            <a:endParaRPr lang="ko-KR" altLang="en-US" dirty="0"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385048" y="1916832"/>
            <a:ext cx="3456384" cy="3456384"/>
          </a:xfrm>
          <a:prstGeom prst="rect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altLang="ko-KR" dirty="0" smtClean="0">
                <a:latin typeface="+mn-ea"/>
              </a:rPr>
              <a:t> int </a:t>
            </a:r>
            <a:r>
              <a:rPr lang="pt-BR" altLang="ko-KR" dirty="0">
                <a:latin typeface="+mn-ea"/>
              </a:rPr>
              <a:t>n = 1;</a:t>
            </a:r>
          </a:p>
          <a:p>
            <a:r>
              <a:rPr lang="pt-BR" altLang="ko-KR" dirty="0" smtClean="0">
                <a:latin typeface="+mn-ea"/>
              </a:rPr>
              <a:t> int </a:t>
            </a:r>
            <a:r>
              <a:rPr lang="pt-BR" altLang="ko-KR" dirty="0">
                <a:latin typeface="+mn-ea"/>
              </a:rPr>
              <a:t>sum = 0;</a:t>
            </a:r>
          </a:p>
          <a:p>
            <a:r>
              <a:rPr lang="pt-BR" altLang="ko-KR" dirty="0">
                <a:latin typeface="+mn-ea"/>
              </a:rPr>
              <a:t>	</a:t>
            </a:r>
          </a:p>
          <a:p>
            <a:r>
              <a:rPr lang="pt-BR" altLang="ko-KR" dirty="0" smtClean="0">
                <a:latin typeface="+mn-ea"/>
              </a:rPr>
              <a:t> while(n </a:t>
            </a:r>
            <a:r>
              <a:rPr lang="pt-BR" altLang="ko-KR" dirty="0">
                <a:latin typeface="+mn-ea"/>
              </a:rPr>
              <a:t>&lt;= </a:t>
            </a:r>
            <a:r>
              <a:rPr lang="pt-BR" altLang="ko-KR" dirty="0" smtClean="0">
                <a:latin typeface="+mn-ea"/>
              </a:rPr>
              <a:t>10) </a:t>
            </a:r>
            <a:r>
              <a:rPr lang="pt-BR" altLang="ko-KR" dirty="0">
                <a:latin typeface="+mn-ea"/>
              </a:rPr>
              <a:t>{</a:t>
            </a:r>
          </a:p>
          <a:p>
            <a:r>
              <a:rPr lang="pt-BR" altLang="ko-KR" dirty="0">
                <a:latin typeface="+mn-ea"/>
              </a:rPr>
              <a:t>    sum += n;</a:t>
            </a:r>
          </a:p>
          <a:p>
            <a:r>
              <a:rPr lang="pt-BR" altLang="ko-KR" dirty="0">
                <a:latin typeface="+mn-ea"/>
              </a:rPr>
              <a:t>    n++;</a:t>
            </a:r>
          </a:p>
          <a:p>
            <a:r>
              <a:rPr lang="pt-BR" altLang="ko-KR" dirty="0" smtClean="0">
                <a:latin typeface="+mn-ea"/>
              </a:rPr>
              <a:t> }</a:t>
            </a:r>
            <a:endParaRPr lang="pt-BR" altLang="ko-KR" dirty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r>
              <a:rPr lang="en-US" altLang="ko-KR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System.out.println</a:t>
            </a:r>
            <a:r>
              <a:rPr lang="en-US" altLang="ko-KR" dirty="0">
                <a:latin typeface="+mn-ea"/>
              </a:rPr>
              <a:t>("</a:t>
            </a:r>
            <a:r>
              <a:rPr lang="ko-KR" altLang="en-US" dirty="0">
                <a:latin typeface="+mn-ea"/>
              </a:rPr>
              <a:t>합계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  </a:t>
            </a:r>
            <a:r>
              <a:rPr lang="ko-KR" altLang="en-US" dirty="0">
                <a:latin typeface="+mn-ea"/>
              </a:rPr>
              <a:t>는</a:t>
            </a:r>
            <a:r>
              <a:rPr lang="en-US" altLang="ko-KR" dirty="0">
                <a:latin typeface="+mn-ea"/>
              </a:rPr>
              <a:t>" + </a:t>
            </a:r>
            <a:r>
              <a:rPr lang="en-US" altLang="ko-KR" dirty="0" smtClean="0">
                <a:latin typeface="+mn-ea"/>
              </a:rPr>
              <a:t>sum </a:t>
            </a:r>
            <a:r>
              <a:rPr lang="en-US" altLang="ko-KR" dirty="0">
                <a:latin typeface="+mn-ea"/>
              </a:rPr>
              <a:t>+ "</a:t>
            </a:r>
            <a:r>
              <a:rPr lang="ko-KR" altLang="en-US" dirty="0">
                <a:latin typeface="+mn-ea"/>
              </a:rPr>
              <a:t>입니다</a:t>
            </a:r>
            <a:r>
              <a:rPr lang="en-US" altLang="ko-KR" dirty="0">
                <a:latin typeface="+mn-ea"/>
              </a:rPr>
              <a:t>.");</a:t>
            </a:r>
            <a:endParaRPr lang="pt-BR" altLang="ko-KR" dirty="0">
              <a:latin typeface="+mn-ea"/>
            </a:endParaRPr>
          </a:p>
          <a:p>
            <a:endParaRPr lang="ko-KR" altLang="en-US" dirty="0">
              <a:latin typeface="+mn-ea"/>
            </a:endParaRPr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xmlns="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064568" y="1292259"/>
            <a:ext cx="4608512" cy="40854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altLang="ko-KR" sz="1800" b="1" dirty="0" smtClean="0"/>
              <a:t>1</a:t>
            </a:r>
            <a:r>
              <a:rPr lang="ko-KR" altLang="en-US" sz="1800" b="1" dirty="0" smtClean="0"/>
              <a:t>부터 </a:t>
            </a:r>
            <a:r>
              <a:rPr lang="en-US" altLang="ko-KR" sz="1800" b="1" dirty="0" smtClean="0"/>
              <a:t>10</a:t>
            </a:r>
            <a:r>
              <a:rPr lang="ko-KR" altLang="en-US" sz="1800" b="1" dirty="0" smtClean="0"/>
              <a:t>까지 합계를 계산하는 프로그램    </a:t>
            </a:r>
            <a:endParaRPr lang="en-US" altLang="ko-KR" sz="1800" b="1" dirty="0" smtClean="0"/>
          </a:p>
          <a:p>
            <a:pPr marL="457200" lvl="1" indent="0">
              <a:buNone/>
            </a:pPr>
            <a:r>
              <a:rPr lang="ko-KR" altLang="en-US" sz="2000" b="1" dirty="0" smtClean="0"/>
              <a:t> </a:t>
            </a:r>
            <a:endParaRPr lang="en-US" altLang="ko-KR" sz="20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4664968" y="3352927"/>
            <a:ext cx="432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vs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2087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반복문</a:t>
            </a:r>
            <a:r>
              <a:rPr lang="en-US" altLang="ko-KR" dirty="0" smtClean="0"/>
              <a:t>(while</a:t>
            </a:r>
            <a:r>
              <a:rPr lang="ko-KR" altLang="en-US" dirty="0" smtClean="0"/>
              <a:t>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1196752"/>
            <a:ext cx="6492803" cy="481625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2559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조건문</a:t>
            </a:r>
            <a:r>
              <a:rPr lang="en-US" altLang="ko-KR" dirty="0" smtClean="0"/>
              <a:t>(if</a:t>
            </a:r>
            <a:r>
              <a:rPr lang="ko-KR" altLang="en-US" dirty="0" smtClean="0"/>
              <a:t>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xmlns="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20550" y="1196752"/>
            <a:ext cx="8064897" cy="46085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 </a:t>
            </a:r>
            <a:r>
              <a:rPr lang="ko-KR" altLang="en-US" sz="2000" b="1" dirty="0" err="1" smtClean="0">
                <a:solidFill>
                  <a:srgbClr val="C00000"/>
                </a:solidFill>
              </a:rPr>
              <a:t>조건</a:t>
            </a:r>
            <a:r>
              <a:rPr lang="ko-KR" altLang="en-US" sz="2000" b="1" dirty="0" err="1">
                <a:solidFill>
                  <a:srgbClr val="C00000"/>
                </a:solidFill>
              </a:rPr>
              <a:t>문</a:t>
            </a:r>
            <a:endParaRPr lang="en-US" altLang="ko-KR" sz="2000" b="1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800" dirty="0" smtClean="0"/>
              <a:t>주어진 조건에 따라 다른 </a:t>
            </a:r>
            <a:r>
              <a:rPr lang="ko-KR" altLang="en-US" sz="1800" dirty="0" err="1" smtClean="0"/>
              <a:t>수행문이</a:t>
            </a:r>
            <a:r>
              <a:rPr lang="ko-KR" altLang="en-US" sz="1800" dirty="0" smtClean="0"/>
              <a:t> 실행되도록 한 프로그래밍 구문</a:t>
            </a:r>
            <a:endParaRPr lang="en-US" altLang="ko-KR" sz="1800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/>
              <a:t>i</a:t>
            </a:r>
            <a:r>
              <a:rPr lang="en-US" altLang="ko-KR" sz="2000" dirty="0" smtClean="0"/>
              <a:t>f</a:t>
            </a:r>
            <a:r>
              <a:rPr lang="ko-KR" altLang="en-US" sz="2000" dirty="0" smtClean="0"/>
              <a:t>문</a:t>
            </a:r>
            <a:r>
              <a:rPr lang="en-US" altLang="ko-KR" sz="2000" dirty="0" smtClean="0"/>
              <a:t>, switch </a:t>
            </a:r>
            <a:r>
              <a:rPr lang="ko-KR" altLang="en-US" sz="2000" dirty="0" smtClean="0"/>
              <a:t>문이 대표적이다</a:t>
            </a:r>
            <a:r>
              <a:rPr lang="en-US" altLang="ko-KR" sz="2000" dirty="0" smtClean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sz="1800" b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1800" b="1" dirty="0">
                <a:solidFill>
                  <a:srgbClr val="C00000"/>
                </a:solidFill>
              </a:rPr>
              <a:t>i</a:t>
            </a:r>
            <a:r>
              <a:rPr lang="en-US" altLang="ko-KR" sz="1800" b="1" dirty="0" smtClean="0">
                <a:solidFill>
                  <a:srgbClr val="C00000"/>
                </a:solidFill>
              </a:rPr>
              <a:t>f</a:t>
            </a:r>
            <a:r>
              <a:rPr lang="ko-KR" altLang="en-US" sz="1800" b="1" dirty="0">
                <a:solidFill>
                  <a:srgbClr val="C00000"/>
                </a:solidFill>
              </a:rPr>
              <a:t>문</a:t>
            </a:r>
            <a:endParaRPr lang="en-US" altLang="ko-KR" sz="1800" dirty="0">
              <a:solidFill>
                <a:srgbClr val="C00000"/>
              </a:solidFill>
            </a:endParaRPr>
          </a:p>
          <a:p>
            <a:pPr marL="914400" lvl="2" indent="0">
              <a:buNone/>
            </a:pPr>
            <a:r>
              <a:rPr lang="en-US" altLang="ko-KR" sz="1800" dirty="0"/>
              <a:t>i</a:t>
            </a:r>
            <a:r>
              <a:rPr lang="en-US" altLang="ko-KR" sz="1800" dirty="0" smtClean="0"/>
              <a:t>f</a:t>
            </a:r>
            <a:r>
              <a:rPr lang="en-US" altLang="ko-KR" sz="1800" dirty="0"/>
              <a:t>(</a:t>
            </a:r>
            <a:r>
              <a:rPr lang="ko-KR" altLang="en-US" sz="1800" dirty="0" err="1"/>
              <a:t>조건식</a:t>
            </a:r>
            <a:r>
              <a:rPr lang="en-US" altLang="ko-KR" sz="1800" dirty="0"/>
              <a:t>){</a:t>
            </a:r>
          </a:p>
          <a:p>
            <a:pPr marL="914400" lvl="2" indent="0">
              <a:buNone/>
            </a:pPr>
            <a:r>
              <a:rPr lang="en-US" altLang="ko-KR" sz="1800" dirty="0"/>
              <a:t>      </a:t>
            </a:r>
            <a:r>
              <a:rPr lang="ko-KR" altLang="en-US" sz="1800" dirty="0" err="1"/>
              <a:t>수행문</a:t>
            </a:r>
            <a:r>
              <a:rPr lang="en-US" altLang="ko-KR" sz="1800" dirty="0"/>
              <a:t>;</a:t>
            </a:r>
          </a:p>
          <a:p>
            <a:pPr marL="914400" lvl="2" indent="0">
              <a:buNone/>
            </a:pPr>
            <a:r>
              <a:rPr lang="en-US" altLang="ko-KR" sz="1800" dirty="0" smtClean="0"/>
              <a:t>}</a:t>
            </a:r>
          </a:p>
          <a:p>
            <a:pPr marL="914400" lvl="2" indent="0">
              <a:buNone/>
            </a:pPr>
            <a:r>
              <a:rPr lang="en-US" altLang="ko-KR" sz="1800" dirty="0" smtClean="0">
                <a:latin typeface="+mn-ea"/>
              </a:rPr>
              <a:t>. . .</a:t>
            </a:r>
            <a:endParaRPr lang="en-US" altLang="ko-KR" sz="1800" dirty="0">
              <a:latin typeface="+mn-ea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2200" b="1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6321151" y="2132856"/>
            <a:ext cx="1224136" cy="504056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시작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6321151" y="5373216"/>
            <a:ext cx="1224136" cy="504056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끝</a:t>
            </a:r>
          </a:p>
        </p:txBody>
      </p:sp>
      <p:sp>
        <p:nvSpPr>
          <p:cNvPr id="21" name="다이아몬드 20"/>
          <p:cNvSpPr/>
          <p:nvPr/>
        </p:nvSpPr>
        <p:spPr>
          <a:xfrm>
            <a:off x="6249143" y="2996952"/>
            <a:ext cx="1368152" cy="792088"/>
          </a:xfrm>
          <a:prstGeom prst="diamond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조건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097015" y="4149080"/>
            <a:ext cx="1368152" cy="50405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실행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A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473279" y="4149080"/>
            <a:ext cx="1368152" cy="50405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실행</a:t>
            </a:r>
            <a:r>
              <a:rPr lang="en-US" altLang="ko-KR" dirty="0">
                <a:solidFill>
                  <a:sysClr val="windowText" lastClr="000000"/>
                </a:solidFill>
              </a:rPr>
              <a:t>B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꺾인 연결선 25"/>
          <p:cNvCxnSpPr>
            <a:stCxn id="21" idx="1"/>
            <a:endCxn id="22" idx="0"/>
          </p:cNvCxnSpPr>
          <p:nvPr/>
        </p:nvCxnSpPr>
        <p:spPr>
          <a:xfrm rot="10800000" flipV="1">
            <a:off x="5781091" y="3392996"/>
            <a:ext cx="468052" cy="7560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꺾인 연결선 29"/>
          <p:cNvCxnSpPr>
            <a:stCxn id="21" idx="3"/>
            <a:endCxn id="24" idx="0"/>
          </p:cNvCxnSpPr>
          <p:nvPr/>
        </p:nvCxnSpPr>
        <p:spPr>
          <a:xfrm>
            <a:off x="7617295" y="3392996"/>
            <a:ext cx="540060" cy="7560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 30"/>
          <p:cNvCxnSpPr>
            <a:stCxn id="22" idx="2"/>
            <a:endCxn id="19" idx="1"/>
          </p:cNvCxnSpPr>
          <p:nvPr/>
        </p:nvCxnSpPr>
        <p:spPr>
          <a:xfrm rot="16200000" flipH="1">
            <a:off x="5565067" y="4869160"/>
            <a:ext cx="972108" cy="5400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18" idx="2"/>
            <a:endCxn id="21" idx="0"/>
          </p:cNvCxnSpPr>
          <p:nvPr/>
        </p:nvCxnSpPr>
        <p:spPr>
          <a:xfrm>
            <a:off x="6933219" y="2636912"/>
            <a:ext cx="0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 32"/>
          <p:cNvCxnSpPr>
            <a:stCxn id="24" idx="2"/>
            <a:endCxn id="19" idx="3"/>
          </p:cNvCxnSpPr>
          <p:nvPr/>
        </p:nvCxnSpPr>
        <p:spPr>
          <a:xfrm rot="5400000">
            <a:off x="7365267" y="4833156"/>
            <a:ext cx="972108" cy="6120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781090" y="3573016"/>
            <a:ext cx="684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t</a:t>
            </a:r>
            <a:r>
              <a:rPr lang="en-US" altLang="ko-KR" b="1" dirty="0" smtClean="0">
                <a:solidFill>
                  <a:srgbClr val="0070C0"/>
                </a:solidFill>
              </a:rPr>
              <a:t>rue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473278" y="3573016"/>
            <a:ext cx="792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</a:rPr>
              <a:t>f</a:t>
            </a:r>
            <a:r>
              <a:rPr lang="en-US" altLang="ko-KR" b="1" dirty="0" smtClean="0">
                <a:solidFill>
                  <a:srgbClr val="C00000"/>
                </a:solidFill>
              </a:rPr>
              <a:t>alse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617296" y="2929032"/>
            <a:ext cx="1512168" cy="40862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a</a:t>
            </a:r>
            <a:r>
              <a:rPr lang="en-US" altLang="ko-KR" dirty="0" smtClean="0"/>
              <a:t>ge &gt;= 15</a:t>
            </a:r>
            <a:endParaRPr lang="ko-KR" altLang="en-US" dirty="0"/>
          </a:p>
        </p:txBody>
      </p:sp>
      <p:cxnSp>
        <p:nvCxnSpPr>
          <p:cNvPr id="37" name="직선 화살표 연결선 36"/>
          <p:cNvCxnSpPr/>
          <p:nvPr/>
        </p:nvCxnSpPr>
        <p:spPr>
          <a:xfrm flipH="1">
            <a:off x="7253186" y="3148519"/>
            <a:ext cx="364109" cy="187888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491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smtClean="0"/>
              <a:t>무한반복 </a:t>
            </a:r>
            <a:r>
              <a:rPr lang="en-US" altLang="ko-KR" dirty="0" smtClean="0"/>
              <a:t>- break 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xmlns="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704528" y="1196752"/>
            <a:ext cx="4176464" cy="172819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무한 </a:t>
            </a:r>
            <a:r>
              <a:rPr lang="ko-KR" altLang="en-US" sz="2000" b="1" dirty="0" err="1" smtClean="0">
                <a:solidFill>
                  <a:srgbClr val="C00000"/>
                </a:solidFill>
              </a:rPr>
              <a:t>반복문</a:t>
            </a:r>
            <a:r>
              <a:rPr lang="en-US" altLang="ko-KR" sz="2000" b="1" dirty="0">
                <a:solidFill>
                  <a:srgbClr val="C00000"/>
                </a:solidFill>
              </a:rPr>
              <a:t>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-</a:t>
            </a:r>
            <a:r>
              <a:rPr lang="en-US" altLang="ko-KR" sz="2000" b="1" dirty="0">
                <a:solidFill>
                  <a:srgbClr val="C00000"/>
                </a:solidFill>
              </a:rPr>
              <a:t> break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문</a:t>
            </a:r>
            <a:endParaRPr lang="en-US" altLang="ko-KR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ko-KR" sz="2200" b="1" dirty="0" smtClean="0">
                <a:solidFill>
                  <a:srgbClr val="C00000"/>
                </a:solidFill>
              </a:rPr>
              <a:t>   </a:t>
            </a:r>
            <a:r>
              <a:rPr lang="ko-KR" altLang="en-US" sz="1800" dirty="0" err="1" smtClean="0"/>
              <a:t>반복문에서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break </a:t>
            </a:r>
            <a:r>
              <a:rPr lang="ko-KR" altLang="en-US" sz="1800" dirty="0" smtClean="0"/>
              <a:t>문을 만나면 더 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</a:t>
            </a:r>
            <a:r>
              <a:rPr lang="ko-KR" altLang="en-US" sz="1800" dirty="0" smtClean="0"/>
              <a:t>이상 반복을 수행하지 않고 </a:t>
            </a:r>
            <a:r>
              <a:rPr lang="ko-KR" altLang="en-US" sz="1800" dirty="0" err="1" smtClean="0"/>
              <a:t>반복문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 빠져 나옴 </a:t>
            </a:r>
            <a:endParaRPr lang="en-US" altLang="ko-KR" sz="1800" dirty="0" smtClean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424608" y="2924944"/>
            <a:ext cx="2880320" cy="2736304"/>
          </a:xfrm>
          <a:prstGeom prst="roundRect">
            <a:avLst>
              <a:gd name="adj" fmla="val 11893"/>
            </a:avLst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+mn-ea"/>
              </a:rPr>
              <a:t> while(</a:t>
            </a:r>
            <a:r>
              <a:rPr lang="en-US" altLang="ko-KR" b="1" dirty="0" smtClean="0">
                <a:solidFill>
                  <a:srgbClr val="C00000"/>
                </a:solidFill>
                <a:latin typeface="+mn-ea"/>
              </a:rPr>
              <a:t>true</a:t>
            </a:r>
            <a:r>
              <a:rPr lang="en-US" altLang="ko-KR" dirty="0" smtClean="0">
                <a:latin typeface="+mn-ea"/>
              </a:rPr>
              <a:t>){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+mn-ea"/>
              </a:rPr>
              <a:t>     if(</a:t>
            </a:r>
            <a:r>
              <a:rPr lang="ko-KR" altLang="en-US" dirty="0" err="1" smtClean="0">
                <a:latin typeface="+mn-ea"/>
              </a:rPr>
              <a:t>조건식</a:t>
            </a:r>
            <a:r>
              <a:rPr lang="en-US" altLang="ko-KR" dirty="0" smtClean="0">
                <a:latin typeface="+mn-ea"/>
              </a:rPr>
              <a:t>){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+mn-ea"/>
              </a:rPr>
              <a:t>          </a:t>
            </a:r>
            <a:r>
              <a:rPr lang="en-US" altLang="ko-KR" b="1" dirty="0" smtClean="0">
                <a:solidFill>
                  <a:srgbClr val="C00000"/>
                </a:solidFill>
                <a:latin typeface="+mn-ea"/>
              </a:rPr>
              <a:t>break;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C00000"/>
                </a:solidFill>
                <a:latin typeface="+mn-ea"/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  <a:latin typeface="+mn-ea"/>
              </a:rPr>
              <a:t>   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}</a:t>
            </a:r>
            <a:r>
              <a:rPr lang="en-US" altLang="ko-KR" dirty="0" smtClean="0">
                <a:latin typeface="+mn-ea"/>
              </a:rPr>
              <a:t>   </a:t>
            </a:r>
            <a:endParaRPr lang="en-US" altLang="ko-KR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+mn-ea"/>
              </a:rPr>
              <a:t>}</a:t>
            </a:r>
            <a:endParaRPr lang="ko-KR" altLang="en-US" dirty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976" y="1385524"/>
            <a:ext cx="4935782" cy="463576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2100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while</a:t>
            </a:r>
            <a:r>
              <a:rPr lang="ko-KR" altLang="en-US" dirty="0" smtClean="0"/>
              <a:t>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실습 예제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76536" y="720101"/>
            <a:ext cx="8239086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--------------------------------------------------------------------------------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  조건 </a:t>
            </a:r>
            <a:r>
              <a:rPr lang="en-US" altLang="ko-KR" dirty="0"/>
              <a:t>: </a:t>
            </a:r>
            <a:r>
              <a:rPr lang="en-US" altLang="ko-KR" dirty="0" smtClean="0"/>
              <a:t>‘y’ </a:t>
            </a:r>
            <a:r>
              <a:rPr lang="ko-KR" altLang="en-US" dirty="0"/>
              <a:t>키를 누르면 </a:t>
            </a:r>
            <a:r>
              <a:rPr lang="en-US" altLang="ko-KR" dirty="0"/>
              <a:t>"</a:t>
            </a:r>
            <a:r>
              <a:rPr lang="ko-KR" altLang="en-US" dirty="0"/>
              <a:t>계속 반복</a:t>
            </a:r>
            <a:r>
              <a:rPr lang="en-US" altLang="ko-KR" dirty="0"/>
              <a:t>", </a:t>
            </a:r>
            <a:r>
              <a:rPr lang="en-US" altLang="ko-KR" dirty="0" smtClean="0"/>
              <a:t>‘n’</a:t>
            </a:r>
            <a:r>
              <a:rPr lang="ko-KR" altLang="en-US" dirty="0" smtClean="0"/>
              <a:t>키를 </a:t>
            </a:r>
            <a:r>
              <a:rPr lang="ko-KR" altLang="en-US" dirty="0"/>
              <a:t>누르면 </a:t>
            </a:r>
            <a:r>
              <a:rPr lang="en-US" altLang="ko-KR" dirty="0"/>
              <a:t>"</a:t>
            </a:r>
            <a:r>
              <a:rPr lang="ko-KR" altLang="en-US" dirty="0"/>
              <a:t>반복 중단</a:t>
            </a:r>
            <a:r>
              <a:rPr lang="en-US" altLang="ko-KR" dirty="0"/>
              <a:t>“, 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</a:t>
            </a:r>
            <a:r>
              <a:rPr lang="ko-KR" altLang="en-US" dirty="0" smtClean="0"/>
              <a:t>이외의 </a:t>
            </a:r>
            <a:r>
              <a:rPr lang="ko-KR" altLang="en-US" dirty="0"/>
              <a:t>키를 누르면 </a:t>
            </a:r>
            <a:r>
              <a:rPr lang="en-US" altLang="ko-KR" dirty="0"/>
              <a:t>“</a:t>
            </a:r>
            <a:r>
              <a:rPr lang="ko-KR" altLang="en-US" dirty="0"/>
              <a:t>지원하지 않는 키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프로그램을 작성하세요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b="1" dirty="0" smtClean="0">
                <a:solidFill>
                  <a:srgbClr val="C00000"/>
                </a:solidFill>
              </a:rPr>
              <a:t>문자열이 같은 지를 비교하는 함수</a:t>
            </a:r>
            <a:r>
              <a:rPr lang="en-US" altLang="ko-KR" b="1" dirty="0" smtClean="0">
                <a:solidFill>
                  <a:srgbClr val="C00000"/>
                </a:solidFill>
              </a:rPr>
              <a:t>(</a:t>
            </a:r>
            <a:r>
              <a:rPr lang="ko-KR" altLang="en-US" b="1" dirty="0" err="1" smtClean="0">
                <a:solidFill>
                  <a:srgbClr val="C00000"/>
                </a:solidFill>
              </a:rPr>
              <a:t>메서드</a:t>
            </a:r>
            <a:r>
              <a:rPr lang="en-US" altLang="ko-KR" b="1" dirty="0" smtClean="0">
                <a:solidFill>
                  <a:srgbClr val="C00000"/>
                </a:solidFill>
              </a:rPr>
              <a:t>)</a:t>
            </a:r>
            <a:r>
              <a:rPr lang="ko-KR" altLang="en-US" b="1" dirty="0" smtClean="0">
                <a:solidFill>
                  <a:srgbClr val="C00000"/>
                </a:solidFill>
              </a:rPr>
              <a:t>는 </a:t>
            </a:r>
            <a:r>
              <a:rPr lang="en-US" altLang="ko-KR" b="1" dirty="0" smtClean="0">
                <a:solidFill>
                  <a:srgbClr val="C00000"/>
                </a:solidFill>
              </a:rPr>
              <a:t>equals() </a:t>
            </a:r>
            <a:r>
              <a:rPr lang="ko-KR" altLang="en-US" b="1" dirty="0" smtClean="0">
                <a:solidFill>
                  <a:srgbClr val="C00000"/>
                </a:solidFill>
              </a:rPr>
              <a:t>임</a:t>
            </a:r>
            <a:endParaRPr lang="ko-KR" altLang="en-US" b="1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/>
              <a:t>---------------------------------------------------------------------------------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178" y="3355877"/>
            <a:ext cx="2745545" cy="165618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1856656" y="2889926"/>
            <a:ext cx="1944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☞ 실행 결과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10546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while</a:t>
            </a:r>
            <a:r>
              <a:rPr lang="ko-KR" altLang="en-US" dirty="0" smtClean="0"/>
              <a:t>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실습 예제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052736"/>
            <a:ext cx="6918530" cy="513533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49215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커피 자동판매기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xmlns="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48544" y="1281535"/>
            <a:ext cx="5040560" cy="41927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실습 예제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커피자판기 프로그램  </a:t>
            </a:r>
            <a:endParaRPr lang="en-US" altLang="ko-KR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4232920" y="1865920"/>
            <a:ext cx="5400600" cy="3371136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/>
              <a:t>커피의 총 개수 </a:t>
            </a:r>
            <a:r>
              <a:rPr lang="en-US" altLang="ko-KR" sz="1600" dirty="0" smtClean="0"/>
              <a:t>: 5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/>
              <a:t>커피 값은 </a:t>
            </a:r>
            <a:r>
              <a:rPr lang="en-US" altLang="ko-KR" sz="1600" dirty="0" smtClean="0"/>
              <a:t>500</a:t>
            </a:r>
            <a:r>
              <a:rPr lang="ko-KR" altLang="en-US" sz="1600" dirty="0" smtClean="0"/>
              <a:t>원 </a:t>
            </a:r>
            <a:r>
              <a:rPr lang="en-US" altLang="ko-KR" sz="1600" dirty="0" smtClean="0"/>
              <a:t>-&gt; “</a:t>
            </a:r>
            <a:r>
              <a:rPr lang="ko-KR" altLang="en-US" sz="1600" dirty="0" smtClean="0"/>
              <a:t>커피가 나옵니다</a:t>
            </a:r>
            <a:r>
              <a:rPr lang="en-US" altLang="ko-KR" sz="1600" dirty="0" smtClean="0"/>
              <a:t>” </a:t>
            </a:r>
            <a:r>
              <a:rPr lang="ko-KR" altLang="en-US" sz="1600" dirty="0" smtClean="0"/>
              <a:t>출력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</a:t>
            </a:r>
            <a:r>
              <a:rPr lang="ko-KR" altLang="en-US" sz="1600" dirty="0"/>
              <a:t>하</a:t>
            </a:r>
            <a:r>
              <a:rPr lang="ko-KR" altLang="en-US" sz="1600" dirty="0" smtClean="0"/>
              <a:t>고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커피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개 감소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/>
              <a:t>500</a:t>
            </a:r>
            <a:r>
              <a:rPr lang="ko-KR" altLang="en-US" sz="1600" dirty="0" smtClean="0"/>
              <a:t>원 보다 크면 </a:t>
            </a:r>
            <a:r>
              <a:rPr lang="en-US" altLang="ko-KR" sz="1600" dirty="0" smtClean="0"/>
              <a:t>-&gt; “</a:t>
            </a:r>
            <a:r>
              <a:rPr lang="ko-KR" altLang="en-US" sz="1600" dirty="0" smtClean="0"/>
              <a:t>거스름돈이 나옵니다</a:t>
            </a:r>
            <a:r>
              <a:rPr lang="en-US" altLang="ko-KR" sz="1600" dirty="0" smtClean="0"/>
              <a:t>.” </a:t>
            </a:r>
            <a:r>
              <a:rPr lang="ko-KR" altLang="en-US" sz="1600" dirty="0" smtClean="0"/>
              <a:t>출력하고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커피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개 감소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/>
              <a:t>500</a:t>
            </a:r>
            <a:r>
              <a:rPr lang="ko-KR" altLang="en-US" sz="1600" dirty="0" smtClean="0"/>
              <a:t>원 보다 작으면 </a:t>
            </a:r>
            <a:r>
              <a:rPr lang="en-US" altLang="ko-KR" sz="1600" dirty="0" smtClean="0"/>
              <a:t>-&gt; “</a:t>
            </a:r>
            <a:r>
              <a:rPr lang="ko-KR" altLang="en-US" sz="1600" dirty="0" smtClean="0"/>
              <a:t>커피가 나오지 않습니다</a:t>
            </a:r>
            <a:r>
              <a:rPr lang="en-US" altLang="ko-KR" sz="1600" dirty="0" smtClean="0"/>
              <a:t>.”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/>
              <a:t>커피가 모두 소진되면 </a:t>
            </a:r>
            <a:r>
              <a:rPr lang="en-US" altLang="ko-KR" sz="1600" dirty="0" smtClean="0"/>
              <a:t>“</a:t>
            </a:r>
            <a:r>
              <a:rPr lang="ko-KR" altLang="en-US" sz="1600" dirty="0" smtClean="0"/>
              <a:t>판매를 중단합니다</a:t>
            </a:r>
            <a:r>
              <a:rPr lang="en-US" altLang="ko-KR" sz="1600" dirty="0" smtClean="0"/>
              <a:t>” </a:t>
            </a:r>
            <a:r>
              <a:rPr lang="ko-KR" altLang="en-US" sz="1600" dirty="0" smtClean="0"/>
              <a:t>출력하고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프로그램 종료 </a:t>
            </a:r>
            <a:endParaRPr lang="ko-KR" altLang="en-US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20" y="1778343"/>
            <a:ext cx="3452159" cy="390177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3056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커피 자동판매기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24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8" y="980728"/>
            <a:ext cx="7707660" cy="532859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23151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은행 업무 프로그</a:t>
            </a:r>
            <a:r>
              <a:rPr lang="ko-KR" altLang="en-US" dirty="0"/>
              <a:t>램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25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808" y="2432428"/>
            <a:ext cx="2808312" cy="382524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9" name="직사각형 8"/>
          <p:cNvSpPr/>
          <p:nvPr/>
        </p:nvSpPr>
        <p:spPr>
          <a:xfrm>
            <a:off x="858168" y="764704"/>
            <a:ext cx="8415312" cy="17007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--------------------------------------------------------------------------------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아래의 실행 결과대로 은행 업무를 구현하는 프로그램을 작성하세요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(</a:t>
            </a:r>
            <a:r>
              <a:rPr lang="en-US" altLang="ko-KR" dirty="0" err="1" smtClean="0"/>
              <a:t>switch~case</a:t>
            </a:r>
            <a:r>
              <a:rPr lang="ko-KR" altLang="en-US" dirty="0" smtClean="0"/>
              <a:t>문으로 각각 구현해 보세요</a:t>
            </a:r>
            <a:r>
              <a:rPr lang="en-US" altLang="ko-KR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---------------------------------------------------------------------------------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650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은행 업무 프로그</a:t>
            </a:r>
            <a:r>
              <a:rPr lang="ko-KR" altLang="en-US" dirty="0"/>
              <a:t>램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=""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416496" y="1268760"/>
            <a:ext cx="2376264" cy="50863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altLang="ko-KR" sz="1800" dirty="0" smtClean="0"/>
              <a:t>BankSwitch.java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800" y="908720"/>
            <a:ext cx="4968552" cy="543314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6288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은행 업무 프로그</a:t>
            </a:r>
            <a:r>
              <a:rPr lang="ko-KR" altLang="en-US" dirty="0"/>
              <a:t>램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=""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632520" y="1916832"/>
            <a:ext cx="2903741" cy="50863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ko-KR" altLang="en-US" sz="1800" dirty="0" smtClean="0"/>
              <a:t>파일 이름 </a:t>
            </a:r>
            <a:r>
              <a:rPr lang="en-US" altLang="ko-KR" sz="1800" dirty="0" smtClean="0"/>
              <a:t>: Bank.java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6261" y="1052736"/>
            <a:ext cx="4857995" cy="5200107"/>
          </a:xfrm>
          <a:prstGeom prst="rect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4524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은행 업무 프로그</a:t>
            </a:r>
            <a:r>
              <a:rPr lang="ko-KR" altLang="en-US" dirty="0"/>
              <a:t>램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=""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064568" y="1484784"/>
            <a:ext cx="6552728" cy="252028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None/>
            </a:pPr>
            <a:r>
              <a:rPr lang="ko-KR" altLang="en-US" sz="1800" b="1" dirty="0" smtClean="0">
                <a:solidFill>
                  <a:srgbClr val="C00000"/>
                </a:solidFill>
              </a:rPr>
              <a:t>☞ 개선사항</a:t>
            </a:r>
            <a:endParaRPr lang="en-US" altLang="ko-KR" sz="1800" b="1" dirty="0" smtClean="0">
              <a:solidFill>
                <a:srgbClr val="C00000"/>
              </a:solidFill>
            </a:endParaRPr>
          </a:p>
          <a:p>
            <a:pPr marL="800100" lvl="1" indent="-3429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600" dirty="0" smtClean="0"/>
              <a:t>잔액이 부족한 경우 처리</a:t>
            </a:r>
            <a:endParaRPr lang="en-US" altLang="ko-KR" sz="1600" dirty="0" smtClean="0"/>
          </a:p>
          <a:p>
            <a:pPr marL="800100" lvl="1" indent="-3429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600" dirty="0" err="1" smtClean="0"/>
              <a:t>수</a:t>
            </a:r>
            <a:r>
              <a:rPr lang="ko-KR" altLang="en-US" sz="1600" dirty="0" err="1"/>
              <a:t>행</a:t>
            </a:r>
            <a:r>
              <a:rPr lang="ko-KR" altLang="en-US" sz="1600" dirty="0" err="1" smtClean="0"/>
              <a:t>후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“</a:t>
            </a:r>
            <a:r>
              <a:rPr lang="ko-KR" altLang="en-US" sz="1600" dirty="0" smtClean="0"/>
              <a:t>정상 처리</a:t>
            </a:r>
            <a:r>
              <a:rPr lang="en-US" altLang="ko-KR" sz="1600" dirty="0" smtClean="0"/>
              <a:t>”</a:t>
            </a:r>
            <a:r>
              <a:rPr lang="ko-KR" altLang="en-US" sz="1600" dirty="0" smtClean="0"/>
              <a:t>와 돈에 천 단위 구분기호 넣기 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2317916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반복문</a:t>
            </a:r>
            <a:r>
              <a:rPr lang="en-US" altLang="ko-KR" dirty="0" smtClean="0"/>
              <a:t>(for</a:t>
            </a:r>
            <a:r>
              <a:rPr lang="ko-KR" altLang="en-US" dirty="0" smtClean="0"/>
              <a:t>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xmlns="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85130" y="1052737"/>
            <a:ext cx="5508030" cy="136815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solidFill>
                  <a:srgbClr val="C00000"/>
                </a:solidFill>
              </a:rPr>
              <a:t>for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문</a:t>
            </a:r>
            <a:endParaRPr lang="en-US" altLang="ko-KR" sz="2000" b="1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sz="1800" dirty="0" smtClean="0">
                <a:latin typeface="+mn-ea"/>
              </a:rPr>
              <a:t>주로 조건이 횟수인 경우에 사용</a:t>
            </a:r>
            <a:endParaRPr lang="en-US" altLang="ko-KR" sz="18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ko-KR" altLang="en-US" sz="1800" dirty="0" smtClean="0">
                <a:latin typeface="+mn-ea"/>
              </a:rPr>
              <a:t>초기화식</a:t>
            </a:r>
            <a:r>
              <a:rPr lang="en-US" altLang="ko-KR" sz="1800" dirty="0" smtClean="0">
                <a:latin typeface="+mn-ea"/>
              </a:rPr>
              <a:t>, </a:t>
            </a:r>
            <a:r>
              <a:rPr lang="ko-KR" altLang="en-US" sz="1800" dirty="0" err="1" smtClean="0">
                <a:latin typeface="+mn-ea"/>
              </a:rPr>
              <a:t>조건식</a:t>
            </a:r>
            <a:r>
              <a:rPr lang="en-US" altLang="ko-KR" sz="1800" dirty="0" smtClean="0">
                <a:latin typeface="+mn-ea"/>
              </a:rPr>
              <a:t>, </a:t>
            </a:r>
            <a:r>
              <a:rPr lang="ko-KR" altLang="en-US" sz="1800" dirty="0" err="1" smtClean="0">
                <a:latin typeface="+mn-ea"/>
              </a:rPr>
              <a:t>증감식을</a:t>
            </a:r>
            <a:r>
              <a:rPr lang="ko-KR" altLang="en-US" sz="1800" dirty="0" smtClean="0">
                <a:latin typeface="+mn-ea"/>
              </a:rPr>
              <a:t> 한꺼번에 작성</a:t>
            </a:r>
            <a:endParaRPr lang="en-US" altLang="ko-KR" sz="1800" dirty="0" smtClean="0">
              <a:latin typeface="+mn-ea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870520" y="3554248"/>
            <a:ext cx="4392488" cy="2160240"/>
            <a:chOff x="1640632" y="3284984"/>
            <a:chExt cx="4392488" cy="2160240"/>
          </a:xfrm>
        </p:grpSpPr>
        <p:sp>
          <p:nvSpPr>
            <p:cNvPr id="18" name="직사각형 17"/>
            <p:cNvSpPr/>
            <p:nvPr/>
          </p:nvSpPr>
          <p:spPr>
            <a:xfrm>
              <a:off x="1640632" y="3284984"/>
              <a:ext cx="4392488" cy="2160240"/>
            </a:xfrm>
            <a:prstGeom prst="rect">
              <a:avLst/>
            </a:prstGeom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pt-BR" altLang="ko-KR" dirty="0">
                <a:latin typeface="+mn-ea"/>
              </a:endParaRPr>
            </a:p>
            <a:p>
              <a:r>
                <a:rPr lang="pt-BR" altLang="ko-KR" dirty="0" smtClean="0">
                  <a:latin typeface="+mn-ea"/>
                </a:rPr>
                <a:t>}</a:t>
              </a:r>
            </a:p>
            <a:p>
              <a:r>
                <a:rPr lang="pt-BR" altLang="ko-KR" dirty="0" smtClean="0">
                  <a:latin typeface="+mn-ea"/>
                </a:rPr>
                <a:t> </a:t>
              </a:r>
            </a:p>
            <a:p>
              <a:r>
                <a:rPr lang="pt-BR" altLang="ko-KR" dirty="0">
                  <a:latin typeface="+mn-ea"/>
                </a:rPr>
                <a:t> </a:t>
              </a:r>
              <a:r>
                <a:rPr lang="pt-BR" altLang="ko-KR" dirty="0" smtClean="0">
                  <a:latin typeface="+mn-ea"/>
                </a:rPr>
                <a:t>int </a:t>
              </a:r>
              <a:r>
                <a:rPr lang="pt-BR" altLang="ko-KR" dirty="0">
                  <a:latin typeface="+mn-ea"/>
                </a:rPr>
                <a:t>n</a:t>
              </a:r>
              <a:r>
                <a:rPr lang="pt-BR" altLang="ko-KR" dirty="0" smtClean="0">
                  <a:latin typeface="+mn-ea"/>
                </a:rPr>
                <a:t>;</a:t>
              </a:r>
            </a:p>
            <a:p>
              <a:endParaRPr lang="pt-BR" altLang="ko-KR" dirty="0">
                <a:latin typeface="+mn-ea"/>
              </a:endParaRPr>
            </a:p>
            <a:p>
              <a:r>
                <a:rPr lang="pt-BR" altLang="ko-KR" dirty="0" smtClean="0">
                  <a:latin typeface="+mn-ea"/>
                </a:rPr>
                <a:t> for(n = 1</a:t>
              </a:r>
              <a:r>
                <a:rPr lang="pt-BR" altLang="ko-KR" dirty="0">
                  <a:latin typeface="+mn-ea"/>
                </a:rPr>
                <a:t>; n &lt;= 5; n++) </a:t>
              </a:r>
              <a:r>
                <a:rPr lang="pt-BR" altLang="ko-KR" dirty="0" smtClean="0">
                  <a:latin typeface="+mn-ea"/>
                </a:rPr>
                <a:t>{</a:t>
              </a:r>
            </a:p>
            <a:p>
              <a:endParaRPr lang="pt-BR" altLang="ko-KR" dirty="0">
                <a:latin typeface="+mn-ea"/>
              </a:endParaRPr>
            </a:p>
            <a:p>
              <a:r>
                <a:rPr lang="pt-BR" altLang="ko-KR" dirty="0">
                  <a:latin typeface="+mn-ea"/>
                </a:rPr>
                <a:t> </a:t>
              </a:r>
              <a:r>
                <a:rPr lang="pt-BR" altLang="ko-KR" dirty="0" smtClean="0">
                  <a:latin typeface="+mn-ea"/>
                </a:rPr>
                <a:t>   System.out.println(n);</a:t>
              </a:r>
            </a:p>
            <a:p>
              <a:endParaRPr lang="pt-BR" altLang="ko-KR" dirty="0">
                <a:latin typeface="+mn-ea"/>
              </a:endParaRPr>
            </a:p>
            <a:p>
              <a:r>
                <a:rPr lang="pt-BR" altLang="ko-KR" dirty="0" smtClean="0">
                  <a:latin typeface="+mn-ea"/>
                </a:rPr>
                <a:t> }</a:t>
              </a:r>
            </a:p>
            <a:p>
              <a:endParaRPr lang="pt-BR" altLang="ko-KR" dirty="0" smtClean="0">
                <a:latin typeface="+mn-ea"/>
              </a:endParaRPr>
            </a:p>
            <a:p>
              <a:endParaRPr lang="pt-BR" altLang="ko-KR" dirty="0">
                <a:latin typeface="+mn-ea"/>
              </a:endParaRPr>
            </a:p>
            <a:p>
              <a:endParaRPr lang="ko-KR" altLang="en-US" dirty="0">
                <a:latin typeface="+mn-ea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216696" y="3696637"/>
              <a:ext cx="391082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solidFill>
                    <a:srgbClr val="C00000"/>
                  </a:solidFill>
                </a:rPr>
                <a:t>①</a:t>
              </a:r>
              <a:endParaRPr lang="ko-KR" altLang="en-US" sz="1400" dirty="0">
                <a:solidFill>
                  <a:srgbClr val="C00000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088365" y="3696637"/>
              <a:ext cx="391082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solidFill>
                    <a:srgbClr val="C00000"/>
                  </a:solidFill>
                </a:rPr>
                <a:t>②</a:t>
              </a:r>
              <a:endParaRPr lang="ko-KR" altLang="en-US" sz="1400" dirty="0">
                <a:solidFill>
                  <a:srgbClr val="C0000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245421" y="4273351"/>
              <a:ext cx="391082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solidFill>
                    <a:srgbClr val="C00000"/>
                  </a:solidFill>
                </a:rPr>
                <a:t>③</a:t>
              </a:r>
              <a:endParaRPr lang="ko-KR" altLang="en-US" sz="1400" dirty="0">
                <a:solidFill>
                  <a:srgbClr val="C0000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913846" y="3696637"/>
              <a:ext cx="391082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solidFill>
                    <a:srgbClr val="C00000"/>
                  </a:solidFill>
                </a:rPr>
                <a:t>④</a:t>
              </a:r>
              <a:endParaRPr lang="ko-KR" altLang="en-US" sz="1400" dirty="0">
                <a:solidFill>
                  <a:srgbClr val="C00000"/>
                </a:solidFill>
              </a:endParaRPr>
            </a:p>
          </p:txBody>
        </p:sp>
        <p:cxnSp>
          <p:nvCxnSpPr>
            <p:cNvPr id="4" name="직선 화살표 연결선 3"/>
            <p:cNvCxnSpPr>
              <a:endCxn id="21" idx="1"/>
            </p:cNvCxnSpPr>
            <p:nvPr/>
          </p:nvCxnSpPr>
          <p:spPr>
            <a:xfrm>
              <a:off x="2607778" y="3850525"/>
              <a:ext cx="480587" cy="1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/>
            <p:cNvCxnSpPr/>
            <p:nvPr/>
          </p:nvCxnSpPr>
          <p:spPr>
            <a:xfrm flipH="1">
              <a:off x="3453150" y="3850525"/>
              <a:ext cx="480587" cy="1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/>
            <p:nvPr/>
          </p:nvCxnSpPr>
          <p:spPr>
            <a:xfrm>
              <a:off x="3479447" y="4250713"/>
              <a:ext cx="357429" cy="326505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/>
            <p:nvPr/>
          </p:nvCxnSpPr>
          <p:spPr>
            <a:xfrm flipV="1">
              <a:off x="3913846" y="4210566"/>
              <a:ext cx="88006" cy="366652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그림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9332" y="3554248"/>
            <a:ext cx="1467879" cy="1858182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sp>
        <p:nvSpPr>
          <p:cNvPr id="2" name="직사각형 1"/>
          <p:cNvSpPr/>
          <p:nvPr/>
        </p:nvSpPr>
        <p:spPr>
          <a:xfrm>
            <a:off x="1002947" y="2492896"/>
            <a:ext cx="4953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altLang="ko-KR" dirty="0">
                <a:latin typeface="+mn-ea"/>
              </a:rPr>
              <a:t> </a:t>
            </a:r>
            <a:r>
              <a:rPr lang="en-US" altLang="ko-KR" b="1" dirty="0">
                <a:latin typeface="+mn-ea"/>
              </a:rPr>
              <a:t>for(</a:t>
            </a:r>
            <a:r>
              <a:rPr lang="ko-KR" altLang="en-US" b="1" dirty="0">
                <a:latin typeface="+mn-ea"/>
              </a:rPr>
              <a:t>초기화식</a:t>
            </a:r>
            <a:r>
              <a:rPr lang="en-US" altLang="ko-KR" b="1" dirty="0">
                <a:latin typeface="+mn-ea"/>
              </a:rPr>
              <a:t>; </a:t>
            </a:r>
            <a:r>
              <a:rPr lang="ko-KR" altLang="en-US" b="1" dirty="0" err="1">
                <a:latin typeface="+mn-ea"/>
              </a:rPr>
              <a:t>조건식</a:t>
            </a:r>
            <a:r>
              <a:rPr lang="en-US" altLang="ko-KR" b="1" dirty="0">
                <a:latin typeface="+mn-ea"/>
              </a:rPr>
              <a:t>; </a:t>
            </a:r>
            <a:r>
              <a:rPr lang="ko-KR" altLang="en-US" b="1" dirty="0" err="1">
                <a:latin typeface="+mn-ea"/>
              </a:rPr>
              <a:t>증감식</a:t>
            </a:r>
            <a:r>
              <a:rPr lang="en-US" altLang="ko-KR" b="1" dirty="0">
                <a:latin typeface="+mn-ea"/>
              </a:rPr>
              <a:t>){</a:t>
            </a:r>
          </a:p>
          <a:p>
            <a:pPr lvl="1"/>
            <a:r>
              <a:rPr lang="en-US" altLang="ko-KR" b="1" dirty="0">
                <a:latin typeface="+mn-ea"/>
              </a:rPr>
              <a:t>        </a:t>
            </a:r>
            <a:r>
              <a:rPr lang="ko-KR" altLang="en-US" b="1" dirty="0" err="1">
                <a:latin typeface="+mn-ea"/>
              </a:rPr>
              <a:t>수행문</a:t>
            </a:r>
            <a:r>
              <a:rPr lang="en-US" altLang="ko-KR" b="1" dirty="0">
                <a:latin typeface="+mn-ea"/>
              </a:rPr>
              <a:t>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7958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조건문</a:t>
            </a:r>
            <a:r>
              <a:rPr lang="en-US" altLang="ko-KR" dirty="0" smtClean="0"/>
              <a:t>(if</a:t>
            </a:r>
            <a:r>
              <a:rPr lang="ko-KR" altLang="en-US" dirty="0" smtClean="0"/>
              <a:t>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xmlns="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640632" y="1319267"/>
            <a:ext cx="5832648" cy="41764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solidFill>
                  <a:srgbClr val="C00000"/>
                </a:solidFill>
              </a:rPr>
              <a:t>if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문</a:t>
            </a:r>
            <a:endParaRPr lang="en-US" altLang="ko-KR" sz="2000" dirty="0" smtClean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en-US" altLang="ko-KR" sz="1800" dirty="0" smtClean="0"/>
              <a:t>if(</a:t>
            </a:r>
            <a:r>
              <a:rPr lang="ko-KR" altLang="en-US" sz="1800" dirty="0" err="1" smtClean="0"/>
              <a:t>조건식</a:t>
            </a:r>
            <a:r>
              <a:rPr lang="en-US" altLang="ko-KR" sz="1800" dirty="0" smtClean="0"/>
              <a:t>){</a:t>
            </a:r>
          </a:p>
          <a:p>
            <a:pPr marL="457200" lvl="1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   </a:t>
            </a:r>
            <a:r>
              <a:rPr lang="ko-KR" altLang="en-US" sz="1800" dirty="0" smtClean="0"/>
              <a:t>조건식이 </a:t>
            </a:r>
            <a:r>
              <a:rPr lang="en-US" altLang="ko-KR" sz="1800" dirty="0" smtClean="0"/>
              <a:t>true </a:t>
            </a:r>
            <a:r>
              <a:rPr lang="ko-KR" altLang="en-US" sz="1800" dirty="0" smtClean="0"/>
              <a:t>이면 실행</a:t>
            </a:r>
            <a:endParaRPr lang="en-US" altLang="ko-KR" sz="1800" dirty="0" smtClean="0"/>
          </a:p>
          <a:p>
            <a:pPr marL="457200" lvl="1" indent="0">
              <a:buNone/>
            </a:pPr>
            <a:r>
              <a:rPr lang="en-US" altLang="ko-KR" sz="1800" dirty="0" smtClean="0"/>
              <a:t>}</a:t>
            </a:r>
          </a:p>
          <a:p>
            <a:pPr marL="457200" lvl="1" indent="0">
              <a:buNone/>
            </a:pPr>
            <a:endParaRPr lang="en-US" altLang="ko-KR" sz="18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2200" b="1" dirty="0">
                <a:solidFill>
                  <a:srgbClr val="C00000"/>
                </a:solidFill>
              </a:rPr>
              <a:t>i</a:t>
            </a:r>
            <a:r>
              <a:rPr lang="en-US" altLang="ko-KR" sz="2200" b="1" dirty="0" smtClean="0">
                <a:solidFill>
                  <a:srgbClr val="C00000"/>
                </a:solidFill>
              </a:rPr>
              <a:t>f-else </a:t>
            </a:r>
            <a:r>
              <a:rPr lang="ko-KR" altLang="en-US" sz="2200" b="1" dirty="0" smtClean="0">
                <a:solidFill>
                  <a:srgbClr val="C00000"/>
                </a:solidFill>
              </a:rPr>
              <a:t>문</a:t>
            </a:r>
            <a:endParaRPr lang="en-US" altLang="ko-KR" sz="2200" b="1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en-US" altLang="ko-KR" sz="2000" dirty="0" smtClean="0"/>
              <a:t>if</a:t>
            </a:r>
            <a:r>
              <a:rPr lang="en-US" altLang="ko-KR" sz="2000" dirty="0"/>
              <a:t>(</a:t>
            </a:r>
            <a:r>
              <a:rPr lang="ko-KR" altLang="en-US" sz="2000" dirty="0" err="1"/>
              <a:t>조건식</a:t>
            </a:r>
            <a:r>
              <a:rPr lang="en-US" altLang="ko-KR" sz="2000" dirty="0"/>
              <a:t>){</a:t>
            </a:r>
          </a:p>
          <a:p>
            <a:pPr marL="457200" lvl="1" indent="0">
              <a:buNone/>
            </a:pPr>
            <a:r>
              <a:rPr lang="en-US" altLang="ko-KR" sz="2000" dirty="0"/>
              <a:t>    </a:t>
            </a:r>
            <a:r>
              <a:rPr lang="ko-KR" altLang="en-US" sz="2000" dirty="0"/>
              <a:t>조건식이 </a:t>
            </a:r>
            <a:r>
              <a:rPr lang="en-US" altLang="ko-KR" sz="2000" dirty="0"/>
              <a:t>true </a:t>
            </a:r>
            <a:r>
              <a:rPr lang="ko-KR" altLang="en-US" sz="2000" dirty="0"/>
              <a:t>이면 </a:t>
            </a:r>
            <a:r>
              <a:rPr lang="ko-KR" altLang="en-US" sz="2000" dirty="0" smtClean="0"/>
              <a:t>실행</a:t>
            </a:r>
            <a:endParaRPr lang="en-US" altLang="ko-KR" sz="2000" dirty="0"/>
          </a:p>
          <a:p>
            <a:pPr marL="457200" lvl="1" indent="0">
              <a:buNone/>
            </a:pPr>
            <a:r>
              <a:rPr lang="en-US" altLang="ko-KR" sz="2000" dirty="0" smtClean="0"/>
              <a:t>}</a:t>
            </a:r>
          </a:p>
          <a:p>
            <a:pPr marL="457200" lvl="1" indent="0">
              <a:buNone/>
            </a:pPr>
            <a:r>
              <a:rPr lang="en-US" altLang="ko-KR" sz="2000" dirty="0"/>
              <a:t>e</a:t>
            </a:r>
            <a:r>
              <a:rPr lang="en-US" altLang="ko-KR" sz="2000" dirty="0" smtClean="0"/>
              <a:t>lse{</a:t>
            </a:r>
          </a:p>
          <a:p>
            <a:pPr marL="457200" lvl="1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</a:t>
            </a:r>
            <a:r>
              <a:rPr lang="ko-KR" altLang="en-US" sz="2000" dirty="0"/>
              <a:t>조건식이 </a:t>
            </a:r>
            <a:r>
              <a:rPr lang="en-US" altLang="ko-KR" sz="2000" dirty="0" smtClean="0"/>
              <a:t>false </a:t>
            </a:r>
            <a:r>
              <a:rPr lang="ko-KR" altLang="en-US" sz="2000" dirty="0"/>
              <a:t>이면 </a:t>
            </a:r>
            <a:r>
              <a:rPr lang="ko-KR" altLang="en-US" sz="2000" dirty="0" smtClean="0"/>
              <a:t>실행</a:t>
            </a:r>
            <a:endParaRPr lang="en-US" altLang="ko-KR" sz="2000" dirty="0" smtClean="0"/>
          </a:p>
          <a:p>
            <a:pPr marL="457200" lvl="1" indent="0">
              <a:buNone/>
            </a:pPr>
            <a:r>
              <a:rPr lang="en-US" altLang="ko-KR" sz="2000" dirty="0"/>
              <a:t>}</a:t>
            </a:r>
          </a:p>
          <a:p>
            <a:pPr marL="457200" lvl="1" indent="0">
              <a:buNone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47991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반복문</a:t>
            </a:r>
            <a:r>
              <a:rPr lang="en-US" altLang="ko-KR" dirty="0" smtClean="0"/>
              <a:t>(for</a:t>
            </a:r>
            <a:r>
              <a:rPr lang="ko-KR" altLang="en-US" dirty="0" smtClean="0"/>
              <a:t>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xmlns="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776536" y="1148243"/>
            <a:ext cx="2376264" cy="40854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altLang="ko-KR" sz="2000" b="1" dirty="0" smtClean="0"/>
              <a:t>for</a:t>
            </a:r>
            <a:r>
              <a:rPr lang="ko-KR" altLang="en-US" sz="2000" b="1" dirty="0" smtClean="0"/>
              <a:t>문    </a:t>
            </a:r>
            <a:endParaRPr lang="en-US" altLang="ko-KR" sz="2000" b="1" dirty="0" smtClean="0"/>
          </a:p>
          <a:p>
            <a:pPr marL="457200" lvl="1" indent="0">
              <a:buNone/>
            </a:pPr>
            <a:r>
              <a:rPr lang="ko-KR" altLang="en-US" sz="2000" b="1" dirty="0" smtClean="0"/>
              <a:t> </a:t>
            </a:r>
            <a:endParaRPr lang="en-US" altLang="ko-KR" sz="2000" b="1" dirty="0"/>
          </a:p>
        </p:txBody>
      </p:sp>
      <p:sp>
        <p:nvSpPr>
          <p:cNvPr id="8" name="직사각형 7"/>
          <p:cNvSpPr/>
          <p:nvPr/>
        </p:nvSpPr>
        <p:spPr>
          <a:xfrm>
            <a:off x="1208584" y="2565454"/>
            <a:ext cx="3600400" cy="267717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 err="1" smtClean="0">
                <a:latin typeface="+mn-ea"/>
              </a:rPr>
              <a:t>int</a:t>
            </a:r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n = 1</a:t>
            </a:r>
            <a:r>
              <a:rPr lang="en-US" altLang="ko-KR" dirty="0" smtClean="0">
                <a:latin typeface="+mn-ea"/>
              </a:rPr>
              <a:t>;  </a:t>
            </a:r>
            <a:r>
              <a:rPr lang="en-US" altLang="ko-KR" dirty="0" smtClean="0">
                <a:solidFill>
                  <a:srgbClr val="00B050"/>
                </a:solidFill>
                <a:latin typeface="+mn-ea"/>
              </a:rPr>
              <a:t>//</a:t>
            </a:r>
            <a:r>
              <a:rPr lang="ko-KR" altLang="en-US" dirty="0" smtClean="0">
                <a:solidFill>
                  <a:srgbClr val="00B050"/>
                </a:solidFill>
                <a:latin typeface="+mn-ea"/>
              </a:rPr>
              <a:t>초기값</a:t>
            </a:r>
            <a:endParaRPr lang="en-US" altLang="ko-KR" dirty="0">
              <a:solidFill>
                <a:srgbClr val="00B05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pt-BR" altLang="ko-KR" dirty="0" smtClean="0">
                <a:solidFill>
                  <a:schemeClr val="tx1"/>
                </a:solidFill>
                <a:latin typeface="+mn-ea"/>
              </a:rPr>
              <a:t> for(n=1</a:t>
            </a:r>
            <a:r>
              <a:rPr lang="pt-BR" altLang="ko-KR" dirty="0">
                <a:solidFill>
                  <a:schemeClr val="tx1"/>
                </a:solidFill>
                <a:latin typeface="+mn-ea"/>
              </a:rPr>
              <a:t>; n &lt;= 10; n++) {</a:t>
            </a:r>
          </a:p>
          <a:p>
            <a:pPr>
              <a:lnSpc>
                <a:spcPct val="150000"/>
              </a:lnSpc>
            </a:pPr>
            <a:r>
              <a:rPr lang="pt-BR" altLang="ko-KR" dirty="0">
                <a:solidFill>
                  <a:schemeClr val="tx1"/>
                </a:solidFill>
                <a:latin typeface="+mn-ea"/>
              </a:rPr>
              <a:t>  </a:t>
            </a:r>
            <a:r>
              <a:rPr lang="pt-BR" altLang="ko-KR" dirty="0" smtClean="0">
                <a:solidFill>
                  <a:schemeClr val="tx1"/>
                </a:solidFill>
                <a:latin typeface="+mn-ea"/>
              </a:rPr>
              <a:t> System.out.println(“hello”);</a:t>
            </a:r>
            <a:endParaRPr lang="pt-BR" altLang="ko-KR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pt-BR" altLang="ko-KR" dirty="0" smtClean="0">
                <a:solidFill>
                  <a:schemeClr val="tx1"/>
                </a:solidFill>
                <a:latin typeface="+mn-ea"/>
              </a:rPr>
              <a:t> }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03999" y="1971640"/>
            <a:ext cx="2779550" cy="3693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“Hello”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10</a:t>
            </a:r>
            <a:r>
              <a:rPr lang="ko-KR" altLang="en-US" dirty="0" smtClean="0"/>
              <a:t>번 반복하기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841213" y="1971640"/>
            <a:ext cx="2602066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1</a:t>
            </a:r>
            <a:r>
              <a:rPr lang="ko-KR" altLang="en-US" dirty="0" smtClean="0"/>
              <a:t>부터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까지 합계 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5169024" y="2569233"/>
            <a:ext cx="4133462" cy="26734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pt-BR" altLang="ko-KR" dirty="0" smtClean="0">
                <a:latin typeface="+mn-ea"/>
              </a:rPr>
              <a:t>  int </a:t>
            </a:r>
            <a:r>
              <a:rPr lang="pt-BR" altLang="ko-KR" dirty="0">
                <a:latin typeface="+mn-ea"/>
              </a:rPr>
              <a:t>n;</a:t>
            </a:r>
          </a:p>
          <a:p>
            <a:pPr>
              <a:lnSpc>
                <a:spcPct val="150000"/>
              </a:lnSpc>
            </a:pPr>
            <a:r>
              <a:rPr lang="pt-BR" altLang="ko-KR" dirty="0" smtClean="0">
                <a:latin typeface="+mn-ea"/>
              </a:rPr>
              <a:t>  int </a:t>
            </a:r>
            <a:r>
              <a:rPr lang="pt-BR" altLang="ko-KR" dirty="0">
                <a:latin typeface="+mn-ea"/>
              </a:rPr>
              <a:t>sum;</a:t>
            </a:r>
          </a:p>
          <a:p>
            <a:pPr>
              <a:lnSpc>
                <a:spcPct val="150000"/>
              </a:lnSpc>
            </a:pPr>
            <a:r>
              <a:rPr lang="pt-BR" altLang="ko-KR" dirty="0" smtClean="0">
                <a:latin typeface="+mn-ea"/>
              </a:rPr>
              <a:t>  for(n=1</a:t>
            </a:r>
            <a:r>
              <a:rPr lang="pt-BR" altLang="ko-KR" dirty="0">
                <a:latin typeface="+mn-ea"/>
              </a:rPr>
              <a:t>, sum = 0; n &lt;=10; n++) {</a:t>
            </a:r>
          </a:p>
          <a:p>
            <a:pPr>
              <a:lnSpc>
                <a:spcPct val="150000"/>
              </a:lnSpc>
            </a:pPr>
            <a:r>
              <a:rPr lang="pt-BR" altLang="ko-KR" dirty="0">
                <a:latin typeface="+mn-ea"/>
              </a:rPr>
              <a:t>  </a:t>
            </a:r>
            <a:r>
              <a:rPr lang="pt-BR" altLang="ko-KR" dirty="0" smtClean="0">
                <a:latin typeface="+mn-ea"/>
              </a:rPr>
              <a:t>    </a:t>
            </a:r>
            <a:r>
              <a:rPr lang="pt-BR" altLang="ko-KR" dirty="0">
                <a:latin typeface="+mn-ea"/>
              </a:rPr>
              <a:t>sum += n;</a:t>
            </a:r>
          </a:p>
          <a:p>
            <a:pPr>
              <a:lnSpc>
                <a:spcPct val="150000"/>
              </a:lnSpc>
            </a:pPr>
            <a:r>
              <a:rPr lang="pt-BR" altLang="ko-KR" dirty="0" smtClean="0">
                <a:latin typeface="+mn-ea"/>
              </a:rPr>
              <a:t>  }</a:t>
            </a:r>
            <a:endParaRPr lang="pt-BR" altLang="ko-KR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pt-BR" altLang="ko-KR" dirty="0" smtClean="0">
                <a:latin typeface="+mn-ea"/>
              </a:rPr>
              <a:t>  System.out.println(sum</a:t>
            </a:r>
            <a:r>
              <a:rPr lang="pt-BR" altLang="ko-KR" dirty="0">
                <a:latin typeface="+mn-ea"/>
              </a:rPr>
              <a:t>);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2474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문자 세트 반복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=""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139640" y="1408619"/>
            <a:ext cx="6837696" cy="79624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문자 세트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유니코드</a:t>
            </a:r>
            <a:r>
              <a:rPr lang="en-US" altLang="ko-KR" sz="2000" dirty="0" smtClean="0"/>
              <a:t>)</a:t>
            </a:r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- </a:t>
            </a:r>
            <a:r>
              <a:rPr lang="ko-KR" altLang="en-US" sz="1800" dirty="0" smtClean="0"/>
              <a:t>알파벳과 한글 자음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모음 출력하기  </a:t>
            </a:r>
            <a:r>
              <a:rPr lang="en-US" altLang="ko-KR" sz="1800" dirty="0" smtClean="0"/>
              <a:t> </a:t>
            </a:r>
            <a:endParaRPr lang="en-US" altLang="ko-KR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2420888"/>
            <a:ext cx="4259949" cy="2514818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451" y="5249574"/>
            <a:ext cx="9073008" cy="423597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78236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구구</a:t>
            </a:r>
            <a:r>
              <a:rPr lang="ko-KR" altLang="en-US" dirty="0"/>
              <a:t>단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=""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208583" y="1366983"/>
            <a:ext cx="2736305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구구단 프로그램</a:t>
            </a:r>
            <a:endParaRPr lang="en-US" altLang="ko-KR" sz="2000" b="1" dirty="0">
              <a:solidFill>
                <a:srgbClr val="C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760" y="2492896"/>
            <a:ext cx="6408712" cy="157346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2204864"/>
            <a:ext cx="974474" cy="236488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92964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2203166"/>
            <a:ext cx="3688400" cy="1729890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반복문</a:t>
            </a:r>
            <a:r>
              <a:rPr lang="en-US" altLang="ko-KR" dirty="0" smtClean="0"/>
              <a:t>(</a:t>
            </a:r>
            <a:r>
              <a:rPr lang="ko-KR" altLang="en-US" dirty="0" smtClean="0"/>
              <a:t>중첩 </a:t>
            </a:r>
            <a:r>
              <a:rPr lang="en-US" altLang="ko-KR" dirty="0" smtClean="0"/>
              <a:t>for</a:t>
            </a:r>
            <a:r>
              <a:rPr lang="ko-KR" altLang="en-US" dirty="0" smtClean="0"/>
              <a:t>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640632" y="2302904"/>
            <a:ext cx="2376264" cy="1548852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altLang="ko-KR" sz="2000" dirty="0" smtClean="0">
                <a:latin typeface="+mn-ea"/>
              </a:rPr>
              <a:t>       *****</a:t>
            </a:r>
            <a:endParaRPr lang="pt-BR" altLang="ko-KR" sz="2000" dirty="0">
              <a:latin typeface="+mn-ea"/>
            </a:endParaRPr>
          </a:p>
          <a:p>
            <a:r>
              <a:rPr lang="pt-BR" altLang="ko-KR" sz="2000" dirty="0">
                <a:latin typeface="+mn-ea"/>
              </a:rPr>
              <a:t> </a:t>
            </a:r>
            <a:r>
              <a:rPr lang="pt-BR" altLang="ko-KR" sz="2000" dirty="0" smtClean="0">
                <a:latin typeface="+mn-ea"/>
              </a:rPr>
              <a:t>      *****</a:t>
            </a:r>
            <a:endParaRPr lang="pt-BR" altLang="ko-KR" sz="2000" dirty="0">
              <a:latin typeface="+mn-ea"/>
            </a:endParaRPr>
          </a:p>
          <a:p>
            <a:r>
              <a:rPr lang="pt-BR" altLang="ko-KR" sz="2000" dirty="0">
                <a:latin typeface="+mn-ea"/>
              </a:rPr>
              <a:t> </a:t>
            </a:r>
            <a:r>
              <a:rPr lang="pt-BR" altLang="ko-KR" sz="2000" dirty="0" smtClean="0">
                <a:latin typeface="+mn-ea"/>
              </a:rPr>
              <a:t>      *****</a:t>
            </a:r>
            <a:endParaRPr lang="pt-BR" altLang="ko-KR" sz="2000" dirty="0">
              <a:latin typeface="+mn-ea"/>
            </a:endParaRPr>
          </a:p>
          <a:p>
            <a:r>
              <a:rPr lang="pt-BR" altLang="ko-KR" sz="2000" dirty="0">
                <a:latin typeface="+mn-ea"/>
              </a:rPr>
              <a:t> </a:t>
            </a:r>
            <a:r>
              <a:rPr lang="pt-BR" altLang="ko-KR" sz="2000" dirty="0" smtClean="0">
                <a:latin typeface="+mn-ea"/>
              </a:rPr>
              <a:t>      *****</a:t>
            </a:r>
          </a:p>
          <a:p>
            <a:r>
              <a:rPr lang="pt-BR" altLang="ko-KR" sz="2000" dirty="0">
                <a:latin typeface="+mn-ea"/>
              </a:rPr>
              <a:t> </a:t>
            </a:r>
            <a:r>
              <a:rPr lang="pt-BR" altLang="ko-KR" sz="2000" dirty="0" smtClean="0">
                <a:latin typeface="+mn-ea"/>
              </a:rPr>
              <a:t>      *****</a:t>
            </a:r>
            <a:endParaRPr lang="ko-KR" altLang="en-US" sz="2000" dirty="0">
              <a:latin typeface="+mn-ea"/>
            </a:endParaRPr>
          </a:p>
        </p:txBody>
      </p:sp>
      <p:sp>
        <p:nvSpPr>
          <p:cNvPr id="20" name="내용 개체 틀 2">
            <a:extLst>
              <a:ext uri="{FF2B5EF4-FFF2-40B4-BE49-F238E27FC236}">
                <a16:creationId xmlns:a16="http://schemas.microsoft.com/office/drawing/2014/main" xmlns="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85130" y="1052736"/>
            <a:ext cx="5508030" cy="151216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200" b="1" dirty="0" smtClean="0">
                <a:solidFill>
                  <a:srgbClr val="C00000"/>
                </a:solidFill>
              </a:rPr>
              <a:t>중첩된 </a:t>
            </a:r>
            <a:r>
              <a:rPr lang="ko-KR" altLang="en-US" sz="2200" b="1" dirty="0" err="1" smtClean="0">
                <a:solidFill>
                  <a:srgbClr val="C00000"/>
                </a:solidFill>
              </a:rPr>
              <a:t>반복문</a:t>
            </a:r>
            <a:r>
              <a:rPr lang="en-US" altLang="ko-KR" sz="2200" b="1" dirty="0" smtClean="0">
                <a:solidFill>
                  <a:srgbClr val="C00000"/>
                </a:solidFill>
              </a:rPr>
              <a:t>(Nested </a:t>
            </a:r>
            <a:r>
              <a:rPr lang="en-US" altLang="ko-KR" sz="2200" b="1" dirty="0">
                <a:solidFill>
                  <a:srgbClr val="C00000"/>
                </a:solidFill>
              </a:rPr>
              <a:t>L</a:t>
            </a:r>
            <a:r>
              <a:rPr lang="en-US" altLang="ko-KR" sz="2200" b="1" dirty="0" smtClean="0">
                <a:solidFill>
                  <a:srgbClr val="C00000"/>
                </a:solidFill>
              </a:rPr>
              <a:t>oop)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1800" dirty="0" smtClean="0"/>
              <a:t>  </a:t>
            </a:r>
            <a:r>
              <a:rPr lang="ko-KR" altLang="en-US" sz="1800" dirty="0" err="1" smtClean="0"/>
              <a:t>반복문</a:t>
            </a:r>
            <a:r>
              <a:rPr lang="ko-KR" altLang="en-US" sz="1800" dirty="0" smtClean="0"/>
              <a:t> 내부에 또 </a:t>
            </a:r>
            <a:r>
              <a:rPr lang="ko-KR" altLang="en-US" sz="1800" dirty="0" err="1" smtClean="0"/>
              <a:t>반복문이</a:t>
            </a:r>
            <a:r>
              <a:rPr lang="ko-KR" altLang="en-US" sz="1800" dirty="0" smtClean="0"/>
              <a:t> 사용됨 </a:t>
            </a:r>
            <a:endParaRPr lang="en-US" altLang="ko-KR" sz="1800" dirty="0" smtClean="0"/>
          </a:p>
        </p:txBody>
      </p:sp>
      <p:sp>
        <p:nvSpPr>
          <p:cNvPr id="21" name="직사각형 20"/>
          <p:cNvSpPr/>
          <p:nvPr/>
        </p:nvSpPr>
        <p:spPr>
          <a:xfrm>
            <a:off x="1640632" y="4275652"/>
            <a:ext cx="2376264" cy="1595072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altLang="ko-KR" sz="2000" dirty="0" smtClean="0">
                <a:latin typeface="+mn-ea"/>
              </a:rPr>
              <a:t>      </a:t>
            </a:r>
          </a:p>
          <a:p>
            <a:endParaRPr lang="pt-BR" altLang="ko-KR" sz="2000" dirty="0">
              <a:latin typeface="+mn-ea"/>
            </a:endParaRPr>
          </a:p>
          <a:p>
            <a:r>
              <a:rPr lang="ko-KR" altLang="en-US" sz="1600" dirty="0" smtClean="0">
                <a:latin typeface="+mn-ea"/>
              </a:rPr>
              <a:t>      </a:t>
            </a:r>
            <a:r>
              <a:rPr lang="ko-KR" altLang="en-US" sz="1600" dirty="0" err="1" smtClean="0">
                <a:latin typeface="+mn-ea"/>
              </a:rPr>
              <a:t>가가가가가</a:t>
            </a:r>
            <a:endParaRPr lang="en-US" altLang="ko-KR" sz="1600" dirty="0" smtClean="0">
              <a:latin typeface="+mn-ea"/>
            </a:endParaRPr>
          </a:p>
          <a:p>
            <a:r>
              <a:rPr lang="ko-KR" altLang="en-US" sz="1600" dirty="0" smtClean="0">
                <a:latin typeface="+mn-ea"/>
              </a:rPr>
              <a:t>      </a:t>
            </a:r>
            <a:r>
              <a:rPr lang="ko-KR" altLang="en-US" sz="1600" dirty="0" err="1" smtClean="0">
                <a:latin typeface="+mn-ea"/>
              </a:rPr>
              <a:t>가가가가가</a:t>
            </a:r>
            <a:endParaRPr lang="pt-BR" altLang="ko-KR" sz="1600" dirty="0">
              <a:latin typeface="+mn-ea"/>
            </a:endParaRPr>
          </a:p>
          <a:p>
            <a:r>
              <a:rPr lang="ko-KR" altLang="en-US" sz="1600" dirty="0" smtClean="0">
                <a:latin typeface="+mn-ea"/>
              </a:rPr>
              <a:t>      </a:t>
            </a:r>
            <a:r>
              <a:rPr lang="ko-KR" altLang="en-US" sz="1600" dirty="0" err="1" smtClean="0">
                <a:latin typeface="+mn-ea"/>
              </a:rPr>
              <a:t>가가가가가</a:t>
            </a:r>
            <a:endParaRPr lang="pt-BR" altLang="ko-KR" sz="1600" dirty="0">
              <a:latin typeface="+mn-ea"/>
            </a:endParaRPr>
          </a:p>
          <a:p>
            <a:r>
              <a:rPr lang="ko-KR" altLang="en-US" sz="1600" dirty="0" smtClean="0">
                <a:latin typeface="+mn-ea"/>
              </a:rPr>
              <a:t>      </a:t>
            </a:r>
            <a:r>
              <a:rPr lang="ko-KR" altLang="en-US" sz="1600" dirty="0" err="1" smtClean="0">
                <a:latin typeface="+mn-ea"/>
              </a:rPr>
              <a:t>가가가가가</a:t>
            </a:r>
            <a:endParaRPr lang="en-US" altLang="ko-KR" sz="1600" dirty="0" smtClean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    </a:t>
            </a:r>
            <a:r>
              <a:rPr lang="ko-KR" altLang="en-US" sz="1600" dirty="0" err="1" smtClean="0">
                <a:latin typeface="+mn-ea"/>
              </a:rPr>
              <a:t>가가가가가</a:t>
            </a:r>
            <a:endParaRPr lang="pt-BR" altLang="ko-KR" sz="1600" dirty="0">
              <a:latin typeface="+mn-ea"/>
            </a:endParaRPr>
          </a:p>
          <a:p>
            <a:endParaRPr lang="pt-BR" altLang="ko-KR" sz="1600" dirty="0">
              <a:latin typeface="+mn-ea"/>
            </a:endParaRPr>
          </a:p>
          <a:p>
            <a:r>
              <a:rPr lang="pt-BR" altLang="ko-KR" sz="2000" dirty="0">
                <a:latin typeface="+mn-ea"/>
              </a:rPr>
              <a:t> </a:t>
            </a:r>
            <a:r>
              <a:rPr lang="pt-BR" altLang="ko-KR" sz="2000" dirty="0" smtClean="0">
                <a:latin typeface="+mn-ea"/>
              </a:rPr>
              <a:t>      </a:t>
            </a:r>
            <a:endParaRPr lang="ko-KR" altLang="en-US" sz="2000" dirty="0">
              <a:latin typeface="+mn-ea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6117546"/>
              </p:ext>
            </p:extLst>
          </p:nvPr>
        </p:nvGraphicFramePr>
        <p:xfrm>
          <a:off x="5700915" y="4454227"/>
          <a:ext cx="2357429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5093"/>
                <a:gridCol w="475093"/>
                <a:gridCol w="475093"/>
                <a:gridCol w="466075"/>
                <a:gridCol w="466075"/>
              </a:tblGrid>
              <a:tr h="30641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0641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0641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0641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0641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모서리가 둥근 직사각형 10"/>
          <p:cNvSpPr/>
          <p:nvPr/>
        </p:nvSpPr>
        <p:spPr>
          <a:xfrm>
            <a:off x="5817096" y="2852936"/>
            <a:ext cx="2736304" cy="360040"/>
          </a:xfrm>
          <a:prstGeom prst="round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5655078" y="4077072"/>
            <a:ext cx="2439271" cy="307777"/>
            <a:chOff x="6150133" y="4031357"/>
            <a:chExt cx="2439271" cy="307777"/>
          </a:xfrm>
        </p:grpSpPr>
        <p:sp>
          <p:nvSpPr>
            <p:cNvPr id="4" name="TextBox 3"/>
            <p:cNvSpPr txBox="1"/>
            <p:nvPr/>
          </p:nvSpPr>
          <p:spPr>
            <a:xfrm>
              <a:off x="6150133" y="4031357"/>
              <a:ext cx="4860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/>
                <a:t>열</a:t>
              </a:r>
              <a:r>
                <a:rPr lang="en-US" altLang="ko-KR" sz="1400" dirty="0" smtClean="0"/>
                <a:t>1</a:t>
              </a:r>
              <a:endParaRPr lang="ko-KR" altLang="en-US" sz="14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681192" y="4031357"/>
              <a:ext cx="4860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/>
                <a:t>열</a:t>
              </a:r>
              <a:r>
                <a:rPr lang="en-US" altLang="ko-KR" sz="1400" dirty="0" smtClean="0"/>
                <a:t>2</a:t>
              </a:r>
              <a:endParaRPr lang="ko-KR" altLang="en-US" sz="14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113240" y="4031357"/>
              <a:ext cx="4860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/>
                <a:t>열</a:t>
              </a:r>
              <a:r>
                <a:rPr lang="en-US" altLang="ko-KR" sz="1400" dirty="0" smtClean="0"/>
                <a:t>3</a:t>
              </a:r>
              <a:endParaRPr lang="ko-KR" altLang="en-US" sz="14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617296" y="4031357"/>
              <a:ext cx="4860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/>
                <a:t>열</a:t>
              </a:r>
              <a:r>
                <a:rPr lang="en-US" altLang="ko-KR" sz="1400" dirty="0" smtClean="0"/>
                <a:t>4</a:t>
              </a:r>
              <a:endParaRPr lang="ko-KR" altLang="en-US" sz="14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103350" y="4031357"/>
              <a:ext cx="4860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/>
                <a:t>열</a:t>
              </a:r>
              <a:r>
                <a:rPr lang="en-US" altLang="ko-KR" sz="1400" dirty="0" smtClean="0"/>
                <a:t>5</a:t>
              </a:r>
              <a:endParaRPr lang="ko-KR" altLang="en-US" sz="1400" dirty="0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5169024" y="4482827"/>
            <a:ext cx="495055" cy="1747937"/>
            <a:chOff x="5664079" y="4437112"/>
            <a:chExt cx="495055" cy="1747937"/>
          </a:xfrm>
        </p:grpSpPr>
        <p:sp>
          <p:nvSpPr>
            <p:cNvPr id="16" name="TextBox 15"/>
            <p:cNvSpPr txBox="1"/>
            <p:nvPr/>
          </p:nvSpPr>
          <p:spPr>
            <a:xfrm>
              <a:off x="5664079" y="4437112"/>
              <a:ext cx="4860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/>
                <a:t>행</a:t>
              </a:r>
              <a:r>
                <a:rPr lang="en-US" altLang="ko-KR" sz="1400" dirty="0" smtClean="0"/>
                <a:t>1</a:t>
              </a:r>
              <a:endParaRPr lang="ko-KR" altLang="en-US" sz="14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673080" y="4797152"/>
              <a:ext cx="4860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/>
                <a:t>행</a:t>
              </a:r>
              <a:r>
                <a:rPr lang="en-US" altLang="ko-KR" sz="1400" dirty="0"/>
                <a:t>2</a:t>
              </a:r>
              <a:endParaRPr lang="ko-KR" altLang="en-US" sz="14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664079" y="5157192"/>
              <a:ext cx="4860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/>
                <a:t>행</a:t>
              </a:r>
              <a:r>
                <a:rPr lang="en-US" altLang="ko-KR" sz="1400" dirty="0"/>
                <a:t>3</a:t>
              </a:r>
              <a:endParaRPr lang="ko-KR" altLang="en-US" sz="14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673080" y="5517232"/>
              <a:ext cx="4860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/>
                <a:t>행</a:t>
              </a:r>
              <a:r>
                <a:rPr lang="en-US" altLang="ko-KR" sz="1400" dirty="0"/>
                <a:t>4</a:t>
              </a:r>
              <a:endParaRPr lang="ko-KR" altLang="en-US" sz="14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673080" y="5877272"/>
              <a:ext cx="4860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/>
                <a:t>행</a:t>
              </a:r>
              <a:r>
                <a:rPr lang="en-US" altLang="ko-KR" sz="1400" dirty="0"/>
                <a:t>5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2784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반복문</a:t>
            </a:r>
            <a:r>
              <a:rPr lang="en-US" altLang="ko-KR" dirty="0" smtClean="0"/>
              <a:t>(</a:t>
            </a:r>
            <a:r>
              <a:rPr lang="ko-KR" altLang="en-US" dirty="0" smtClean="0"/>
              <a:t>중첩 </a:t>
            </a:r>
            <a:r>
              <a:rPr lang="en-US" altLang="ko-KR" dirty="0" smtClean="0"/>
              <a:t>for</a:t>
            </a:r>
            <a:r>
              <a:rPr lang="ko-KR" altLang="en-US" dirty="0" smtClean="0"/>
              <a:t>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20" name="내용 개체 틀 2">
            <a:extLst>
              <a:ext uri="{FF2B5EF4-FFF2-40B4-BE49-F238E27FC236}">
                <a16:creationId xmlns:a16="http://schemas.microsoft.com/office/drawing/2014/main" xmlns="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101154" y="1052736"/>
            <a:ext cx="5508030" cy="10801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삼각형 모양의 별 찍기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1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 smtClean="0">
                <a:solidFill>
                  <a:srgbClr val="C00000"/>
                </a:solidFill>
              </a:rPr>
              <a:t>   </a:t>
            </a:r>
            <a:r>
              <a:rPr lang="en-US" altLang="ko-KR" sz="1800" dirty="0" smtClean="0">
                <a:solidFill>
                  <a:srgbClr val="C00000"/>
                </a:solidFill>
              </a:rPr>
              <a:t>hint) </a:t>
            </a:r>
            <a:r>
              <a:rPr lang="ko-KR" altLang="en-US" sz="1800" dirty="0" smtClean="0"/>
              <a:t>열</a:t>
            </a:r>
            <a:r>
              <a:rPr lang="en-US" altLang="ko-KR" sz="1800" dirty="0" smtClean="0"/>
              <a:t>(column)</a:t>
            </a:r>
            <a:r>
              <a:rPr lang="ko-KR" altLang="en-US" sz="1800" dirty="0" smtClean="0"/>
              <a:t>이 변하는 것에 주목한다</a:t>
            </a:r>
            <a:r>
              <a:rPr lang="en-US" altLang="ko-KR" sz="1800" dirty="0" smtClean="0"/>
              <a:t>.</a:t>
            </a:r>
            <a:r>
              <a:rPr lang="ko-KR" altLang="en-US" sz="1800" dirty="0" smtClean="0"/>
              <a:t> </a:t>
            </a:r>
            <a:endParaRPr lang="en-US" altLang="ko-KR" sz="20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4" r="40458" b="52804"/>
          <a:stretch/>
        </p:blipFill>
        <p:spPr>
          <a:xfrm>
            <a:off x="2072680" y="2274879"/>
            <a:ext cx="1062406" cy="166714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3438" y="2262302"/>
            <a:ext cx="3970987" cy="167971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676" y="4077072"/>
            <a:ext cx="1067410" cy="17830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5534" y="4140510"/>
            <a:ext cx="3976567" cy="165618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46993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반복문</a:t>
            </a:r>
            <a:r>
              <a:rPr lang="en-US" altLang="ko-KR" dirty="0" smtClean="0"/>
              <a:t>(</a:t>
            </a:r>
            <a:r>
              <a:rPr lang="ko-KR" altLang="en-US" dirty="0" smtClean="0"/>
              <a:t>중첩 </a:t>
            </a:r>
            <a:r>
              <a:rPr lang="en-US" altLang="ko-KR" dirty="0" smtClean="0"/>
              <a:t>for</a:t>
            </a:r>
            <a:r>
              <a:rPr lang="ko-KR" altLang="en-US" dirty="0" smtClean="0"/>
              <a:t>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20" name="내용 개체 틀 2">
            <a:extLst>
              <a:ext uri="{FF2B5EF4-FFF2-40B4-BE49-F238E27FC236}">
                <a16:creationId xmlns:a16="http://schemas.microsoft.com/office/drawing/2014/main" xmlns="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101154" y="1196752"/>
            <a:ext cx="4355902" cy="8640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삼각형 모양의 </a:t>
            </a:r>
            <a:r>
              <a:rPr lang="ko-KR" altLang="en-US" sz="2000" b="1" dirty="0" err="1" smtClean="0">
                <a:solidFill>
                  <a:srgbClr val="C00000"/>
                </a:solidFill>
              </a:rPr>
              <a:t>별찍기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2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b="1" dirty="0">
                <a:solidFill>
                  <a:srgbClr val="C00000"/>
                </a:solidFill>
              </a:rPr>
              <a:t>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  </a:t>
            </a:r>
            <a:r>
              <a:rPr lang="en-US" altLang="ko-KR" sz="2000" dirty="0" smtClean="0">
                <a:solidFill>
                  <a:srgbClr val="C00000"/>
                </a:solidFill>
              </a:rPr>
              <a:t>hint) </a:t>
            </a:r>
            <a:r>
              <a:rPr lang="ko-KR" altLang="en-US" sz="1800" dirty="0" smtClean="0"/>
              <a:t>공백과 별로 나눠서 생각</a:t>
            </a:r>
            <a:endParaRPr lang="en-US" altLang="ko-KR" sz="1800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678"/>
          <a:stretch/>
        </p:blipFill>
        <p:spPr>
          <a:xfrm>
            <a:off x="2139526" y="2263542"/>
            <a:ext cx="1057471" cy="158417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374" y="4221088"/>
            <a:ext cx="4180970" cy="191743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374" y="2060848"/>
            <a:ext cx="4180970" cy="198956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3316" y="4293096"/>
            <a:ext cx="1083681" cy="153882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1870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반복문</a:t>
            </a:r>
            <a:r>
              <a:rPr lang="en-US" altLang="ko-KR" dirty="0" smtClean="0"/>
              <a:t>(for</a:t>
            </a:r>
            <a:r>
              <a:rPr lang="ko-KR" altLang="en-US" dirty="0" smtClean="0"/>
              <a:t>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xmlns="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85130" y="1052736"/>
            <a:ext cx="5508030" cy="104274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200" b="1" dirty="0" smtClean="0">
                <a:solidFill>
                  <a:srgbClr val="C00000"/>
                </a:solidFill>
              </a:rPr>
              <a:t>중첩된 </a:t>
            </a:r>
            <a:r>
              <a:rPr lang="ko-KR" altLang="en-US" sz="2200" b="1" dirty="0" err="1" smtClean="0">
                <a:solidFill>
                  <a:srgbClr val="C00000"/>
                </a:solidFill>
              </a:rPr>
              <a:t>반복문</a:t>
            </a:r>
            <a:r>
              <a:rPr lang="en-US" altLang="ko-KR" sz="2200" b="1" dirty="0" smtClean="0">
                <a:solidFill>
                  <a:srgbClr val="C00000"/>
                </a:solidFill>
              </a:rPr>
              <a:t>(Nested </a:t>
            </a:r>
            <a:r>
              <a:rPr lang="en-US" altLang="ko-KR" sz="2200" b="1" dirty="0">
                <a:solidFill>
                  <a:srgbClr val="C00000"/>
                </a:solidFill>
              </a:rPr>
              <a:t>L</a:t>
            </a:r>
            <a:r>
              <a:rPr lang="en-US" altLang="ko-KR" sz="2200" b="1" dirty="0" smtClean="0">
                <a:solidFill>
                  <a:srgbClr val="C00000"/>
                </a:solidFill>
              </a:rPr>
              <a:t>oop)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800" dirty="0">
                <a:latin typeface="+mn-ea"/>
              </a:rPr>
              <a:t>구구단의 예</a:t>
            </a:r>
            <a:r>
              <a:rPr lang="en-US" altLang="ko-KR" sz="1800" dirty="0" smtClean="0">
                <a:latin typeface="+mn-ea"/>
              </a:rPr>
              <a:t>   </a:t>
            </a:r>
            <a:endParaRPr lang="en-US" altLang="ko-KR" sz="1800" dirty="0">
              <a:latin typeface="+mn-ea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1640632" y="2348880"/>
            <a:ext cx="7344816" cy="2912182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pt-BR" altLang="ko-KR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pt-BR" altLang="ko-KR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pt-BR" altLang="ko-KR" dirty="0" smtClean="0">
                <a:latin typeface="+mn-ea"/>
              </a:rPr>
              <a:t>for(dan </a:t>
            </a:r>
            <a:r>
              <a:rPr lang="pt-BR" altLang="ko-KR" dirty="0">
                <a:latin typeface="+mn-ea"/>
              </a:rPr>
              <a:t>= 2; dan &lt;= 9; dan++) {</a:t>
            </a:r>
          </a:p>
          <a:p>
            <a:pPr>
              <a:lnSpc>
                <a:spcPct val="150000"/>
              </a:lnSpc>
            </a:pPr>
            <a:r>
              <a:rPr lang="pt-BR" altLang="ko-KR" dirty="0">
                <a:latin typeface="+mn-ea"/>
              </a:rPr>
              <a:t>    for(times = 1; times &lt;=9; times++) {</a:t>
            </a:r>
          </a:p>
          <a:p>
            <a:pPr>
              <a:lnSpc>
                <a:spcPct val="150000"/>
              </a:lnSpc>
            </a:pPr>
            <a:r>
              <a:rPr lang="pt-BR" altLang="ko-KR" dirty="0">
                <a:latin typeface="+mn-ea"/>
              </a:rPr>
              <a:t> </a:t>
            </a:r>
            <a:r>
              <a:rPr lang="pt-BR" altLang="ko-KR" dirty="0" smtClean="0">
                <a:latin typeface="+mn-ea"/>
              </a:rPr>
              <a:t>      System.out.println(dan </a:t>
            </a:r>
            <a:r>
              <a:rPr lang="pt-BR" altLang="ko-KR" dirty="0">
                <a:latin typeface="+mn-ea"/>
              </a:rPr>
              <a:t>+ "x" + times + "=" + dan * times);</a:t>
            </a:r>
          </a:p>
          <a:p>
            <a:pPr>
              <a:lnSpc>
                <a:spcPct val="150000"/>
              </a:lnSpc>
            </a:pPr>
            <a:r>
              <a:rPr lang="pt-BR" altLang="ko-KR" dirty="0">
                <a:latin typeface="+mn-ea"/>
              </a:rPr>
              <a:t>    }</a:t>
            </a:r>
          </a:p>
          <a:p>
            <a:pPr>
              <a:lnSpc>
                <a:spcPct val="150000"/>
              </a:lnSpc>
            </a:pPr>
            <a:r>
              <a:rPr lang="pt-BR" altLang="ko-KR" dirty="0">
                <a:latin typeface="+mn-ea"/>
              </a:rPr>
              <a:t>    System.out.println();</a:t>
            </a:r>
          </a:p>
          <a:p>
            <a:pPr>
              <a:lnSpc>
                <a:spcPct val="150000"/>
              </a:lnSpc>
            </a:pPr>
            <a:r>
              <a:rPr lang="pt-BR" altLang="ko-KR" dirty="0">
                <a:latin typeface="+mn-ea"/>
              </a:rPr>
              <a:t>}</a:t>
            </a:r>
            <a:endParaRPr lang="pt-BR" altLang="ko-KR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pt-BR" altLang="ko-KR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ko-KR" altLang="en-US" dirty="0">
              <a:latin typeface="+mn-ea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1784648" y="2924944"/>
            <a:ext cx="7128792" cy="1368152"/>
          </a:xfrm>
          <a:prstGeom prst="roundRect">
            <a:avLst/>
          </a:prstGeom>
          <a:noFill/>
          <a:ln w="127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5025008" y="4358493"/>
            <a:ext cx="3672408" cy="43204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각 단에서 </a:t>
            </a:r>
            <a:r>
              <a:rPr lang="en-US" altLang="ko-KR" sz="1600" dirty="0" smtClean="0"/>
              <a:t>1~9</a:t>
            </a:r>
            <a:r>
              <a:rPr lang="ko-KR" altLang="en-US" sz="1600" dirty="0" smtClean="0"/>
              <a:t>를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곱하는 내부 </a:t>
            </a:r>
            <a:r>
              <a:rPr lang="ko-KR" altLang="en-US" sz="1600" dirty="0" err="1" smtClean="0"/>
              <a:t>반복문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590716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break</a:t>
            </a:r>
            <a:r>
              <a:rPr lang="ko-KR" altLang="en-US" dirty="0" smtClean="0"/>
              <a:t>문</a:t>
            </a:r>
            <a:r>
              <a:rPr lang="en-US" altLang="ko-KR" dirty="0" smtClean="0"/>
              <a:t> </a:t>
            </a:r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=""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760309" y="1268760"/>
            <a:ext cx="7433051" cy="7920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ko-KR" altLang="en-US" sz="2000" b="1" dirty="0" smtClean="0"/>
              <a:t>실습 예제 </a:t>
            </a:r>
            <a:r>
              <a:rPr lang="en-US" altLang="ko-KR" sz="2000" b="1" dirty="0" smtClean="0"/>
              <a:t>– </a:t>
            </a:r>
            <a:r>
              <a:rPr lang="ko-KR" altLang="en-US" sz="2000" b="1" dirty="0" err="1" smtClean="0"/>
              <a:t>반복조건문</a:t>
            </a:r>
            <a:r>
              <a:rPr lang="en-US" altLang="ko-KR" sz="2000" b="1" dirty="0" smtClean="0"/>
              <a:t>(break </a:t>
            </a:r>
            <a:r>
              <a:rPr lang="ko-KR" altLang="en-US" sz="2000" b="1" dirty="0" smtClean="0"/>
              <a:t>사용</a:t>
            </a:r>
            <a:r>
              <a:rPr lang="en-US" altLang="ko-KR" sz="2000" b="1" dirty="0" smtClean="0"/>
              <a:t>)</a:t>
            </a:r>
          </a:p>
          <a:p>
            <a:pPr marL="0" indent="0">
              <a:buNone/>
            </a:pPr>
            <a:r>
              <a:rPr lang="en-US" altLang="ko-KR" sz="2000" b="1" dirty="0"/>
              <a:t> </a:t>
            </a:r>
            <a:r>
              <a:rPr lang="en-US" altLang="ko-KR" sz="2000" b="1" dirty="0" smtClean="0"/>
              <a:t> - 1</a:t>
            </a:r>
            <a:r>
              <a:rPr lang="ko-KR" altLang="en-US" sz="2000" b="1" dirty="0" smtClean="0"/>
              <a:t>부터 </a:t>
            </a:r>
            <a:r>
              <a:rPr lang="ko-KR" altLang="en-US" sz="2000" b="1" dirty="0" err="1" smtClean="0"/>
              <a:t>더했을때</a:t>
            </a:r>
            <a:r>
              <a:rPr lang="ko-KR" altLang="en-US" sz="2000" b="1" dirty="0" smtClean="0"/>
              <a:t> 그 합이 </a:t>
            </a:r>
            <a:r>
              <a:rPr lang="en-US" altLang="ko-KR" sz="2000" b="1" dirty="0" smtClean="0"/>
              <a:t>100</a:t>
            </a:r>
            <a:r>
              <a:rPr lang="ko-KR" altLang="en-US" sz="2000" b="1" dirty="0" smtClean="0"/>
              <a:t>이 넘는 자연수는</a:t>
            </a:r>
            <a:r>
              <a:rPr lang="en-US" altLang="ko-KR" sz="2000" b="1" dirty="0" smtClean="0"/>
              <a:t>?</a:t>
            </a:r>
            <a:r>
              <a:rPr lang="ko-KR" altLang="en-US" sz="2000" b="1" dirty="0" smtClean="0"/>
              <a:t> </a:t>
            </a:r>
            <a:endParaRPr lang="en-US" altLang="ko-KR" sz="20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584" y="2437507"/>
            <a:ext cx="3878916" cy="247671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032" y="2466684"/>
            <a:ext cx="4250006" cy="247448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5248" y="5157192"/>
            <a:ext cx="922100" cy="53344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4736976" y="3475810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vs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67940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break</a:t>
            </a:r>
            <a:r>
              <a:rPr lang="ko-KR" altLang="en-US" dirty="0" smtClean="0"/>
              <a:t>문</a:t>
            </a:r>
            <a:r>
              <a:rPr lang="en-US" altLang="ko-KR" dirty="0" smtClean="0"/>
              <a:t> </a:t>
            </a:r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38</a:t>
            </a:fld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712" y="3140968"/>
            <a:ext cx="1163052" cy="26642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직사각형 7"/>
          <p:cNvSpPr/>
          <p:nvPr/>
        </p:nvSpPr>
        <p:spPr>
          <a:xfrm>
            <a:off x="858168" y="882586"/>
            <a:ext cx="776724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--------------------------------------------------------------------------------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  구구단을 </a:t>
            </a:r>
            <a:r>
              <a:rPr lang="ko-KR" altLang="en-US" dirty="0"/>
              <a:t>단보다 곱하는 수가 작거나 같은 경우까지만 출력하는 </a:t>
            </a:r>
            <a:r>
              <a:rPr lang="ko-KR" altLang="en-US" dirty="0" err="1" smtClean="0"/>
              <a:t>프로그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램을 작성하세요</a:t>
            </a:r>
            <a:r>
              <a:rPr lang="en-US" altLang="ko-KR" dirty="0" smtClean="0"/>
              <a:t>(</a:t>
            </a:r>
            <a:r>
              <a:rPr lang="ko-KR" altLang="en-US" dirty="0" smtClean="0"/>
              <a:t> </a:t>
            </a:r>
            <a:r>
              <a:rPr lang="en-US" altLang="ko-KR" dirty="0" smtClean="0"/>
              <a:t>GugudanTest.java)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--------------------------------------------------------------------------------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975166" y="2645468"/>
            <a:ext cx="1447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☞ 실행 결과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73644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continue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39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xmlns="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465083" y="1052736"/>
            <a:ext cx="8388350" cy="14401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200" b="1" dirty="0" smtClean="0">
                <a:solidFill>
                  <a:srgbClr val="C00000"/>
                </a:solidFill>
              </a:rPr>
              <a:t>continue </a:t>
            </a:r>
            <a:r>
              <a:rPr lang="ko-KR" altLang="en-US" sz="2200" b="1" dirty="0" smtClean="0">
                <a:solidFill>
                  <a:srgbClr val="C00000"/>
                </a:solidFill>
              </a:rPr>
              <a:t>문</a:t>
            </a:r>
            <a:endParaRPr lang="en-US" altLang="ko-KR" sz="2200" b="1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sz="1800" dirty="0" smtClean="0"/>
              <a:t>반복문과 함께 쓰이며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/>
              <a:t>반복문</a:t>
            </a:r>
            <a:r>
              <a:rPr lang="ko-KR" altLang="en-US" sz="1800" dirty="0" smtClean="0"/>
              <a:t> 내부 </a:t>
            </a:r>
            <a:r>
              <a:rPr lang="en-US" altLang="ko-KR" sz="1800" dirty="0" smtClean="0"/>
              <a:t>continue </a:t>
            </a:r>
            <a:r>
              <a:rPr lang="ko-KR" altLang="en-US" sz="1800" dirty="0" smtClean="0"/>
              <a:t>문을 만나면</a:t>
            </a:r>
            <a:endParaRPr lang="en-US" altLang="ko-KR" sz="1800" dirty="0" smtClean="0"/>
          </a:p>
          <a:p>
            <a:pPr marL="457200" lvl="1" indent="0">
              <a:buNone/>
            </a:pPr>
            <a:r>
              <a:rPr lang="en-US" altLang="ko-KR" sz="1800" dirty="0">
                <a:latin typeface="+mn-ea"/>
              </a:rPr>
              <a:t> </a:t>
            </a:r>
            <a:r>
              <a:rPr lang="en-US" altLang="ko-KR" sz="1800" dirty="0" smtClean="0">
                <a:latin typeface="+mn-ea"/>
              </a:rPr>
              <a:t>  </a:t>
            </a:r>
            <a:r>
              <a:rPr lang="ko-KR" altLang="en-US" sz="1800" dirty="0" smtClean="0">
                <a:latin typeface="+mn-ea"/>
              </a:rPr>
              <a:t>이후 반복되는 부분을 수행하지 않고 조건식이나 </a:t>
            </a:r>
            <a:r>
              <a:rPr lang="ko-KR" altLang="en-US" sz="1800" dirty="0" err="1" smtClean="0">
                <a:latin typeface="+mn-ea"/>
              </a:rPr>
              <a:t>증감식을</a:t>
            </a:r>
            <a:r>
              <a:rPr lang="ko-KR" altLang="en-US" sz="1800" dirty="0" smtClean="0">
                <a:latin typeface="+mn-ea"/>
              </a:rPr>
              <a:t> 수행함</a:t>
            </a:r>
            <a:endParaRPr lang="en-US" altLang="ko-KR" sz="1800" dirty="0" smtClean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816" y="3273414"/>
            <a:ext cx="3384376" cy="146044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920552" y="2627620"/>
            <a:ext cx="727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예제 </a:t>
            </a:r>
            <a:r>
              <a:rPr lang="en-US" altLang="ko-KR" dirty="0" smtClean="0"/>
              <a:t>– 1</a:t>
            </a:r>
            <a:r>
              <a:rPr lang="ko-KR" altLang="en-US" dirty="0" smtClean="0"/>
              <a:t>부터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까지의 자연수 중 </a:t>
            </a:r>
            <a:r>
              <a:rPr lang="en-US" altLang="ko-KR" dirty="0" smtClean="0"/>
              <a:t>4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8</a:t>
            </a:r>
            <a:r>
              <a:rPr lang="ko-KR" altLang="en-US" dirty="0" smtClean="0"/>
              <a:t>을 제외한 수를 출력하기 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679" y="3861048"/>
            <a:ext cx="518205" cy="201185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267" y="3249357"/>
            <a:ext cx="3394248" cy="150855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95799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조건문</a:t>
            </a:r>
            <a:r>
              <a:rPr lang="en-US" altLang="ko-KR" dirty="0" smtClean="0"/>
              <a:t>(if</a:t>
            </a:r>
            <a:r>
              <a:rPr lang="ko-KR" altLang="en-US" dirty="0" smtClean="0"/>
              <a:t>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288" y="1772816"/>
            <a:ext cx="7163421" cy="312447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7559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continue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40</a:t>
            </a:fld>
            <a:endParaRPr lang="ko-KR" altLang="en-US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xmlns="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48544" y="1137518"/>
            <a:ext cx="8136904" cy="72007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실습 예제 </a:t>
            </a:r>
            <a:endParaRPr lang="en-US" altLang="ko-KR" sz="2000" dirty="0"/>
          </a:p>
        </p:txBody>
      </p:sp>
      <p:sp>
        <p:nvSpPr>
          <p:cNvPr id="9" name="직사각형 8"/>
          <p:cNvSpPr/>
          <p:nvPr/>
        </p:nvSpPr>
        <p:spPr>
          <a:xfrm>
            <a:off x="858168" y="1425550"/>
            <a:ext cx="88473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---------------------------------------------------------------------------------------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/>
              <a:t>  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countinue</a:t>
            </a:r>
            <a:r>
              <a:rPr lang="ko-KR" altLang="en-US" dirty="0"/>
              <a:t>문을 사용하여 구구단을 </a:t>
            </a:r>
            <a:r>
              <a:rPr lang="ko-KR" altLang="en-US" dirty="0" smtClean="0"/>
              <a:t>짝수 단만 출력하는 프로그램을 만드세요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---------------------------------------------------------------------------------------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2533572"/>
            <a:ext cx="6293833" cy="197554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92721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반복문</a:t>
            </a:r>
            <a:r>
              <a:rPr lang="en-US" altLang="ko-KR" dirty="0" smtClean="0"/>
              <a:t>(for</a:t>
            </a:r>
            <a:r>
              <a:rPr lang="ko-KR" altLang="en-US" dirty="0" smtClean="0"/>
              <a:t>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41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xmlns="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85130" y="1196752"/>
            <a:ext cx="4787950" cy="5760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중첩된 </a:t>
            </a:r>
            <a:r>
              <a:rPr lang="ko-KR" altLang="en-US" sz="2000" b="1" dirty="0" err="1" smtClean="0">
                <a:solidFill>
                  <a:srgbClr val="C00000"/>
                </a:solidFill>
              </a:rPr>
              <a:t>반복문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(Nested </a:t>
            </a:r>
            <a:r>
              <a:rPr lang="en-US" altLang="ko-KR" sz="2000" b="1" dirty="0">
                <a:solidFill>
                  <a:srgbClr val="C00000"/>
                </a:solidFill>
              </a:rPr>
              <a:t>L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oop)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2222118"/>
            <a:ext cx="2232248" cy="158580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4347" y="2222118"/>
            <a:ext cx="4694958" cy="230241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80030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5"/>
          <p:cNvSpPr txBox="1">
            <a:spLocks/>
          </p:cNvSpPr>
          <p:nvPr/>
        </p:nvSpPr>
        <p:spPr>
          <a:xfrm>
            <a:off x="0" y="-27384"/>
            <a:ext cx="6321151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 </a:t>
            </a:r>
            <a:r>
              <a:rPr lang="ko-KR" altLang="en-US" dirty="0" smtClean="0"/>
              <a:t>자리배치도 프로그램 만들기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14152" y="980728"/>
            <a:ext cx="899137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--------------------------------------------------------------------------------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/>
              <a:t> </a:t>
            </a:r>
            <a:r>
              <a:rPr lang="ko-KR" altLang="en-US" dirty="0" smtClean="0"/>
              <a:t> 입장객 수에 따라 좌석을 배치하는 프로그램을 작성하세요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(</a:t>
            </a:r>
            <a:r>
              <a:rPr lang="ko-KR" altLang="en-US" dirty="0"/>
              <a:t>파일이름</a:t>
            </a:r>
            <a:r>
              <a:rPr lang="en-US" altLang="ko-KR" dirty="0" smtClean="0"/>
              <a:t>: Seats.java)</a:t>
            </a:r>
          </a:p>
          <a:p>
            <a:r>
              <a:rPr lang="en-US" altLang="ko-KR" dirty="0" smtClean="0"/>
              <a:t>---------------------------------------------------------------------------------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735" y="2564904"/>
            <a:ext cx="3426957" cy="259228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1563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5"/>
          <p:cNvSpPr txBox="1">
            <a:spLocks/>
          </p:cNvSpPr>
          <p:nvPr/>
        </p:nvSpPr>
        <p:spPr>
          <a:xfrm>
            <a:off x="0" y="-27384"/>
            <a:ext cx="6321151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 </a:t>
            </a:r>
            <a:r>
              <a:rPr lang="ko-KR" altLang="en-US" dirty="0" smtClean="0"/>
              <a:t>자리배치도 프로그램 만들기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15" y="1124744"/>
            <a:ext cx="5196046" cy="414563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62"/>
          <a:stretch/>
        </p:blipFill>
        <p:spPr>
          <a:xfrm>
            <a:off x="4520952" y="3197560"/>
            <a:ext cx="5236187" cy="272210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36442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조건문</a:t>
            </a:r>
            <a:r>
              <a:rPr lang="en-US" altLang="ko-KR" dirty="0" smtClean="0"/>
              <a:t>(if</a:t>
            </a:r>
            <a:r>
              <a:rPr lang="ko-KR" altLang="en-US" dirty="0" smtClean="0"/>
              <a:t>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208584" y="1196752"/>
            <a:ext cx="28787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solidFill>
                  <a:srgbClr val="C00000"/>
                </a:solidFill>
              </a:rPr>
              <a:t>if ~ else if ~ else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문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568624" y="1988840"/>
            <a:ext cx="3456383" cy="376367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ysClr val="windowText" lastClr="000000"/>
                </a:solidFill>
              </a:rPr>
              <a:t>if(</a:t>
            </a:r>
            <a:r>
              <a:rPr lang="ko-KR" altLang="en-US" dirty="0" err="1">
                <a:solidFill>
                  <a:sysClr val="windowText" lastClr="000000"/>
                </a:solidFill>
              </a:rPr>
              <a:t>조건식</a:t>
            </a:r>
            <a:r>
              <a:rPr lang="en-US" altLang="ko-KR" dirty="0">
                <a:solidFill>
                  <a:sysClr val="windowText" lastClr="000000"/>
                </a:solidFill>
              </a:rPr>
              <a:t>){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ysClr val="windowText" lastClr="000000"/>
                </a:solidFill>
              </a:rPr>
              <a:t> 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조건식이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true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이면 실행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ysClr val="windowText" lastClr="000000"/>
                </a:solidFill>
              </a:rPr>
              <a:t>}else if(</a:t>
            </a:r>
            <a:r>
              <a:rPr lang="ko-KR" altLang="en-US" dirty="0" err="1" smtClean="0">
                <a:solidFill>
                  <a:sysClr val="windowText" lastClr="000000"/>
                </a:solidFill>
              </a:rPr>
              <a:t>조건식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2){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ysClr val="windowText" lastClr="000000"/>
                </a:solidFill>
              </a:rPr>
              <a:t>  </a:t>
            </a:r>
            <a:r>
              <a:rPr lang="ko-KR" altLang="en-US" dirty="0" err="1" smtClean="0">
                <a:solidFill>
                  <a:sysClr val="windowText" lastClr="000000"/>
                </a:solidFill>
              </a:rPr>
              <a:t>조건식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2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가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true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이면 </a:t>
            </a:r>
            <a:r>
              <a:rPr lang="ko-KR" altLang="en-US" dirty="0">
                <a:solidFill>
                  <a:sysClr val="windowText" lastClr="000000"/>
                </a:solidFill>
              </a:rPr>
              <a:t>실행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ysClr val="windowText" lastClr="000000"/>
                </a:solidFill>
              </a:rPr>
              <a:t>}else{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ysClr val="windowText" lastClr="000000"/>
                </a:solidFill>
              </a:rPr>
              <a:t>  </a:t>
            </a:r>
            <a:r>
              <a:rPr lang="ko-KR" altLang="en-US" dirty="0" err="1" smtClean="0">
                <a:solidFill>
                  <a:sysClr val="windowText" lastClr="000000"/>
                </a:solidFill>
              </a:rPr>
              <a:t>조건식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1,2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가 모두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false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이면   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ysClr val="windowText" lastClr="000000"/>
                </a:solidFill>
              </a:rPr>
              <a:t>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 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실행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ysClr val="windowText" lastClr="000000"/>
                </a:solidFill>
              </a:rPr>
              <a:t>}</a:t>
            </a: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8651143"/>
              </p:ext>
            </p:extLst>
          </p:nvPr>
        </p:nvGraphicFramePr>
        <p:xfrm>
          <a:off x="5385048" y="3212976"/>
          <a:ext cx="3168352" cy="19442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888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대 상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입장료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취학전</a:t>
                      </a:r>
                      <a:r>
                        <a:rPr lang="ko-KR" altLang="en-US" sz="1600" dirty="0" smtClean="0"/>
                        <a:t> 아동</a:t>
                      </a:r>
                      <a:endParaRPr lang="en-US" altLang="ko-KR" sz="16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1,000</a:t>
                      </a:r>
                      <a:r>
                        <a:rPr lang="ko-KR" altLang="en-US" sz="1600" dirty="0" smtClean="0"/>
                        <a:t>원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초등학생</a:t>
                      </a:r>
                      <a:endParaRPr lang="en-US" altLang="ko-KR" sz="16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2,000</a:t>
                      </a:r>
                      <a:r>
                        <a:rPr lang="ko-KR" altLang="en-US" sz="1600" dirty="0" smtClean="0"/>
                        <a:t>원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중</a:t>
                      </a:r>
                      <a:r>
                        <a:rPr lang="en-US" altLang="ko-KR" sz="1600" dirty="0" smtClean="0"/>
                        <a:t>.</a:t>
                      </a:r>
                      <a:r>
                        <a:rPr lang="ko-KR" altLang="en-US" sz="1600" dirty="0" smtClean="0"/>
                        <a:t>고등학생</a:t>
                      </a:r>
                      <a:endParaRPr lang="en-US" altLang="ko-KR" sz="16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2,500</a:t>
                      </a:r>
                      <a:r>
                        <a:rPr lang="ko-KR" altLang="en-US" sz="1600" dirty="0" smtClean="0"/>
                        <a:t>원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일반인</a:t>
                      </a:r>
                      <a:endParaRPr lang="en-US" altLang="ko-KR" sz="16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3,000</a:t>
                      </a:r>
                      <a:r>
                        <a:rPr lang="ko-KR" altLang="en-US" sz="1600" dirty="0" smtClean="0"/>
                        <a:t>원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7096" y="2348880"/>
            <a:ext cx="2232248" cy="562076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30018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조건문</a:t>
            </a:r>
            <a:r>
              <a:rPr lang="en-US" altLang="ko-KR" dirty="0" smtClean="0"/>
              <a:t>(if</a:t>
            </a:r>
            <a:r>
              <a:rPr lang="ko-KR" altLang="en-US" dirty="0" smtClean="0"/>
              <a:t>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564" y="980728"/>
            <a:ext cx="5769700" cy="533238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2923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조건문</a:t>
            </a:r>
            <a:r>
              <a:rPr lang="en-US" altLang="ko-KR" dirty="0" smtClean="0"/>
              <a:t>(if</a:t>
            </a:r>
            <a:r>
              <a:rPr lang="ko-KR" altLang="en-US" dirty="0" smtClean="0"/>
              <a:t>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xmlns="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20552" y="1196752"/>
            <a:ext cx="8616032" cy="122413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조건문과 조건 연산자</a:t>
            </a:r>
            <a:endParaRPr lang="en-US" altLang="ko-KR" sz="2000" b="1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sz="1800" dirty="0" smtClean="0"/>
              <a:t>간단한 </a:t>
            </a:r>
            <a:r>
              <a:rPr lang="en-US" altLang="ko-KR" sz="1800" dirty="0" smtClean="0"/>
              <a:t>if ~ else </a:t>
            </a:r>
            <a:r>
              <a:rPr lang="ko-KR" altLang="en-US" sz="1800" dirty="0" err="1" smtClean="0"/>
              <a:t>조건문은</a:t>
            </a:r>
            <a:r>
              <a:rPr lang="ko-KR" altLang="en-US" sz="1800" dirty="0" smtClean="0"/>
              <a:t> 조건 연산자로 구현할 수 있음</a:t>
            </a:r>
            <a:endParaRPr lang="en-US" altLang="ko-KR" sz="1800" dirty="0" smtClean="0"/>
          </a:p>
          <a:p>
            <a:pPr lvl="1">
              <a:lnSpc>
                <a:spcPct val="150000"/>
              </a:lnSpc>
            </a:pPr>
            <a:r>
              <a:rPr lang="ko-KR" altLang="en-US" sz="1800" dirty="0" smtClean="0"/>
              <a:t>두 수 중 큰 값을 출력하는 프로그램</a:t>
            </a:r>
            <a:endParaRPr lang="en-US" altLang="ko-KR" sz="1800" dirty="0" smtClean="0"/>
          </a:p>
          <a:p>
            <a:pPr marL="457200" lvl="1" indent="0">
              <a:buNone/>
            </a:pPr>
            <a:r>
              <a:rPr lang="ko-KR" altLang="en-US" sz="2000" b="1" dirty="0" smtClean="0"/>
              <a:t> </a:t>
            </a:r>
            <a:endParaRPr lang="en-US" altLang="ko-KR" sz="2000" b="1" dirty="0"/>
          </a:p>
        </p:txBody>
      </p:sp>
      <p:sp>
        <p:nvSpPr>
          <p:cNvPr id="8" name="직사각형 7"/>
          <p:cNvSpPr/>
          <p:nvPr/>
        </p:nvSpPr>
        <p:spPr>
          <a:xfrm>
            <a:off x="1640632" y="2780796"/>
            <a:ext cx="2736304" cy="1925921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>
                <a:latin typeface="+mn-ea"/>
              </a:rPr>
              <a:t>  if(a </a:t>
            </a:r>
            <a:r>
              <a:rPr lang="en-US" altLang="ko-KR" dirty="0">
                <a:latin typeface="+mn-ea"/>
              </a:rPr>
              <a:t>&gt; b) {</a:t>
            </a:r>
          </a:p>
          <a:p>
            <a:r>
              <a:rPr lang="en-US" altLang="ko-KR" dirty="0">
                <a:latin typeface="+mn-ea"/>
              </a:rPr>
              <a:t>  </a:t>
            </a:r>
            <a:r>
              <a:rPr lang="en-US" altLang="ko-KR" dirty="0" smtClean="0">
                <a:latin typeface="+mn-ea"/>
              </a:rPr>
              <a:t>   </a:t>
            </a:r>
            <a:r>
              <a:rPr lang="en-US" altLang="ko-KR" dirty="0">
                <a:latin typeface="+mn-ea"/>
              </a:rPr>
              <a:t>max = a;</a:t>
            </a:r>
          </a:p>
          <a:p>
            <a:r>
              <a:rPr lang="en-US" altLang="ko-KR" dirty="0" smtClean="0">
                <a:latin typeface="+mn-ea"/>
              </a:rPr>
              <a:t>  }</a:t>
            </a:r>
            <a:endParaRPr lang="en-US" altLang="ko-KR" dirty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  else </a:t>
            </a:r>
            <a:r>
              <a:rPr lang="en-US" altLang="ko-KR" dirty="0">
                <a:latin typeface="+mn-ea"/>
              </a:rPr>
              <a:t>{</a:t>
            </a:r>
          </a:p>
          <a:p>
            <a:r>
              <a:rPr lang="en-US" altLang="ko-KR" dirty="0">
                <a:latin typeface="+mn-ea"/>
              </a:rPr>
              <a:t>  </a:t>
            </a:r>
            <a:r>
              <a:rPr lang="en-US" altLang="ko-KR" dirty="0" smtClean="0">
                <a:latin typeface="+mn-ea"/>
              </a:rPr>
              <a:t>   </a:t>
            </a:r>
            <a:r>
              <a:rPr lang="en-US" altLang="ko-KR" dirty="0">
                <a:latin typeface="+mn-ea"/>
              </a:rPr>
              <a:t>max = b;</a:t>
            </a:r>
          </a:p>
          <a:p>
            <a:r>
              <a:rPr lang="en-US" altLang="ko-KR" dirty="0" smtClean="0">
                <a:latin typeface="+mn-ea"/>
              </a:rPr>
              <a:t>  }</a:t>
            </a:r>
            <a:endParaRPr lang="ko-KR" altLang="en-US" dirty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097016" y="2780796"/>
            <a:ext cx="2736304" cy="1925921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altLang="ko-KR" dirty="0" smtClean="0">
                <a:latin typeface="+mn-ea"/>
              </a:rPr>
              <a:t> max </a:t>
            </a:r>
            <a:r>
              <a:rPr lang="pt-BR" altLang="ko-KR" dirty="0">
                <a:latin typeface="+mn-ea"/>
              </a:rPr>
              <a:t>= (a &gt; b) ? a : b;</a:t>
            </a:r>
            <a:endParaRPr lang="ko-KR" altLang="en-US" dirty="0">
              <a:latin typeface="+mn-ea"/>
            </a:endParaRPr>
          </a:p>
        </p:txBody>
      </p:sp>
      <p:sp>
        <p:nvSpPr>
          <p:cNvPr id="2" name="오른쪽 화살표 1"/>
          <p:cNvSpPr/>
          <p:nvPr/>
        </p:nvSpPr>
        <p:spPr>
          <a:xfrm>
            <a:off x="4472484" y="3572884"/>
            <a:ext cx="504056" cy="170872"/>
          </a:xfrm>
          <a:prstGeom prst="rightArrow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288704" y="4859868"/>
            <a:ext cx="1296144" cy="369332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err="1" smtClean="0"/>
              <a:t>If~else</a:t>
            </a:r>
            <a:r>
              <a:rPr lang="en-US" altLang="ko-KR" dirty="0" smtClean="0"/>
              <a:t> 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817096" y="4859868"/>
            <a:ext cx="1440160" cy="369332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mtClean="0"/>
              <a:t>조건 연산자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430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조건문</a:t>
            </a:r>
            <a:r>
              <a:rPr lang="en-US" altLang="ko-KR" dirty="0" smtClean="0"/>
              <a:t>(if</a:t>
            </a:r>
            <a:r>
              <a:rPr lang="ko-KR" altLang="en-US" dirty="0" smtClean="0"/>
              <a:t>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xmlns="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20552" y="1196752"/>
            <a:ext cx="3096344" cy="43204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조건문과 조건 연산자</a:t>
            </a:r>
            <a:endParaRPr lang="en-US" altLang="ko-KR" sz="2000" b="1" dirty="0" smtClean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ko-KR" altLang="en-US" sz="2000" b="1" dirty="0" smtClean="0"/>
              <a:t> </a:t>
            </a:r>
            <a:endParaRPr lang="en-US" altLang="ko-KR" sz="20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664" y="1628800"/>
            <a:ext cx="6025470" cy="4715585"/>
          </a:xfrm>
          <a:prstGeom prst="rect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48832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5"/>
          <p:cNvSpPr txBox="1">
            <a:spLocks/>
          </p:cNvSpPr>
          <p:nvPr/>
        </p:nvSpPr>
        <p:spPr>
          <a:xfrm>
            <a:off x="0" y="-27384"/>
            <a:ext cx="6321151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 if</a:t>
            </a:r>
            <a:r>
              <a:rPr lang="ko-KR" altLang="en-US" dirty="0" smtClean="0"/>
              <a:t>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연습 예제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14152" y="980728"/>
            <a:ext cx="8991376" cy="17007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--------------------------------------------------------------------------------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/>
              <a:t> </a:t>
            </a:r>
            <a:r>
              <a:rPr lang="ko-KR" altLang="en-US" dirty="0" smtClean="0"/>
              <a:t> 입장객 수에 따른 좌석 줄 수를 계산하는 프로그램을 작성하세요</a:t>
            </a:r>
            <a:r>
              <a:rPr lang="en-US" altLang="ko-KR" dirty="0" smtClean="0"/>
              <a:t>.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(</a:t>
            </a:r>
            <a:r>
              <a:rPr lang="ko-KR" altLang="en-US" dirty="0"/>
              <a:t>파일이름</a:t>
            </a:r>
            <a:r>
              <a:rPr lang="en-US" altLang="ko-KR" dirty="0" smtClean="0"/>
              <a:t>:seat.java)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---------------------------------------------------------------------------------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3305254"/>
            <a:ext cx="2248479" cy="13509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568624" y="2780928"/>
            <a:ext cx="1944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☞ 실행 결과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96244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4101</TotalTime>
  <Words>1295</Words>
  <Application>Microsoft Office PowerPoint</Application>
  <PresentationFormat>A4 용지(210x297mm)</PresentationFormat>
  <Paragraphs>350</Paragraphs>
  <Slides>43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44" baseType="lpstr">
      <vt:lpstr>Office 테마</vt:lpstr>
      <vt:lpstr>3장. 제어문(조건문, 반복문)</vt:lpstr>
      <vt:lpstr> 조건문(if문)</vt:lpstr>
      <vt:lpstr> 조건문(if문)</vt:lpstr>
      <vt:lpstr> 조건문(if문)</vt:lpstr>
      <vt:lpstr> 조건문(if문)</vt:lpstr>
      <vt:lpstr> 조건문(if문)</vt:lpstr>
      <vt:lpstr> 조건문(if문)</vt:lpstr>
      <vt:lpstr> 조건문(if문)</vt:lpstr>
      <vt:lpstr>PowerPoint 프레젠테이션</vt:lpstr>
      <vt:lpstr>PowerPoint 프레젠테이션</vt:lpstr>
      <vt:lpstr> 조건문(SWITCH - CASE)</vt:lpstr>
      <vt:lpstr> 조건문(SWITCH - CASE)</vt:lpstr>
      <vt:lpstr> 조건문(SWITCH - CASE)</vt:lpstr>
      <vt:lpstr>  실습 예제</vt:lpstr>
      <vt:lpstr>  실습 예제</vt:lpstr>
      <vt:lpstr> 반복문(while문)</vt:lpstr>
      <vt:lpstr> 반복문(while문)</vt:lpstr>
      <vt:lpstr> 반복문(while문)</vt:lpstr>
      <vt:lpstr> 반복문(while문)</vt:lpstr>
      <vt:lpstr>  무한반복 - break 문</vt:lpstr>
      <vt:lpstr>  while문 – 실습 예제</vt:lpstr>
      <vt:lpstr>  while문 – 실습 예제</vt:lpstr>
      <vt:lpstr> 커피 자동판매기</vt:lpstr>
      <vt:lpstr> 커피 자동판매기</vt:lpstr>
      <vt:lpstr> 은행 업무 프로그램</vt:lpstr>
      <vt:lpstr> 은행 업무 프로그램</vt:lpstr>
      <vt:lpstr> 은행 업무 프로그램</vt:lpstr>
      <vt:lpstr> 은행 업무 프로그램</vt:lpstr>
      <vt:lpstr> 반복문(for문)</vt:lpstr>
      <vt:lpstr> 반복문(for문)</vt:lpstr>
      <vt:lpstr> 문자 세트 반복</vt:lpstr>
      <vt:lpstr> 구구단</vt:lpstr>
      <vt:lpstr> 반복문(중첩 for문)</vt:lpstr>
      <vt:lpstr> 반복문(중첩 for문)</vt:lpstr>
      <vt:lpstr> 반복문(중첩 for문)</vt:lpstr>
      <vt:lpstr> 반복문(for문)</vt:lpstr>
      <vt:lpstr> break문 예제</vt:lpstr>
      <vt:lpstr> break문 예제</vt:lpstr>
      <vt:lpstr> continue문</vt:lpstr>
      <vt:lpstr> continue문</vt:lpstr>
      <vt:lpstr> 반복문(for문)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297</cp:revision>
  <dcterms:created xsi:type="dcterms:W3CDTF">2019-03-04T02:36:55Z</dcterms:created>
  <dcterms:modified xsi:type="dcterms:W3CDTF">2022-06-24T19:13:27Z</dcterms:modified>
</cp:coreProperties>
</file>