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47" r:id="rId3"/>
    <p:sldId id="348" r:id="rId4"/>
    <p:sldId id="349" r:id="rId5"/>
    <p:sldId id="350" r:id="rId6"/>
    <p:sldId id="352" r:id="rId7"/>
    <p:sldId id="353" r:id="rId8"/>
    <p:sldId id="354" r:id="rId9"/>
    <p:sldId id="355" r:id="rId10"/>
    <p:sldId id="356" r:id="rId11"/>
    <p:sldId id="379" r:id="rId12"/>
    <p:sldId id="380" r:id="rId13"/>
    <p:sldId id="381" r:id="rId14"/>
    <p:sldId id="382" r:id="rId15"/>
    <p:sldId id="383" r:id="rId16"/>
    <p:sldId id="385" r:id="rId17"/>
    <p:sldId id="384" r:id="rId18"/>
    <p:sldId id="393" r:id="rId19"/>
    <p:sldId id="401" r:id="rId20"/>
    <p:sldId id="394" r:id="rId21"/>
    <p:sldId id="400" r:id="rId22"/>
    <p:sldId id="404" r:id="rId23"/>
    <p:sldId id="396" r:id="rId24"/>
    <p:sldId id="403" r:id="rId25"/>
    <p:sldId id="399" r:id="rId26"/>
    <p:sldId id="386" r:id="rId27"/>
    <p:sldId id="402" r:id="rId28"/>
    <p:sldId id="387" r:id="rId29"/>
    <p:sldId id="392" r:id="rId30"/>
    <p:sldId id="390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매서드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Method(Function)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범위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052736"/>
            <a:ext cx="8064896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정적변수의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범위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정</a:t>
            </a:r>
            <a:r>
              <a:rPr lang="ko-KR" altLang="en-US" sz="1600" dirty="0"/>
              <a:t>적</a:t>
            </a:r>
            <a:r>
              <a:rPr lang="ko-KR" altLang="en-US" sz="1600" dirty="0" smtClean="0"/>
              <a:t> 변수는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키워드가 붙은 변수이며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값이 공유된다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프로그램이 실행되면 메모리에 적재되고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프로그램이 종료되면 메모리 공간에서 소멸한다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592592"/>
            <a:ext cx="5250078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88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클래스의 내장 </a:t>
            </a:r>
            <a:r>
              <a:rPr lang="ko-KR" altLang="en-US" dirty="0" err="1" smtClean="0"/>
              <a:t>매서드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5" y="1052736"/>
            <a:ext cx="6066607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static(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정적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매서드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62404"/>
            <a:ext cx="3448532" cy="222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89" y="1658212"/>
            <a:ext cx="3967708" cy="42722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664968" y="4082587"/>
            <a:ext cx="2016223" cy="2051361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4708" y="4581128"/>
            <a:ext cx="3600400" cy="9194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1600" dirty="0" err="1" smtClean="0"/>
              <a:t>이므로</a:t>
            </a:r>
            <a:r>
              <a:rPr lang="ko-KR" altLang="en-US" sz="1600" dirty="0" smtClean="0"/>
              <a:t> 클래스이름으로 직접 접근</a:t>
            </a:r>
            <a:r>
              <a:rPr lang="en-US" altLang="ko-KR" sz="1600" dirty="0" smtClean="0"/>
              <a:t>(new </a:t>
            </a:r>
            <a:r>
              <a:rPr lang="ko-KR" altLang="en-US" sz="1600" dirty="0" smtClean="0"/>
              <a:t>객체 생성하지 않음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사용 예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Math.abs</a:t>
            </a:r>
            <a:r>
              <a:rPr lang="en-US" altLang="ko-KR" sz="1600" dirty="0" smtClean="0"/>
              <a:t>(-4)</a:t>
            </a:r>
          </a:p>
        </p:txBody>
      </p:sp>
    </p:spTree>
    <p:extLst>
      <p:ext uri="{BB962C8B-B14F-4D97-AF65-F5344CB8AC3E}">
        <p14:creationId xmlns:p14="http://schemas.microsoft.com/office/powerpoint/2010/main" val="4893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752528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Math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실습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70" y="1700808"/>
            <a:ext cx="6994329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3140968"/>
            <a:ext cx="2962756" cy="1460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23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Math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53650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Math.random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사용하기</a:t>
            </a: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72816"/>
            <a:ext cx="5514401" cy="3469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9" y="4437112"/>
            <a:ext cx="3312369" cy="942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55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Math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53650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Lotto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복권 프로그램</a:t>
            </a: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38" y="1052736"/>
            <a:ext cx="5084669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6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8168" y="980728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영어 타자 게임 만들기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39961"/>
            <a:ext cx="2438611" cy="270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341040"/>
            <a:ext cx="2193015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35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8168" y="980728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게임 방법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2560" y="1899430"/>
            <a:ext cx="7776864" cy="253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      - </a:t>
            </a:r>
            <a:r>
              <a:rPr lang="ko-KR" altLang="en-US" sz="1600" dirty="0" smtClean="0"/>
              <a:t>게임이 시작되면 영어 단어가 화면에 표시된다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사용자는 최대한 빠르고 정확하게 입력해야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바르게 입력했으면 다음 문제로 넘어가고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통과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오타가 있으면 같은 단어가 한 번 더 나온다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타자 게임 시간을 측정한다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0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37" y="908720"/>
            <a:ext cx="6686457" cy="540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64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날짜와 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89981"/>
            <a:ext cx="5373070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날짜와 시간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1844824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java.util.Date</a:t>
            </a:r>
            <a:r>
              <a:rPr lang="en-US" altLang="ko-KR" dirty="0" smtClean="0"/>
              <a:t> - JDK 1.0(1995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날짜와 시간을 다룰 목적으로 만들어진 클래스</a:t>
            </a:r>
            <a:r>
              <a:rPr lang="en-US" altLang="ko-KR" dirty="0" smtClean="0"/>
              <a:t>(JDK 1.0)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/>
              <a:t>j</a:t>
            </a:r>
            <a:r>
              <a:rPr lang="en-US" altLang="ko-KR" dirty="0" err="1" smtClean="0"/>
              <a:t>ava.util.Calendar</a:t>
            </a:r>
            <a:r>
              <a:rPr lang="en-US" altLang="ko-KR" dirty="0" smtClean="0"/>
              <a:t>  - JDK  1.1(1997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Date </a:t>
            </a:r>
            <a:r>
              <a:rPr lang="ko-KR" altLang="en-US" dirty="0" smtClean="0"/>
              <a:t>클래스를 개선한 새로운 클래스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여전히 단점이 존재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지금도 많이 사용함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/>
              <a:t>j</a:t>
            </a:r>
            <a:r>
              <a:rPr lang="en-US" altLang="ko-KR" dirty="0" err="1" smtClean="0"/>
              <a:t>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LocalDate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LocalTime</a:t>
            </a:r>
            <a:r>
              <a:rPr lang="en-US" altLang="ko-KR" dirty="0" smtClean="0"/>
              <a:t>, - JDK 1.8(2014</a:t>
            </a:r>
            <a:r>
              <a:rPr lang="ko-KR" altLang="en-US" dirty="0" smtClean="0"/>
              <a:t>년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46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 객체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20552" y="1124744"/>
            <a:ext cx="25922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Date </a:t>
            </a:r>
            <a:r>
              <a:rPr lang="ko-KR" altLang="en-US" b="1" dirty="0" smtClean="0"/>
              <a:t>객체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72816"/>
            <a:ext cx="7640428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62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052736"/>
            <a:ext cx="8616032" cy="51125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메서드란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객체의 기능을 제공하기 위해 클래스 내부에 구현되는 함수</a:t>
            </a:r>
            <a:endParaRPr lang="en-US" altLang="ko-KR" sz="16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함수란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하나의 기능을 수행하는 일련의 코드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중복되는 기능은 함수로 구현하여 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함수를 호출하여 사용함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함수의 장점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기능을 나누어 코드를 효율적으로 구현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사칙연산 계산기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덧셈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뺄셈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곱셈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나눗셈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C00000"/>
                </a:solidFill>
              </a:rPr>
              <a:t>※ main()</a:t>
            </a:r>
            <a:r>
              <a:rPr lang="ko-KR" altLang="en-US" sz="1600" dirty="0" smtClean="0">
                <a:solidFill>
                  <a:srgbClr val="C00000"/>
                </a:solidFill>
              </a:rPr>
              <a:t>함수 안에서 한꺼번에 구현하면 복잡함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add(),  subtract(), times(), divide()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87144" y="2065755"/>
            <a:ext cx="3672408" cy="2160240"/>
            <a:chOff x="5981323" y="2636912"/>
            <a:chExt cx="3672408" cy="2160240"/>
          </a:xfrm>
        </p:grpSpPr>
        <p:sp>
          <p:nvSpPr>
            <p:cNvPr id="19" name="직사각형 18"/>
            <p:cNvSpPr/>
            <p:nvPr/>
          </p:nvSpPr>
          <p:spPr>
            <a:xfrm>
              <a:off x="5981323" y="2636912"/>
              <a:ext cx="3672408" cy="2160240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05128" y="2691421"/>
              <a:ext cx="178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숫자 두 개를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입력 받아 더한다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13246" y="3874191"/>
              <a:ext cx="172819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두 점의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거리를 더한다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8325376" y="3123469"/>
              <a:ext cx="1236137" cy="10431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더하기 함수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구부러진 연결선 21"/>
            <p:cNvCxnSpPr>
              <a:stCxn id="3" idx="3"/>
              <a:endCxn id="10" idx="1"/>
            </p:cNvCxnSpPr>
            <p:nvPr/>
          </p:nvCxnSpPr>
          <p:spPr>
            <a:xfrm>
              <a:off x="7893328" y="3106920"/>
              <a:ext cx="613076" cy="169309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구부러진 연결선 26"/>
            <p:cNvCxnSpPr/>
            <p:nvPr/>
          </p:nvCxnSpPr>
          <p:spPr>
            <a:xfrm flipV="1">
              <a:off x="7817527" y="3924268"/>
              <a:ext cx="613076" cy="29242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7077342" y="3106919"/>
              <a:ext cx="740185" cy="37659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964292" y="4280957"/>
              <a:ext cx="740185" cy="37659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2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52736"/>
            <a:ext cx="5373070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Calendar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클래스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48544" y="1628800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추상클래스이며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통해 구현된 객체를 얻어야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get()</a:t>
            </a:r>
            <a:r>
              <a:rPr lang="ko-KR" altLang="en-US" dirty="0" smtClean="0"/>
              <a:t>으로 날짜와 시간 필드 가져오기</a:t>
            </a:r>
            <a:endParaRPr lang="en-US" altLang="ko-KR" dirty="0" smtClean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set()</a:t>
            </a:r>
            <a:r>
              <a:rPr lang="ko-KR" altLang="en-US" dirty="0" smtClean="0"/>
              <a:t>으로 날짜 설정</a:t>
            </a:r>
            <a:endParaRPr lang="en-US" altLang="ko-KR" dirty="0" smtClean="0"/>
          </a:p>
          <a:p>
            <a:pPr marL="457200" lvl="2">
              <a:lnSpc>
                <a:spcPct val="150000"/>
              </a:lnSpc>
            </a:pPr>
            <a:r>
              <a:rPr lang="en-US" altLang="ko-KR" b="1" dirty="0" smtClean="0"/>
              <a:t>Calendar </a:t>
            </a:r>
            <a:r>
              <a:rPr lang="en-US" altLang="ko-KR" b="1" dirty="0" err="1" smtClean="0"/>
              <a:t>cal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Calendar.getInstance</a:t>
            </a:r>
            <a:r>
              <a:rPr lang="en-US" altLang="ko-KR" b="1" dirty="0" smtClean="0"/>
              <a:t>()</a:t>
            </a:r>
            <a:endParaRPr lang="en-US" altLang="ko-KR" b="1" dirty="0"/>
          </a:p>
          <a:p>
            <a:pPr marL="457200" lvl="2">
              <a:lnSpc>
                <a:spcPct val="150000"/>
              </a:lnSpc>
            </a:pPr>
            <a:r>
              <a:rPr lang="en-US" altLang="ko-KR" b="1" dirty="0" err="1"/>
              <a:t>i</a:t>
            </a:r>
            <a:r>
              <a:rPr lang="en-US" altLang="ko-KR" b="1" dirty="0" err="1" smtClean="0"/>
              <a:t>nt</a:t>
            </a:r>
            <a:r>
              <a:rPr lang="en-US" altLang="ko-KR" b="1" dirty="0" smtClean="0"/>
              <a:t> year = </a:t>
            </a:r>
            <a:r>
              <a:rPr lang="en-US" altLang="ko-KR" b="1" dirty="0" err="1" smtClean="0"/>
              <a:t>cal.get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Calendar.YEAR</a:t>
            </a:r>
            <a:r>
              <a:rPr lang="en-US" altLang="ko-KR" b="1" dirty="0" smtClean="0"/>
              <a:t>)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2022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b="1" dirty="0" err="1" smtClean="0"/>
              <a:t>theDay.set</a:t>
            </a:r>
            <a:r>
              <a:rPr lang="en-US" altLang="ko-KR" b="1" dirty="0" smtClean="0"/>
              <a:t>(2022, 5, 9)   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//2022. 5. 9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3416"/>
              </p:ext>
            </p:extLst>
          </p:nvPr>
        </p:nvGraphicFramePr>
        <p:xfrm>
          <a:off x="1352600" y="4365104"/>
          <a:ext cx="7488833" cy="172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1800200"/>
                <a:gridCol w="1766161"/>
                <a:gridCol w="1906248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필드명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상수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필드명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YEAR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HOUR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MONTH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월</a:t>
                      </a:r>
                      <a:r>
                        <a:rPr lang="en-US" altLang="ko-KR" sz="1600" dirty="0" smtClean="0"/>
                        <a:t>(0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MINUTE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분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SECOND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초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DAY_OF_WEEK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MILLISECOND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1/1000 </a:t>
                      </a:r>
                      <a:r>
                        <a:rPr lang="ko-KR" altLang="en-US" sz="1600" dirty="0" smtClean="0"/>
                        <a:t>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030492"/>
            <a:ext cx="2016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Calendar </a:t>
            </a:r>
            <a:r>
              <a:rPr lang="ko-KR" altLang="en-US" b="1" dirty="0" smtClean="0"/>
              <a:t>객</a:t>
            </a:r>
            <a:r>
              <a:rPr lang="ko-KR" altLang="en-US" b="1" dirty="0"/>
              <a:t>체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38" y="1555564"/>
            <a:ext cx="6455576" cy="4681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2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908720"/>
            <a:ext cx="7799372" cy="547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14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" y="980728"/>
            <a:ext cx="8474827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09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124744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출력부분 </a:t>
            </a:r>
            <a:r>
              <a:rPr lang="ko-KR" altLang="en-US" b="1" dirty="0" err="1" smtClean="0"/>
              <a:t>메서드로</a:t>
            </a:r>
            <a:r>
              <a:rPr lang="ko-KR" altLang="en-US" b="1" dirty="0" smtClean="0"/>
              <a:t> 정의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696"/>
            <a:ext cx="6552728" cy="1505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62" y="3638812"/>
            <a:ext cx="7978832" cy="1302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22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 객체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20552" y="1120969"/>
            <a:ext cx="5328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LocalDate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LocalTime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LocalDateTime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47" y="1642188"/>
            <a:ext cx="8508459" cy="42192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9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상수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상수 정의 및 사용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70" y="1809580"/>
            <a:ext cx="4699666" cy="11873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86" y="3284982"/>
            <a:ext cx="4683550" cy="2690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30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8584" y="1740767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한정된 값인 열거 상수 중에서 하나의 상수를 저장하는 타입이다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348880"/>
            <a:ext cx="24802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304928" y="278092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Season </a:t>
            </a:r>
            <a:r>
              <a:rPr lang="en-US" altLang="ko-KR" dirty="0" err="1" smtClean="0"/>
              <a:t>season</a:t>
            </a:r>
            <a:r>
              <a:rPr lang="en-US" altLang="ko-KR" dirty="0" smtClean="0"/>
              <a:t> = null;</a:t>
            </a:r>
          </a:p>
          <a:p>
            <a:endParaRPr lang="en-US" altLang="ko-KR" dirty="0"/>
          </a:p>
          <a:p>
            <a:r>
              <a:rPr lang="en-US" altLang="ko-KR" dirty="0" smtClean="0"/>
              <a:t>season = Season.</a:t>
            </a:r>
            <a:r>
              <a:rPr lang="ko-KR" altLang="en-US" dirty="0" smtClean="0"/>
              <a:t>여름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7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1124744"/>
            <a:ext cx="5098171" cy="50709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8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980728"/>
            <a:ext cx="5544616" cy="52710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53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96752"/>
            <a:ext cx="8352928" cy="46939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함수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정의하기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함수의 이름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반환값을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선언하고 </a:t>
            </a:r>
            <a:r>
              <a:rPr lang="ko-KR" altLang="en-US" sz="1600" dirty="0"/>
              <a:t>코드를 구현함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반환형이 </a:t>
            </a:r>
            <a:r>
              <a:rPr lang="ko-KR" altLang="en-US" sz="1600" dirty="0"/>
              <a:t>없는 경우 </a:t>
            </a:r>
            <a:r>
              <a:rPr lang="en-US" altLang="ko-KR" sz="1600" dirty="0"/>
              <a:t>void</a:t>
            </a:r>
            <a:r>
              <a:rPr lang="ko-KR" altLang="en-US" sz="1600" dirty="0"/>
              <a:t>로 쓴다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매개변수가 없을 수도 </a:t>
            </a:r>
            <a:r>
              <a:rPr lang="ko-KR" altLang="en-US" sz="1600" dirty="0"/>
              <a:t>있다</a:t>
            </a:r>
            <a:r>
              <a:rPr lang="en-US" altLang="ko-KR" sz="1600" dirty="0" smtClean="0"/>
              <a:t>.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함수의 유형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ko-KR" altLang="en-US" sz="1600" dirty="0" err="1" smtClean="0"/>
              <a:t>반환값이</a:t>
            </a:r>
            <a:r>
              <a:rPr lang="ko-KR" altLang="en-US" sz="1600" dirty="0" smtClean="0"/>
              <a:t> 없는 경우</a:t>
            </a:r>
            <a:endParaRPr lang="en-US" altLang="ko-KR" sz="1600" dirty="0" smtClean="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en-US" altLang="ko-KR" sz="1600" dirty="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매개변수가 있는 경우</a:t>
            </a:r>
            <a:endParaRPr lang="en-US" altLang="ko-KR" sz="12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   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983071" y="2890591"/>
            <a:ext cx="2264228" cy="1306285"/>
            <a:chOff x="1506583" y="1959429"/>
            <a:chExt cx="2264228" cy="1306285"/>
          </a:xfrm>
        </p:grpSpPr>
        <p:sp>
          <p:nvSpPr>
            <p:cNvPr id="9" name="자유형 8"/>
            <p:cNvSpPr/>
            <p:nvPr/>
          </p:nvSpPr>
          <p:spPr>
            <a:xfrm>
              <a:off x="1506583" y="1976846"/>
              <a:ext cx="1288868" cy="1288868"/>
            </a:xfrm>
            <a:custGeom>
              <a:avLst/>
              <a:gdLst>
                <a:gd name="connsiteX0" fmla="*/ 191588 w 1288868"/>
                <a:gd name="connsiteY0" fmla="*/ 0 h 1288868"/>
                <a:gd name="connsiteX1" fmla="*/ 348343 w 1288868"/>
                <a:gd name="connsiteY1" fmla="*/ 209005 h 1288868"/>
                <a:gd name="connsiteX2" fmla="*/ 0 w 1288868"/>
                <a:gd name="connsiteY2" fmla="*/ 217714 h 1288868"/>
                <a:gd name="connsiteX3" fmla="*/ 17417 w 1288868"/>
                <a:gd name="connsiteY3" fmla="*/ 992777 h 1288868"/>
                <a:gd name="connsiteX4" fmla="*/ 1288868 w 1288868"/>
                <a:gd name="connsiteY4" fmla="*/ 984068 h 1288868"/>
                <a:gd name="connsiteX5" fmla="*/ 1132114 w 1288868"/>
                <a:gd name="connsiteY5" fmla="*/ 1288868 h 1288868"/>
                <a:gd name="connsiteX6" fmla="*/ 1132114 w 1288868"/>
                <a:gd name="connsiteY6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868" h="1288868">
                  <a:moveTo>
                    <a:pt x="191588" y="0"/>
                  </a:moveTo>
                  <a:lnTo>
                    <a:pt x="348343" y="209005"/>
                  </a:lnTo>
                  <a:lnTo>
                    <a:pt x="0" y="217714"/>
                  </a:lnTo>
                  <a:lnTo>
                    <a:pt x="17417" y="992777"/>
                  </a:lnTo>
                  <a:lnTo>
                    <a:pt x="1288868" y="984068"/>
                  </a:lnTo>
                  <a:lnTo>
                    <a:pt x="1132114" y="1288868"/>
                  </a:lnTo>
                  <a:lnTo>
                    <a:pt x="1132114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211977" y="1959429"/>
              <a:ext cx="1558834" cy="1288868"/>
            </a:xfrm>
            <a:custGeom>
              <a:avLst/>
              <a:gdLst>
                <a:gd name="connsiteX0" fmla="*/ 156754 w 1558834"/>
                <a:gd name="connsiteY0" fmla="*/ 0 h 1288868"/>
                <a:gd name="connsiteX1" fmla="*/ 0 w 1558834"/>
                <a:gd name="connsiteY1" fmla="*/ 226422 h 1288868"/>
                <a:gd name="connsiteX2" fmla="*/ 1532709 w 1558834"/>
                <a:gd name="connsiteY2" fmla="*/ 191588 h 1288868"/>
                <a:gd name="connsiteX3" fmla="*/ 1558834 w 1558834"/>
                <a:gd name="connsiteY3" fmla="*/ 1010194 h 1288868"/>
                <a:gd name="connsiteX4" fmla="*/ 1071154 w 1558834"/>
                <a:gd name="connsiteY4" fmla="*/ 1018902 h 1288868"/>
                <a:gd name="connsiteX5" fmla="*/ 1227909 w 1558834"/>
                <a:gd name="connsiteY5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8834" h="1288868">
                  <a:moveTo>
                    <a:pt x="156754" y="0"/>
                  </a:moveTo>
                  <a:lnTo>
                    <a:pt x="0" y="226422"/>
                  </a:lnTo>
                  <a:lnTo>
                    <a:pt x="1532709" y="191588"/>
                  </a:lnTo>
                  <a:lnTo>
                    <a:pt x="1558834" y="1010194"/>
                  </a:lnTo>
                  <a:lnTo>
                    <a:pt x="1071154" y="1018902"/>
                  </a:lnTo>
                  <a:lnTo>
                    <a:pt x="1227909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3461" y="3339621"/>
            <a:ext cx="13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더하기 함수</a:t>
            </a:r>
            <a:endParaRPr lang="ko-KR" altLang="en-US" sz="1600"/>
          </a:p>
        </p:txBody>
      </p:sp>
      <p:sp>
        <p:nvSpPr>
          <p:cNvPr id="12" name="아래쪽 화살표 11"/>
          <p:cNvSpPr/>
          <p:nvPr/>
        </p:nvSpPr>
        <p:spPr>
          <a:xfrm>
            <a:off x="6455651" y="2786909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7410964" y="3963127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96344" y="2522925"/>
            <a:ext cx="67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입력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094219" y="4195009"/>
            <a:ext cx="67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</a:t>
            </a:r>
            <a:r>
              <a:rPr lang="ko-KR" altLang="en-US" sz="1600" dirty="0" smtClean="0"/>
              <a:t>력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144688" y="3331808"/>
            <a:ext cx="2100499" cy="10215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. . . 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4688" y="4869160"/>
            <a:ext cx="3024336" cy="10215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매개변수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. . . 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3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124744"/>
            <a:ext cx="4786057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47" y="3573016"/>
            <a:ext cx="5256584" cy="16942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96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492895"/>
            <a:ext cx="5135540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26501" y="4242573"/>
            <a:ext cx="1286739" cy="33855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이름</a:t>
            </a:r>
            <a:endParaRPr lang="ko-KR" altLang="en-US" sz="16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96752"/>
            <a:ext cx="5538646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800" dirty="0" err="1" smtClean="0">
                <a:solidFill>
                  <a:srgbClr val="C00000"/>
                </a:solidFill>
              </a:rPr>
              <a:t>반환값이</a:t>
            </a:r>
            <a:r>
              <a:rPr lang="ko-KR" altLang="en-US" sz="1800" dirty="0" smtClean="0">
                <a:solidFill>
                  <a:srgbClr val="C00000"/>
                </a:solidFill>
              </a:rPr>
              <a:t> 없는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</a:rPr>
              <a:t>함수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– </a:t>
            </a:r>
            <a:r>
              <a:rPr lang="ko-KR" altLang="en-US" sz="1800" dirty="0" smtClean="0">
                <a:solidFill>
                  <a:srgbClr val="C00000"/>
                </a:solidFill>
              </a:rPr>
              <a:t>예제 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6996" y="3068959"/>
            <a:ext cx="1783006" cy="33855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호출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4610340" y="3238236"/>
            <a:ext cx="61331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0340" y="3789039"/>
            <a:ext cx="2029114" cy="338554"/>
          </a:xfrm>
          <a:prstGeom prst="rect">
            <a:avLst/>
          </a:prstGeom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반환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없다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12840" y="4257992"/>
            <a:ext cx="601563" cy="323135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114404" y="3958316"/>
            <a:ext cx="622572" cy="30946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321812" y="4420882"/>
            <a:ext cx="61331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중괄호 31"/>
          <p:cNvSpPr/>
          <p:nvPr/>
        </p:nvSpPr>
        <p:spPr>
          <a:xfrm>
            <a:off x="4424426" y="2852935"/>
            <a:ext cx="96526" cy="7920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96616" y="1555359"/>
            <a:ext cx="7056784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사용하는 것을 </a:t>
            </a:r>
            <a:r>
              <a:rPr lang="en-US" altLang="ko-KR" sz="1600" dirty="0"/>
              <a:t>‘</a:t>
            </a:r>
            <a:r>
              <a:rPr lang="ko-KR" altLang="en-US" sz="1600" dirty="0"/>
              <a:t>함수를 호출한다</a:t>
            </a:r>
            <a:r>
              <a:rPr lang="en-US" altLang="ko-KR" sz="1600" dirty="0"/>
              <a:t>’</a:t>
            </a:r>
            <a:r>
              <a:rPr lang="ko-KR" altLang="en-US" sz="1600" dirty="0"/>
              <a:t>라고 한다</a:t>
            </a:r>
            <a:r>
              <a:rPr lang="en-US" altLang="ko-KR" sz="1600" dirty="0" smtClean="0"/>
              <a:t>.</a:t>
            </a:r>
          </a:p>
          <a:p>
            <a:pPr marL="0" lvl="1">
              <a:spcBef>
                <a:spcPts val="1000"/>
              </a:spcBef>
            </a:pPr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r>
              <a:rPr lang="ko-KR" altLang="en-US" sz="1600" dirty="0" smtClean="0"/>
              <a:t>이 있는 파일에서는 </a:t>
            </a:r>
            <a:r>
              <a:rPr lang="en-US" altLang="ko-KR" sz="1600" dirty="0" smtClean="0"/>
              <a:t>static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new </a:t>
            </a:r>
            <a:r>
              <a:rPr lang="ko-KR" altLang="en-US" sz="1600" dirty="0" smtClean="0"/>
              <a:t>객체를 생성하지 않고도 실행할 수 있다</a:t>
            </a:r>
            <a:r>
              <a:rPr lang="en-US" altLang="ko-KR" sz="1600" dirty="0" smtClean="0"/>
              <a:t>.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(static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을 사용해야 하는 이유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 유형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20752" y="2345430"/>
            <a:ext cx="3287440" cy="2220469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add(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n1,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n2</a:t>
            </a:r>
            <a:r>
              <a:rPr lang="en-US" altLang="ko-KR" dirty="0">
                <a:latin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result </a:t>
            </a:r>
            <a:r>
              <a:rPr lang="en-US" altLang="ko-KR" dirty="0">
                <a:latin typeface="+mn-ea"/>
              </a:rPr>
              <a:t>= n1 + n2;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return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}</a:t>
            </a:r>
            <a:endParaRPr lang="ko-KR" altLang="en-US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77204" y="2726534"/>
            <a:ext cx="2480252" cy="1494554"/>
            <a:chOff x="1506583" y="1959429"/>
            <a:chExt cx="2264228" cy="1306285"/>
          </a:xfrm>
        </p:grpSpPr>
        <p:sp>
          <p:nvSpPr>
            <p:cNvPr id="21" name="자유형 20"/>
            <p:cNvSpPr/>
            <p:nvPr/>
          </p:nvSpPr>
          <p:spPr>
            <a:xfrm>
              <a:off x="1506583" y="1976846"/>
              <a:ext cx="1288868" cy="1288868"/>
            </a:xfrm>
            <a:custGeom>
              <a:avLst/>
              <a:gdLst>
                <a:gd name="connsiteX0" fmla="*/ 191588 w 1288868"/>
                <a:gd name="connsiteY0" fmla="*/ 0 h 1288868"/>
                <a:gd name="connsiteX1" fmla="*/ 348343 w 1288868"/>
                <a:gd name="connsiteY1" fmla="*/ 209005 h 1288868"/>
                <a:gd name="connsiteX2" fmla="*/ 0 w 1288868"/>
                <a:gd name="connsiteY2" fmla="*/ 217714 h 1288868"/>
                <a:gd name="connsiteX3" fmla="*/ 17417 w 1288868"/>
                <a:gd name="connsiteY3" fmla="*/ 992777 h 1288868"/>
                <a:gd name="connsiteX4" fmla="*/ 1288868 w 1288868"/>
                <a:gd name="connsiteY4" fmla="*/ 984068 h 1288868"/>
                <a:gd name="connsiteX5" fmla="*/ 1132114 w 1288868"/>
                <a:gd name="connsiteY5" fmla="*/ 1288868 h 1288868"/>
                <a:gd name="connsiteX6" fmla="*/ 1132114 w 1288868"/>
                <a:gd name="connsiteY6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868" h="1288868">
                  <a:moveTo>
                    <a:pt x="191588" y="0"/>
                  </a:moveTo>
                  <a:lnTo>
                    <a:pt x="348343" y="209005"/>
                  </a:lnTo>
                  <a:lnTo>
                    <a:pt x="0" y="217714"/>
                  </a:lnTo>
                  <a:lnTo>
                    <a:pt x="17417" y="992777"/>
                  </a:lnTo>
                  <a:lnTo>
                    <a:pt x="1288868" y="984068"/>
                  </a:lnTo>
                  <a:lnTo>
                    <a:pt x="1132114" y="1288868"/>
                  </a:lnTo>
                  <a:lnTo>
                    <a:pt x="1132114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211977" y="1959429"/>
              <a:ext cx="1558834" cy="1288868"/>
            </a:xfrm>
            <a:custGeom>
              <a:avLst/>
              <a:gdLst>
                <a:gd name="connsiteX0" fmla="*/ 156754 w 1558834"/>
                <a:gd name="connsiteY0" fmla="*/ 0 h 1288868"/>
                <a:gd name="connsiteX1" fmla="*/ 0 w 1558834"/>
                <a:gd name="connsiteY1" fmla="*/ 226422 h 1288868"/>
                <a:gd name="connsiteX2" fmla="*/ 1532709 w 1558834"/>
                <a:gd name="connsiteY2" fmla="*/ 191588 h 1288868"/>
                <a:gd name="connsiteX3" fmla="*/ 1558834 w 1558834"/>
                <a:gd name="connsiteY3" fmla="*/ 1010194 h 1288868"/>
                <a:gd name="connsiteX4" fmla="*/ 1071154 w 1558834"/>
                <a:gd name="connsiteY4" fmla="*/ 1018902 h 1288868"/>
                <a:gd name="connsiteX5" fmla="*/ 1227909 w 1558834"/>
                <a:gd name="connsiteY5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8834" h="1288868">
                  <a:moveTo>
                    <a:pt x="156754" y="0"/>
                  </a:moveTo>
                  <a:lnTo>
                    <a:pt x="0" y="226422"/>
                  </a:lnTo>
                  <a:lnTo>
                    <a:pt x="1532709" y="191588"/>
                  </a:lnTo>
                  <a:lnTo>
                    <a:pt x="1558834" y="1010194"/>
                  </a:lnTo>
                  <a:lnTo>
                    <a:pt x="1071154" y="1018902"/>
                  </a:lnTo>
                  <a:lnTo>
                    <a:pt x="1227909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717778" y="3073576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add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result = n1 + n2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5855" y="2334624"/>
            <a:ext cx="9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n1, n2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7043102" y="2709116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7886936" y="4252024"/>
            <a:ext cx="8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8" name="아래쪽 화살표 27"/>
          <p:cNvSpPr/>
          <p:nvPr/>
        </p:nvSpPr>
        <p:spPr>
          <a:xfrm>
            <a:off x="8203153" y="4025838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992560" y="3795297"/>
            <a:ext cx="1503963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return</a:t>
            </a:r>
            <a:r>
              <a:rPr lang="ko-KR" altLang="en-US" sz="1600" dirty="0" smtClean="0"/>
              <a:t>이 있다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496523" y="3917827"/>
            <a:ext cx="8203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0552" y="2503901"/>
            <a:ext cx="1560766" cy="5847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정수형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반환 </a:t>
            </a:r>
            <a:r>
              <a:rPr lang="ko-KR" altLang="en-US" sz="1600" dirty="0" err="1" smtClean="0"/>
              <a:t>자료형</a:t>
            </a:r>
            <a:endParaRPr lang="ko-KR" altLang="en-US" sz="16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76768" y="2477667"/>
            <a:ext cx="601563" cy="323135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496523" y="2657789"/>
            <a:ext cx="47691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268761"/>
            <a:ext cx="4392488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반환값이</a:t>
            </a:r>
            <a:r>
              <a:rPr lang="ko-KR" altLang="en-US" sz="1800" dirty="0" smtClean="0"/>
              <a:t>  있는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예제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 </a:t>
            </a:r>
            <a:endParaRPr lang="en-US" altLang="ko-KR" sz="1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74233" y="3702703"/>
            <a:ext cx="858687" cy="431147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496616" y="1627368"/>
            <a:ext cx="5576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ko-KR" altLang="en-US" sz="1600" dirty="0" err="1" smtClean="0"/>
              <a:t>반환값이</a:t>
            </a:r>
            <a:r>
              <a:rPr lang="ko-KR" altLang="en-US" sz="1600" dirty="0" smtClean="0"/>
              <a:t> 있는 경우 </a:t>
            </a:r>
            <a:r>
              <a:rPr lang="en-US" altLang="ko-KR" sz="1600" dirty="0" smtClean="0"/>
              <a:t>‘return’ </a:t>
            </a:r>
            <a:r>
              <a:rPr lang="ko-KR" altLang="en-US" sz="1600" dirty="0" err="1" smtClean="0"/>
              <a:t>예약어를</a:t>
            </a:r>
            <a:r>
              <a:rPr lang="ko-KR" altLang="en-US" sz="1600" dirty="0" smtClean="0"/>
              <a:t> 사용해야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654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6752"/>
            <a:ext cx="2304256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반환값이</a:t>
            </a:r>
            <a:r>
              <a:rPr lang="ko-KR" altLang="en-US" sz="1800" dirty="0" smtClean="0"/>
              <a:t> 있는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45637"/>
            <a:ext cx="5760640" cy="5189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19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 호출과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메모리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7448" y="1052736"/>
            <a:ext cx="8616032" cy="1296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함수 호출과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스택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메모리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함수가 호출될 때 사용하는 메모리 </a:t>
            </a:r>
            <a:r>
              <a:rPr lang="en-US" altLang="ko-KR" sz="1800" dirty="0" smtClean="0"/>
              <a:t>– </a:t>
            </a:r>
            <a:r>
              <a:rPr lang="ko-KR" altLang="en-US" sz="1800" b="1" dirty="0" err="1" smtClean="0"/>
              <a:t>스택</a:t>
            </a:r>
            <a:r>
              <a:rPr lang="en-US" altLang="ko-KR" sz="1800" b="1" dirty="0" smtClean="0"/>
              <a:t>(stack), </a:t>
            </a:r>
            <a:r>
              <a:rPr lang="ko-KR" altLang="en-US" sz="1800" dirty="0" smtClean="0"/>
              <a:t>지역변수가 위치함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함수의 수행이 끝나면 함수에 할당했던 메모리 공간이 해제됨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436913" y="3501008"/>
            <a:ext cx="1994263" cy="633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sum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36912" y="2867595"/>
            <a:ext cx="1994263" cy="6268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n1, n2, </a:t>
            </a:r>
          </a:p>
          <a:p>
            <a:pPr algn="ctr"/>
            <a:r>
              <a:rPr lang="en-US" altLang="ko-KR" dirty="0" smtClean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175" y="3549647"/>
            <a:ext cx="310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함수가 사용할 메모리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공간이 </a:t>
            </a:r>
            <a:r>
              <a:rPr lang="ko-KR" altLang="en-US" sz="1600" dirty="0" err="1" smtClean="0"/>
              <a:t>스택에</a:t>
            </a:r>
            <a:r>
              <a:rPr lang="ko-KR" altLang="en-US" sz="1600" dirty="0" smtClean="0"/>
              <a:t> 생성됨</a:t>
            </a:r>
            <a:endParaRPr lang="ko-KR" altLang="en-US" sz="1600" dirty="0"/>
          </a:p>
        </p:txBody>
      </p:sp>
      <p:sp>
        <p:nvSpPr>
          <p:cNvPr id="25" name="자유형 24"/>
          <p:cNvSpPr/>
          <p:nvPr/>
        </p:nvSpPr>
        <p:spPr>
          <a:xfrm>
            <a:off x="1436914" y="2534194"/>
            <a:ext cx="1994263" cy="1593669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50999" y="2869917"/>
            <a:ext cx="29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smtClean="0"/>
              <a:t>add()</a:t>
            </a:r>
            <a:r>
              <a:rPr lang="ko-KR" altLang="en-US" sz="1600" dirty="0" smtClean="0"/>
              <a:t>함수가 사용할 메모리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공간이 </a:t>
            </a:r>
            <a:r>
              <a:rPr lang="ko-KR" altLang="en-US" sz="1600" dirty="0" err="1" smtClean="0"/>
              <a:t>스택에</a:t>
            </a:r>
            <a:r>
              <a:rPr lang="ko-KR" altLang="en-US" sz="1600" dirty="0" smtClean="0"/>
              <a:t> 생성됨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436913" y="5375029"/>
            <a:ext cx="1994263" cy="633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sum</a:t>
            </a:r>
            <a:endParaRPr lang="ko-KR" altLang="en-US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36912" y="4741616"/>
            <a:ext cx="1994263" cy="6268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n1, n2, </a:t>
            </a:r>
          </a:p>
          <a:p>
            <a:pPr algn="ctr"/>
            <a:r>
              <a:rPr lang="en-US" altLang="ko-KR" dirty="0" smtClean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1175" y="5423668"/>
            <a:ext cx="324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함수 해제됨</a:t>
            </a:r>
            <a:endParaRPr lang="en-US" altLang="ko-KR" sz="1600" dirty="0" smtClean="0"/>
          </a:p>
        </p:txBody>
      </p:sp>
      <p:sp>
        <p:nvSpPr>
          <p:cNvPr id="31" name="자유형 30"/>
          <p:cNvSpPr/>
          <p:nvPr/>
        </p:nvSpPr>
        <p:spPr>
          <a:xfrm>
            <a:off x="1436914" y="4408215"/>
            <a:ext cx="1994263" cy="1593669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50999" y="4743938"/>
            <a:ext cx="29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add()</a:t>
            </a:r>
            <a:r>
              <a:rPr lang="ko-KR" altLang="en-US" sz="1600" dirty="0" smtClean="0"/>
              <a:t>함수가 사용한 메모리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공간은 자동으로 사라짐</a:t>
            </a:r>
            <a:endParaRPr lang="en-US" altLang="ko-KR" sz="1600" dirty="0" smtClean="0"/>
          </a:p>
        </p:txBody>
      </p:sp>
      <p:cxnSp>
        <p:nvCxnSpPr>
          <p:cNvPr id="34" name="꺾인 연결선 33"/>
          <p:cNvCxnSpPr>
            <a:stCxn id="15" idx="3"/>
            <a:endCxn id="27" idx="3"/>
          </p:cNvCxnSpPr>
          <p:nvPr/>
        </p:nvCxnSpPr>
        <p:spPr>
          <a:xfrm flipH="1" flipV="1">
            <a:off x="6393160" y="3162305"/>
            <a:ext cx="144016" cy="679730"/>
          </a:xfrm>
          <a:prstGeom prst="bentConnector3">
            <a:avLst>
              <a:gd name="adj1" fmla="val -1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79803" y="3331731"/>
            <a:ext cx="279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ko-KR" altLang="en-US" sz="1600" dirty="0"/>
              <a:t>②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add()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</p:txBody>
      </p:sp>
      <p:cxnSp>
        <p:nvCxnSpPr>
          <p:cNvPr id="17" name="꺾인 연결선 16"/>
          <p:cNvCxnSpPr/>
          <p:nvPr/>
        </p:nvCxnSpPr>
        <p:spPr>
          <a:xfrm flipH="1">
            <a:off x="6393837" y="4911171"/>
            <a:ext cx="144016" cy="679730"/>
          </a:xfrm>
          <a:prstGeom prst="bentConnector3">
            <a:avLst>
              <a:gd name="adj1" fmla="val -1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80480" y="5080597"/>
            <a:ext cx="279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add() </a:t>
            </a:r>
            <a:r>
              <a:rPr lang="ko-KR" altLang="en-US" sz="1600" dirty="0" smtClean="0"/>
              <a:t>수행 후 메모리 해제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786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25" grpId="0" animBg="1"/>
      <p:bldP spid="27" grpId="0"/>
      <p:bldP spid="28" grpId="0" animBg="1"/>
      <p:bldP spid="28" grpId="1" animBg="1"/>
      <p:bldP spid="29" grpId="0" animBg="1"/>
      <p:bldP spid="29" grpId="1" animBg="1"/>
      <p:bldP spid="30" grpId="0"/>
      <p:bldP spid="31" grpId="0" animBg="1"/>
      <p:bldP spid="33" grpId="0"/>
      <p:bldP spid="43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유효 범위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089981"/>
            <a:ext cx="8613430" cy="4643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변수의 유효 범위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002060"/>
                </a:solidFill>
              </a:rPr>
              <a:t>지역 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지역 변수는 함수나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내부에 선언하기 때문에 함수 밖에서는 사용할 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수 없다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지역변수가 생성되는 메모리를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스택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(stack)</a:t>
            </a:r>
            <a:r>
              <a:rPr lang="ko-KR" altLang="en-US" sz="1800" dirty="0" smtClean="0"/>
              <a:t>이라 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002060"/>
                </a:solidFill>
              </a:rPr>
              <a:t>멤버 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멤버 변수는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변수라고도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클래스의 어느 </a:t>
            </a:r>
            <a:r>
              <a:rPr lang="ko-KR" altLang="en-US" sz="1800" dirty="0" err="1" smtClean="0"/>
              <a:t>메서드에서나</a:t>
            </a:r>
            <a:r>
              <a:rPr lang="ko-KR" altLang="en-US" sz="1800" dirty="0" smtClean="0"/>
              <a:t> 사  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용할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클래스가 </a:t>
            </a:r>
            <a:r>
              <a:rPr lang="ko-KR" altLang="en-US" sz="1800" dirty="0" err="1" smtClean="0"/>
              <a:t>생성될때</a:t>
            </a:r>
            <a:r>
              <a:rPr lang="ko-KR" altLang="en-US" sz="1800" dirty="0" smtClean="0"/>
              <a:t>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힙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(heap)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메모리</a:t>
            </a:r>
            <a:r>
              <a:rPr lang="ko-KR" altLang="en-US" sz="1800" dirty="0" smtClean="0"/>
              <a:t>에 생성된다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rgbClr val="C00000"/>
                </a:solidFill>
              </a:rPr>
              <a:t>static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사용자가 프로그램을 실행하면 메모리에 프로그램이 상주한다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new</a:t>
            </a:r>
            <a:r>
              <a:rPr lang="ko-KR" altLang="en-US" sz="1800" dirty="0" smtClean="0"/>
              <a:t>로 생성되지 않고 처음부터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데이터 영역 메모리</a:t>
            </a:r>
            <a:r>
              <a:rPr lang="ko-KR" altLang="en-US" sz="1800" dirty="0" smtClean="0"/>
              <a:t>에 생성된다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1800" dirty="0" smtClean="0"/>
              <a:t>이 영역에는 </a:t>
            </a:r>
            <a:r>
              <a:rPr lang="ko-KR" altLang="en-US" sz="1800" dirty="0"/>
              <a:t>상수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</a:t>
            </a:r>
            <a:r>
              <a:rPr lang="en-US" altLang="ko-KR" sz="1800" dirty="0"/>
              <a:t>, static </a:t>
            </a:r>
            <a:r>
              <a:rPr lang="ko-KR" altLang="en-US" sz="1800" dirty="0"/>
              <a:t>변수가 </a:t>
            </a:r>
            <a:r>
              <a:rPr lang="ko-KR" altLang="en-US" sz="1800" dirty="0" smtClean="0"/>
              <a:t>생성된다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937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범위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96752"/>
            <a:ext cx="8616032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지역변수의 범위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600" dirty="0" smtClean="0"/>
              <a:t>함수나 </a:t>
            </a:r>
            <a:r>
              <a:rPr lang="ko-KR" altLang="en-US" sz="1600" dirty="0" err="1" smtClean="0"/>
              <a:t>제어문에서</a:t>
            </a:r>
            <a:r>
              <a:rPr lang="ko-KR" altLang="en-US" sz="1600" dirty="0" smtClean="0"/>
              <a:t> 사용되며 호출 후에 메모리 공간에서 소멸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해제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132856"/>
            <a:ext cx="5585944" cy="33607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8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929</Words>
  <Application>Microsoft Office PowerPoint</Application>
  <PresentationFormat>A4 용지(210x297mm)</PresentationFormat>
  <Paragraphs>220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4장. 매서드(함수)</vt:lpstr>
      <vt:lpstr> 메서드(멤버 함수)</vt:lpstr>
      <vt:lpstr> 메서드(멤버 함수)</vt:lpstr>
      <vt:lpstr> 메서드(멤버 함수)</vt:lpstr>
      <vt:lpstr> 메서드(함수)의  유형</vt:lpstr>
      <vt:lpstr> 메소드(함수)의 사용</vt:lpstr>
      <vt:lpstr> 함수 호출과 스택 메모리</vt:lpstr>
      <vt:lpstr> 변수의 유효 범위</vt:lpstr>
      <vt:lpstr> 변수의 범위(스코프)</vt:lpstr>
      <vt:lpstr> 변수의 범위(스코프)</vt:lpstr>
      <vt:lpstr> Math 클래스의 내장 매서드</vt:lpstr>
      <vt:lpstr> Math 클래스</vt:lpstr>
      <vt:lpstr> Math 클래스</vt:lpstr>
      <vt:lpstr> Math 클래스</vt:lpstr>
      <vt:lpstr> Math 클래스</vt:lpstr>
      <vt:lpstr> Math 클래스</vt:lpstr>
      <vt:lpstr> Math 클래스</vt:lpstr>
      <vt:lpstr>  날짜와 시간 클래스</vt:lpstr>
      <vt:lpstr>PowerPoint 프레젠테이션</vt:lpstr>
      <vt:lpstr>  Calendar 클래스</vt:lpstr>
      <vt:lpstr>PowerPoint 프레젠테이션</vt:lpstr>
      <vt:lpstr>PowerPoint 프레젠테이션</vt:lpstr>
      <vt:lpstr>  Calendar 클래스</vt:lpstr>
      <vt:lpstr>  Calendar 클래스</vt:lpstr>
      <vt:lpstr>PowerPoint 프레젠테이션</vt:lpstr>
      <vt:lpstr>  상수 사용하기</vt:lpstr>
      <vt:lpstr>  열거 타입</vt:lpstr>
      <vt:lpstr>  열거 타입</vt:lpstr>
      <vt:lpstr>  열거 타입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347</cp:revision>
  <dcterms:created xsi:type="dcterms:W3CDTF">2019-03-04T02:36:55Z</dcterms:created>
  <dcterms:modified xsi:type="dcterms:W3CDTF">2022-07-08T21:53:12Z</dcterms:modified>
</cp:coreProperties>
</file>