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256" r:id="rId2"/>
    <p:sldId id="323" r:id="rId3"/>
    <p:sldId id="325" r:id="rId4"/>
    <p:sldId id="347" r:id="rId5"/>
    <p:sldId id="420" r:id="rId6"/>
    <p:sldId id="421" r:id="rId7"/>
    <p:sldId id="394" r:id="rId8"/>
    <p:sldId id="389" r:id="rId9"/>
    <p:sldId id="395" r:id="rId10"/>
    <p:sldId id="351" r:id="rId11"/>
    <p:sldId id="326" r:id="rId12"/>
    <p:sldId id="393" r:id="rId13"/>
    <p:sldId id="392" r:id="rId14"/>
    <p:sldId id="353" r:id="rId15"/>
    <p:sldId id="396" r:id="rId16"/>
    <p:sldId id="422" r:id="rId17"/>
    <p:sldId id="410" r:id="rId18"/>
    <p:sldId id="412" r:id="rId19"/>
    <p:sldId id="413" r:id="rId20"/>
    <p:sldId id="414" r:id="rId21"/>
    <p:sldId id="419" r:id="rId22"/>
    <p:sldId id="415" r:id="rId23"/>
    <p:sldId id="416" r:id="rId24"/>
    <p:sldId id="417" r:id="rId25"/>
    <p:sldId id="418" r:id="rId26"/>
    <p:sldId id="368" r:id="rId27"/>
    <p:sldId id="370" r:id="rId28"/>
    <p:sldId id="397" r:id="rId29"/>
    <p:sldId id="371" r:id="rId30"/>
    <p:sldId id="423" r:id="rId31"/>
    <p:sldId id="409" r:id="rId32"/>
    <p:sldId id="372" r:id="rId33"/>
    <p:sldId id="390" r:id="rId34"/>
    <p:sldId id="424" r:id="rId35"/>
    <p:sldId id="404" r:id="rId36"/>
    <p:sldId id="406" r:id="rId37"/>
    <p:sldId id="425" r:id="rId3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277" y="-8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9555" y="6381328"/>
            <a:ext cx="9945555" cy="476672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050" name="Picture 2" descr="javaì ëí ì´ë¯¸ì§ ê²ìê²°ê³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52" y="5933989"/>
            <a:ext cx="685900" cy="6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7050783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5</a:t>
            </a:r>
            <a:r>
              <a:rPr lang="ko-KR" altLang="en-US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배열</a:t>
            </a:r>
            <a:r>
              <a:rPr lang="en-US" altLang="ko-KR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(Array)</a:t>
            </a:r>
            <a:endParaRPr lang="ko-KR" altLang="en-US" sz="3600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000" i="1" dirty="0" smtClean="0">
                <a:solidFill>
                  <a:schemeClr val="bg1"/>
                </a:solidFill>
              </a:rPr>
              <a:t>대용량 자료 처리</a:t>
            </a:r>
            <a:endParaRPr lang="ko-KR" altLang="en-US" sz="18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Picture 2" descr="java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056" y="3645024"/>
            <a:ext cx="4078760" cy="244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배열</a:t>
            </a:r>
            <a:r>
              <a:rPr lang="en-US" altLang="ko-KR" dirty="0"/>
              <a:t>(Array]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136575" y="1124744"/>
            <a:ext cx="5294379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배열의 유효한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요소값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출력하기 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599" y="1772816"/>
            <a:ext cx="4252329" cy="39017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184" y="4581128"/>
            <a:ext cx="693480" cy="7544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7202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배열</a:t>
            </a:r>
            <a:r>
              <a:rPr lang="en-US" altLang="ko-KR" dirty="0"/>
              <a:t>(Array]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130218" y="980728"/>
            <a:ext cx="6199046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문자형 배열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–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알파벳 저장하고 출력하기 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384" y="1829007"/>
            <a:ext cx="552144" cy="43508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3" y="1484784"/>
            <a:ext cx="5783235" cy="50405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576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배열 실습 예제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137518"/>
            <a:ext cx="8136904" cy="7200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실습 예제 </a:t>
            </a:r>
            <a:endParaRPr lang="en-US" altLang="ko-KR" sz="2000" dirty="0"/>
          </a:p>
        </p:txBody>
      </p:sp>
      <p:sp>
        <p:nvSpPr>
          <p:cNvPr id="10" name="직사각형 9"/>
          <p:cNvSpPr/>
          <p:nvPr/>
        </p:nvSpPr>
        <p:spPr>
          <a:xfrm>
            <a:off x="858168" y="1425550"/>
            <a:ext cx="84153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-------------------------------------------------------------------------------------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배열 길이가 </a:t>
            </a:r>
            <a:r>
              <a:rPr lang="en-US" altLang="ko-KR" dirty="0" smtClean="0"/>
              <a:t>5</a:t>
            </a:r>
            <a:r>
              <a:rPr lang="ko-KR" altLang="en-US" dirty="0" smtClean="0"/>
              <a:t>인 정수 배열을 선언하고</a:t>
            </a:r>
            <a:r>
              <a:rPr lang="en-US" altLang="ko-KR" dirty="0" smtClean="0"/>
              <a:t>, 1~10</a:t>
            </a:r>
            <a:r>
              <a:rPr lang="ko-KR" altLang="en-US" dirty="0" smtClean="0"/>
              <a:t>중 짝수만을 배열에 저장한 후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그 합을 출력하세요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-------------------------------------------------------------------------------------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96616" y="2956302"/>
            <a:ext cx="144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☞ 실행결과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    총합 </a:t>
            </a:r>
            <a:r>
              <a:rPr lang="en-US" altLang="ko-KR" dirty="0" smtClean="0"/>
              <a:t>: 30</a:t>
            </a:r>
          </a:p>
        </p:txBody>
      </p:sp>
    </p:spTree>
    <p:extLst>
      <p:ext uri="{BB962C8B-B14F-4D97-AF65-F5344CB8AC3E}">
        <p14:creationId xmlns:p14="http://schemas.microsoft.com/office/powerpoint/2010/main" val="144788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배열 복사하기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73472" y="1124744"/>
            <a:ext cx="2990545" cy="4320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배열 복사하기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36576" y="1695114"/>
            <a:ext cx="8136904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기존 배열과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및 배열 크기가 똑같은 배열을 새로 </a:t>
            </a:r>
            <a:r>
              <a:rPr lang="ko-KR" altLang="en-US" dirty="0" err="1" smtClean="0"/>
              <a:t>만들때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배열의 모든 요소에 자료가 꽉 차서 더 큰 배열을 </a:t>
            </a:r>
            <a:r>
              <a:rPr lang="ko-KR" altLang="en-US" dirty="0" err="1" smtClean="0"/>
              <a:t>만들때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742" y="2815797"/>
            <a:ext cx="4507100" cy="29174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4" name="모서리가 둥근 직사각형 23"/>
          <p:cNvSpPr/>
          <p:nvPr/>
        </p:nvSpPr>
        <p:spPr>
          <a:xfrm>
            <a:off x="2397955" y="4077073"/>
            <a:ext cx="2916324" cy="344221"/>
          </a:xfrm>
          <a:prstGeom prst="roundRect">
            <a:avLst>
              <a:gd name="adj" fmla="val 13110"/>
            </a:avLst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664968" y="4499829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① 배열 복사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121543" y="2815797"/>
            <a:ext cx="432048" cy="392336"/>
          </a:xfrm>
          <a:prstGeom prst="roundRect">
            <a:avLst>
              <a:gd name="adj" fmla="val 13110"/>
            </a:avLst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778420" y="3403739"/>
            <a:ext cx="27851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배열의 끝은 세미콜론 붙임</a:t>
            </a:r>
            <a:endParaRPr lang="ko-KR" altLang="en-US" sz="1600" dirty="0"/>
          </a:p>
        </p:txBody>
      </p:sp>
      <p:cxnSp>
        <p:nvCxnSpPr>
          <p:cNvPr id="11" name="직선 화살표 연결선 10"/>
          <p:cNvCxnSpPr>
            <a:endCxn id="9" idx="2"/>
          </p:cNvCxnSpPr>
          <p:nvPr/>
        </p:nvCxnSpPr>
        <p:spPr>
          <a:xfrm flipH="1" flipV="1">
            <a:off x="6337567" y="3208133"/>
            <a:ext cx="415633" cy="364883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923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배열 복사하기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20552" y="1124744"/>
            <a:ext cx="5478966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rgbClr val="C00000"/>
                </a:solidFill>
              </a:rPr>
              <a:t>c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lone(), 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arraycopy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54"/>
          <a:stretch/>
        </p:blipFill>
        <p:spPr>
          <a:xfrm>
            <a:off x="1387827" y="1767340"/>
            <a:ext cx="5341267" cy="32458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451" y="3501008"/>
            <a:ext cx="1872208" cy="14011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모서리가 둥근 직사각형 8"/>
          <p:cNvSpPr/>
          <p:nvPr/>
        </p:nvSpPr>
        <p:spPr>
          <a:xfrm>
            <a:off x="6188709" y="3933056"/>
            <a:ext cx="432048" cy="392336"/>
          </a:xfrm>
          <a:prstGeom prst="roundRect">
            <a:avLst>
              <a:gd name="adj" fmla="val 13110"/>
            </a:avLst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889104" y="5229200"/>
            <a:ext cx="1800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배열의 크기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개수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cxnSp>
        <p:nvCxnSpPr>
          <p:cNvPr id="11" name="직선 화살표 연결선 10"/>
          <p:cNvCxnSpPr>
            <a:endCxn id="9" idx="2"/>
          </p:cNvCxnSpPr>
          <p:nvPr/>
        </p:nvCxnSpPr>
        <p:spPr>
          <a:xfrm flipH="1" flipV="1">
            <a:off x="6404733" y="4325392"/>
            <a:ext cx="324361" cy="903808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4412615" y="3933056"/>
            <a:ext cx="432048" cy="392336"/>
          </a:xfrm>
          <a:prstGeom prst="roundRect">
            <a:avLst>
              <a:gd name="adj" fmla="val 13110"/>
            </a:avLst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endCxn id="12" idx="2"/>
          </p:cNvCxnSpPr>
          <p:nvPr/>
        </p:nvCxnSpPr>
        <p:spPr>
          <a:xfrm flipH="1" flipV="1">
            <a:off x="4628639" y="4325392"/>
            <a:ext cx="324361" cy="903808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160587" y="5229200"/>
            <a:ext cx="16565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smtClean="0"/>
              <a:t>배열의 인덱스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3708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배열 복사하기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20552" y="1628800"/>
            <a:ext cx="2592288" cy="10801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배열 복사하기 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600" b="1" dirty="0" smtClean="0">
                <a:solidFill>
                  <a:srgbClr val="C00000"/>
                </a:solidFill>
              </a:rPr>
              <a:t>역순으로 복사</a:t>
            </a:r>
            <a:endParaRPr lang="en-US" altLang="ko-KR" sz="1600" b="1" dirty="0" smtClean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403" y="980727"/>
            <a:ext cx="4643941" cy="536711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2780928"/>
            <a:ext cx="468052" cy="5040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8702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70" y="1772816"/>
            <a:ext cx="5860288" cy="42218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err="1" smtClean="0"/>
              <a:t>메서드로</a:t>
            </a:r>
            <a:r>
              <a:rPr lang="ko-KR" altLang="en-US" dirty="0" smtClean="0"/>
              <a:t> 배열 전달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54154" y="980728"/>
            <a:ext cx="8616032" cy="46085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ko-KR" sz="2200" b="1" dirty="0">
              <a:solidFill>
                <a:srgbClr val="C00000"/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58310" y="1052736"/>
            <a:ext cx="4542762" cy="4320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메서</a:t>
            </a:r>
            <a:r>
              <a:rPr lang="ko-KR" altLang="en-US" sz="2000" b="1" dirty="0" err="1">
                <a:solidFill>
                  <a:srgbClr val="C00000"/>
                </a:solidFill>
              </a:rPr>
              <a:t>드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의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매개변수로 배열을 전달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75379" y="2132856"/>
            <a:ext cx="2145216" cy="374571"/>
          </a:xfrm>
          <a:prstGeom prst="roundRect">
            <a:avLst/>
          </a:prstGeom>
          <a:ln w="127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C00000"/>
                </a:solidFill>
              </a:rPr>
              <a:t>// </a:t>
            </a:r>
            <a:r>
              <a:rPr lang="ko-KR" altLang="en-US" sz="1600" dirty="0" smtClean="0">
                <a:solidFill>
                  <a:srgbClr val="C00000"/>
                </a:solidFill>
              </a:rPr>
              <a:t>배열이 매개변</a:t>
            </a:r>
            <a:r>
              <a:rPr lang="ko-KR" altLang="en-US" sz="1600" dirty="0">
                <a:solidFill>
                  <a:srgbClr val="C00000"/>
                </a:solidFill>
              </a:rPr>
              <a:t>수</a:t>
            </a:r>
          </a:p>
        </p:txBody>
      </p:sp>
    </p:spTree>
    <p:extLst>
      <p:ext uri="{BB962C8B-B14F-4D97-AF65-F5344CB8AC3E}">
        <p14:creationId xmlns:p14="http://schemas.microsoft.com/office/powerpoint/2010/main" val="51694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최대값 찾기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344488" y="1772816"/>
            <a:ext cx="4248472" cy="4192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 smtClean="0"/>
              <a:t>       </a:t>
            </a:r>
            <a:endParaRPr lang="en-US" altLang="ko-KR" sz="18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76536" y="1376772"/>
            <a:ext cx="2304256" cy="10441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최대값과</a:t>
            </a:r>
            <a:r>
              <a:rPr lang="en-US" altLang="ko-KR" sz="2000" b="1" dirty="0">
                <a:solidFill>
                  <a:srgbClr val="C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최대값 위치 찾</a:t>
            </a:r>
            <a:r>
              <a:rPr lang="ko-KR" altLang="en-US" sz="2000" b="1" dirty="0">
                <a:solidFill>
                  <a:srgbClr val="C00000"/>
                </a:solidFill>
              </a:rPr>
              <a:t>기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840" y="1149693"/>
            <a:ext cx="5516395" cy="47091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4695733"/>
            <a:ext cx="1636752" cy="5760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6138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배열을 이용한 성적 처리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344488" y="1772816"/>
            <a:ext cx="4248472" cy="4192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 smtClean="0"/>
              <a:t>       </a:t>
            </a:r>
            <a:endParaRPr lang="en-US" altLang="ko-KR" sz="18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052736"/>
            <a:ext cx="3168352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성적 처리 프로그램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6536" y="1772816"/>
            <a:ext cx="432048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키보드로부터 학생 수와 각 학생들의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점수를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최고 점수 및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평균 점수를 구하는 프로그램 만들기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9" y="1048680"/>
            <a:ext cx="3657917" cy="504487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9631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배열을 이용한 성적 처리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344488" y="1772816"/>
            <a:ext cx="4248472" cy="4192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 smtClean="0"/>
              <a:t>       </a:t>
            </a:r>
            <a:endParaRPr lang="en-US" altLang="ko-KR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980728"/>
            <a:ext cx="7124912" cy="527747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3348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(Array]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04066" y="1124744"/>
            <a:ext cx="8469414" cy="46085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배열은 </a:t>
            </a:r>
            <a:r>
              <a:rPr lang="ko-KR" altLang="en-US" sz="2000" b="1" dirty="0">
                <a:solidFill>
                  <a:srgbClr val="C00000"/>
                </a:solidFill>
              </a:rPr>
              <a:t>왜 써야 할까</a:t>
            </a:r>
            <a:r>
              <a:rPr lang="en-US" altLang="ko-KR" sz="2000" b="1" dirty="0">
                <a:solidFill>
                  <a:srgbClr val="C00000"/>
                </a:solidFill>
              </a:rPr>
              <a:t>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>
                <a:solidFill>
                  <a:srgbClr val="002060"/>
                </a:solidFill>
              </a:rPr>
              <a:t>정수 </a:t>
            </a:r>
            <a:r>
              <a:rPr lang="en-US" altLang="ko-KR" sz="1800" dirty="0" smtClean="0">
                <a:solidFill>
                  <a:srgbClr val="002060"/>
                </a:solidFill>
              </a:rPr>
              <a:t>20</a:t>
            </a:r>
            <a:r>
              <a:rPr lang="ko-KR" altLang="en-US" sz="1800" dirty="0" smtClean="0">
                <a:solidFill>
                  <a:srgbClr val="002060"/>
                </a:solidFill>
              </a:rPr>
              <a:t>개를 이용한 프로그램을 할 때 </a:t>
            </a:r>
            <a:r>
              <a:rPr lang="en-US" altLang="ko-KR" sz="1800" dirty="0" smtClean="0">
                <a:solidFill>
                  <a:srgbClr val="002060"/>
                </a:solidFill>
              </a:rPr>
              <a:t>20</a:t>
            </a:r>
            <a:r>
              <a:rPr lang="ko-KR" altLang="en-US" sz="1800" dirty="0" smtClean="0">
                <a:solidFill>
                  <a:srgbClr val="002060"/>
                </a:solidFill>
              </a:rPr>
              <a:t>개의 정수 타입의 변수를 선언</a:t>
            </a:r>
            <a:endParaRPr lang="en-US" altLang="ko-KR" sz="1800" dirty="0" smtClean="0">
              <a:solidFill>
                <a:srgbClr val="00206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>
                <a:solidFill>
                  <a:srgbClr val="002060"/>
                </a:solidFill>
              </a:rPr>
              <a:t> </a:t>
            </a:r>
            <a:r>
              <a:rPr lang="en-US" altLang="ko-KR" sz="1800" dirty="0" smtClean="0">
                <a:solidFill>
                  <a:srgbClr val="002060"/>
                </a:solidFill>
              </a:rPr>
              <a:t>  </a:t>
            </a:r>
            <a:r>
              <a:rPr lang="en-US" altLang="ko-KR" sz="1800" dirty="0" err="1">
                <a:solidFill>
                  <a:srgbClr val="002060"/>
                </a:solidFill>
              </a:rPr>
              <a:t>int</a:t>
            </a:r>
            <a:r>
              <a:rPr lang="en-US" altLang="ko-KR" sz="1800" dirty="0">
                <a:solidFill>
                  <a:srgbClr val="002060"/>
                </a:solidFill>
              </a:rPr>
              <a:t> </a:t>
            </a:r>
            <a:r>
              <a:rPr lang="en-US" altLang="ko-KR" sz="1800" dirty="0" smtClean="0">
                <a:solidFill>
                  <a:srgbClr val="002060"/>
                </a:solidFill>
              </a:rPr>
              <a:t>num1</a:t>
            </a:r>
            <a:r>
              <a:rPr lang="en-US" altLang="ko-KR" sz="1800" dirty="0">
                <a:solidFill>
                  <a:srgbClr val="002060"/>
                </a:solidFill>
              </a:rPr>
              <a:t>, </a:t>
            </a:r>
            <a:r>
              <a:rPr lang="en-US" altLang="ko-KR" sz="1800" dirty="0" err="1">
                <a:solidFill>
                  <a:srgbClr val="002060"/>
                </a:solidFill>
              </a:rPr>
              <a:t>int</a:t>
            </a:r>
            <a:r>
              <a:rPr lang="en-US" altLang="ko-KR" sz="1800" dirty="0">
                <a:solidFill>
                  <a:srgbClr val="002060"/>
                </a:solidFill>
              </a:rPr>
              <a:t> num2, </a:t>
            </a:r>
            <a:r>
              <a:rPr lang="en-US" altLang="ko-KR" sz="1800" dirty="0" err="1">
                <a:solidFill>
                  <a:srgbClr val="002060"/>
                </a:solidFill>
              </a:rPr>
              <a:t>int</a:t>
            </a:r>
            <a:r>
              <a:rPr lang="en-US" altLang="ko-KR" sz="1800" dirty="0">
                <a:solidFill>
                  <a:srgbClr val="002060"/>
                </a:solidFill>
              </a:rPr>
              <a:t> num3… num20</a:t>
            </a:r>
            <a:r>
              <a:rPr lang="en-US" altLang="ko-KR" sz="1800" dirty="0" smtClean="0">
                <a:solidFill>
                  <a:srgbClr val="002060"/>
                </a:solidFill>
              </a:rPr>
              <a:t>;</a:t>
            </a:r>
            <a:endParaRPr lang="en-US" altLang="ko-KR" sz="1800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 smtClean="0">
                <a:solidFill>
                  <a:srgbClr val="002060"/>
                </a:solidFill>
              </a:rPr>
              <a:t>   </a:t>
            </a:r>
            <a:r>
              <a:rPr lang="ko-KR" altLang="en-US" sz="1800" dirty="0" smtClean="0">
                <a:solidFill>
                  <a:srgbClr val="002060"/>
                </a:solidFill>
              </a:rPr>
              <a:t>비효율적이고 관리하기 어렵다</a:t>
            </a:r>
            <a:r>
              <a:rPr lang="en-US" altLang="ko-KR" sz="1800" dirty="0" smtClean="0">
                <a:solidFill>
                  <a:srgbClr val="002060"/>
                </a:solidFill>
              </a:rPr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dirty="0" smtClean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>
                <a:solidFill>
                  <a:srgbClr val="002060"/>
                </a:solidFill>
              </a:rPr>
              <a:t>배열을 선언하면 선언한 </a:t>
            </a:r>
            <a:r>
              <a:rPr lang="ko-KR" altLang="en-US" sz="1800" dirty="0" err="1" smtClean="0">
                <a:solidFill>
                  <a:srgbClr val="002060"/>
                </a:solidFill>
              </a:rPr>
              <a:t>자료형과</a:t>
            </a:r>
            <a:r>
              <a:rPr lang="ko-KR" altLang="en-US" sz="1800" dirty="0" smtClean="0">
                <a:solidFill>
                  <a:srgbClr val="002060"/>
                </a:solidFill>
              </a:rPr>
              <a:t> 배열 길이에 따라 메모리가 할당된다</a:t>
            </a:r>
            <a:r>
              <a:rPr lang="en-US" altLang="ko-KR" sz="1800" dirty="0" smtClean="0">
                <a:solidFill>
                  <a:srgbClr val="002060"/>
                </a:solidFill>
              </a:rPr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b="1" dirty="0" smtClean="0">
                <a:solidFill>
                  <a:srgbClr val="002060"/>
                </a:solidFill>
              </a:rPr>
              <a:t>   </a:t>
            </a:r>
            <a:endParaRPr lang="en-US" altLang="ko-KR" sz="2000" dirty="0"/>
          </a:p>
        </p:txBody>
      </p:sp>
      <p:sp>
        <p:nvSpPr>
          <p:cNvPr id="2" name="직사각형 1"/>
          <p:cNvSpPr/>
          <p:nvPr/>
        </p:nvSpPr>
        <p:spPr>
          <a:xfrm>
            <a:off x="6537176" y="2276872"/>
            <a:ext cx="504056" cy="28803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113240" y="2276872"/>
            <a:ext cx="504056" cy="28803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689304" y="2276872"/>
            <a:ext cx="504056" cy="28803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929238"/>
              </p:ext>
            </p:extLst>
          </p:nvPr>
        </p:nvGraphicFramePr>
        <p:xfrm>
          <a:off x="3446909" y="4149080"/>
          <a:ext cx="5511210" cy="3969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121"/>
                <a:gridCol w="551121"/>
                <a:gridCol w="551121"/>
                <a:gridCol w="551121"/>
                <a:gridCol w="551121"/>
                <a:gridCol w="551121"/>
                <a:gridCol w="551121"/>
                <a:gridCol w="551121"/>
                <a:gridCol w="551121"/>
                <a:gridCol w="551121"/>
              </a:tblGrid>
              <a:tr h="39691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10905" y="4586828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num</a:t>
            </a:r>
            <a:r>
              <a:rPr lang="en-US" altLang="ko-KR" sz="1400" dirty="0" smtClean="0"/>
              <a:t>[0]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4073154" y="4586828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num</a:t>
            </a:r>
            <a:r>
              <a:rPr lang="en-US" altLang="ko-KR" sz="1400" dirty="0" smtClean="0"/>
              <a:t>[1]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735136" y="4586828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num</a:t>
            </a:r>
            <a:r>
              <a:rPr lang="en-US" altLang="ko-KR" sz="1400" dirty="0" smtClean="0"/>
              <a:t>[2]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8301372" y="4586828"/>
            <a:ext cx="828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num</a:t>
            </a:r>
            <a:r>
              <a:rPr lang="en-US" altLang="ko-KR" sz="1400" dirty="0" smtClean="0"/>
              <a:t>[19]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7767389" y="4966100"/>
            <a:ext cx="1280167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/>
              <a:t>0 ~ n-1 </a:t>
            </a:r>
            <a:r>
              <a:rPr lang="ko-KR" altLang="en-US" sz="1600" dirty="0" smtClean="0"/>
              <a:t>개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1610706" y="4154256"/>
            <a:ext cx="1584176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002060"/>
                </a:solidFill>
              </a:rPr>
              <a:t>int</a:t>
            </a:r>
            <a:r>
              <a:rPr lang="en-US" altLang="ko-KR" b="1" dirty="0">
                <a:solidFill>
                  <a:srgbClr val="002060"/>
                </a:solidFill>
              </a:rPr>
              <a:t> </a:t>
            </a:r>
            <a:r>
              <a:rPr lang="en-US" altLang="ko-KR" b="1" dirty="0" err="1">
                <a:solidFill>
                  <a:srgbClr val="002060"/>
                </a:solidFill>
              </a:rPr>
              <a:t>num</a:t>
            </a:r>
            <a:r>
              <a:rPr lang="en-US" altLang="ko-KR" b="1" dirty="0">
                <a:solidFill>
                  <a:srgbClr val="002060"/>
                </a:solidFill>
              </a:rPr>
              <a:t>[20];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66690" y="4988002"/>
            <a:ext cx="2088232" cy="646986"/>
          </a:xfrm>
          <a:prstGeom prst="round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num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 배열 이름</a:t>
            </a:r>
            <a:endParaRPr lang="en-US" altLang="ko-KR" sz="1600" dirty="0" smtClean="0"/>
          </a:p>
          <a:p>
            <a:r>
              <a:rPr lang="en-US" altLang="ko-KR" sz="1600" dirty="0" smtClean="0"/>
              <a:t>[ ] – </a:t>
            </a:r>
            <a:r>
              <a:rPr lang="ko-KR" altLang="en-US" sz="1600" dirty="0" smtClean="0"/>
              <a:t>인덱스 연산자</a:t>
            </a:r>
            <a:endParaRPr lang="ko-KR" altLang="en-US" sz="1600" dirty="0"/>
          </a:p>
        </p:txBody>
      </p:sp>
      <p:cxnSp>
        <p:nvCxnSpPr>
          <p:cNvPr id="19" name="직선 화살표 연결선 18"/>
          <p:cNvCxnSpPr>
            <a:endCxn id="15" idx="2"/>
          </p:cNvCxnSpPr>
          <p:nvPr/>
        </p:nvCxnSpPr>
        <p:spPr>
          <a:xfrm flipV="1">
            <a:off x="2402794" y="4562879"/>
            <a:ext cx="0" cy="403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366274" y="2276872"/>
            <a:ext cx="504056" cy="28803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13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배열을 이용한 성적 처리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344488" y="1772816"/>
            <a:ext cx="4248472" cy="4192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 smtClean="0"/>
              <a:t>       </a:t>
            </a:r>
            <a:endParaRPr lang="en-US" altLang="ko-KR" sz="1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980728"/>
            <a:ext cx="6336704" cy="53007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259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순</a:t>
            </a:r>
            <a:r>
              <a:rPr lang="ko-KR" altLang="en-US" dirty="0"/>
              <a:t>위</a:t>
            </a:r>
            <a:r>
              <a:rPr lang="en-US" altLang="ko-KR" dirty="0" smtClean="0"/>
              <a:t>(rank)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344488" y="1772816"/>
            <a:ext cx="4248472" cy="4192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 smtClean="0"/>
              <a:t>       </a:t>
            </a:r>
            <a:endParaRPr lang="en-US" altLang="ko-KR" sz="1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848" y="1174237"/>
            <a:ext cx="5696243" cy="47525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052736"/>
            <a:ext cx="1800200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smtClean="0">
                <a:solidFill>
                  <a:srgbClr val="C00000"/>
                </a:solidFill>
              </a:rPr>
              <a:t>순위 정하기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8544" y="1714502"/>
            <a:ext cx="25922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1. rank </a:t>
            </a:r>
            <a:r>
              <a:rPr lang="ko-KR" altLang="en-US" sz="1600" dirty="0" smtClean="0"/>
              <a:t>배열에 초기값을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로 저장한다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중첩 </a:t>
            </a:r>
            <a:r>
              <a:rPr lang="en-US" altLang="ko-KR" sz="1600" dirty="0" smtClean="0"/>
              <a:t>for</a:t>
            </a:r>
            <a:r>
              <a:rPr lang="ko-KR" altLang="en-US" sz="1600" dirty="0" smtClean="0"/>
              <a:t>문을 사용하여 행 단위로 값을 비교하여 </a:t>
            </a:r>
            <a:r>
              <a:rPr lang="ko-KR" altLang="en-US" sz="1600" dirty="0" err="1" smtClean="0"/>
              <a:t>뒤수가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앞수보다</a:t>
            </a:r>
            <a:r>
              <a:rPr lang="ko-KR" altLang="en-US" sz="1600" dirty="0" smtClean="0"/>
              <a:t> 크면 </a:t>
            </a:r>
            <a:r>
              <a:rPr lang="en-US" altLang="ko-KR" sz="1600" dirty="0" smtClean="0"/>
              <a:t>count</a:t>
            </a:r>
            <a:r>
              <a:rPr lang="ko-KR" altLang="en-US" sz="1600" dirty="0" smtClean="0"/>
              <a:t>값을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증가시킨다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4097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180" y="1084582"/>
            <a:ext cx="4198984" cy="50220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정렬</a:t>
            </a:r>
            <a:r>
              <a:rPr lang="en-US" altLang="ko-KR" dirty="0" smtClean="0"/>
              <a:t>(Sort)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344488" y="1772816"/>
            <a:ext cx="4248472" cy="4192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 smtClean="0"/>
              <a:t>       </a:t>
            </a:r>
            <a:endParaRPr lang="en-US" altLang="ko-KR" sz="18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60512" y="980728"/>
            <a:ext cx="2448272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배열 요소의 정렬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4528" y="1484784"/>
            <a:ext cx="3168352" cy="263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 </a:t>
            </a:r>
            <a:r>
              <a:rPr lang="ko-KR" altLang="en-US" sz="1600" b="1" dirty="0" smtClean="0"/>
              <a:t>정렬</a:t>
            </a:r>
            <a:r>
              <a:rPr lang="en-US" altLang="ko-KR" sz="1600" b="1" dirty="0" smtClean="0"/>
              <a:t>(sort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은 자료를 크기 순서로 맞춰 일렬로 나열하는 것이다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사전은 단어를  가나다순  혹은 알파벳순으로 나열한 정렬의 좋은 예이다</a:t>
            </a:r>
            <a:r>
              <a:rPr lang="en-US" altLang="ko-KR" sz="16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버블 정렬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선택정렬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등의 방법이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1496616" y="3861048"/>
            <a:ext cx="2880320" cy="1944216"/>
          </a:xfrm>
          <a:prstGeom prst="wedgeRoundRectCallout">
            <a:avLst>
              <a:gd name="adj1" fmla="val 58975"/>
              <a:gd name="adj2" fmla="val -35362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b="1" dirty="0" smtClean="0"/>
              <a:t>버블정렬</a:t>
            </a:r>
            <a:endParaRPr lang="en-US" altLang="ko-KR" sz="1600" b="1" dirty="0" smtClean="0"/>
          </a:p>
          <a:p>
            <a:r>
              <a:rPr lang="ko-KR" altLang="en-US" sz="1600" dirty="0" smtClean="0"/>
              <a:t>서로 인접한 두 원소를 검사하여 정렬하는 알고리즘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크기를 비교하여 서로 교환한다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799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정렬</a:t>
            </a:r>
            <a:r>
              <a:rPr lang="en-US" altLang="ko-KR" dirty="0" smtClean="0"/>
              <a:t>(Sort)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344488" y="1772816"/>
            <a:ext cx="4248472" cy="4192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 smtClean="0"/>
              <a:t>       </a:t>
            </a:r>
            <a:endParaRPr lang="en-US" altLang="ko-KR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1424608" y="1124744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알파벳 정렬하기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버블정렬</a:t>
            </a:r>
            <a:endParaRPr lang="ko-KR" altLang="en-US" sz="16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658" y="1463298"/>
            <a:ext cx="5184576" cy="47852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582" y="4581128"/>
            <a:ext cx="2347164" cy="5105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2945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정렬</a:t>
            </a:r>
            <a:r>
              <a:rPr lang="en-US" altLang="ko-KR" dirty="0" smtClean="0"/>
              <a:t>(Sort)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344488" y="1772816"/>
            <a:ext cx="4248472" cy="4192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 smtClean="0"/>
              <a:t>       </a:t>
            </a:r>
            <a:endParaRPr lang="en-US" altLang="ko-KR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1424608" y="1124744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mtClean="0"/>
              <a:t>선택 정렬 방식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588637"/>
            <a:ext cx="6480720" cy="45028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모서리가 둥근 사각형 설명선 9"/>
          <p:cNvSpPr/>
          <p:nvPr/>
        </p:nvSpPr>
        <p:spPr>
          <a:xfrm>
            <a:off x="6753200" y="2348880"/>
            <a:ext cx="2880320" cy="2520280"/>
          </a:xfrm>
          <a:prstGeom prst="wedgeRoundRectCallout">
            <a:avLst>
              <a:gd name="adj1" fmla="val -60884"/>
              <a:gd name="adj2" fmla="val -21444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b="1" dirty="0" smtClean="0"/>
              <a:t>선</a:t>
            </a:r>
            <a:r>
              <a:rPr lang="ko-KR" altLang="en-US" sz="1600" b="1" dirty="0"/>
              <a:t>택</a:t>
            </a:r>
            <a:r>
              <a:rPr lang="ko-KR" altLang="en-US" sz="1600" b="1" dirty="0" smtClean="0"/>
              <a:t>정렬</a:t>
            </a:r>
            <a:endParaRPr lang="en-US" altLang="ko-KR" sz="1600" b="1" dirty="0" smtClean="0"/>
          </a:p>
          <a:p>
            <a:r>
              <a:rPr lang="ko-KR" altLang="en-US" sz="1600" dirty="0" smtClean="0"/>
              <a:t>위치를 이용하여 정렬하는 방법으로 </a:t>
            </a:r>
            <a:r>
              <a:rPr lang="ko-KR" altLang="en-US" sz="1600" dirty="0" err="1" smtClean="0"/>
              <a:t>첫위치</a:t>
            </a:r>
            <a:r>
              <a:rPr lang="en-US" altLang="ko-KR" sz="1600" dirty="0" smtClean="0"/>
              <a:t>(0</a:t>
            </a:r>
            <a:r>
              <a:rPr lang="ko-KR" altLang="en-US" sz="1600" dirty="0" err="1" smtClean="0"/>
              <a:t>번인덱스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최소로 정하고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비교하여 자리바꿈을 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그 </a:t>
            </a:r>
            <a:r>
              <a:rPr lang="ko-KR" altLang="en-US" sz="1600" dirty="0" err="1" smtClean="0"/>
              <a:t>다음행은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1</a:t>
            </a:r>
            <a:r>
              <a:rPr lang="ko-KR" altLang="en-US" sz="1600" dirty="0" err="1" smtClean="0"/>
              <a:t>번인덱스가</a:t>
            </a:r>
            <a:r>
              <a:rPr lang="ko-KR" altLang="en-US" sz="1600" dirty="0" smtClean="0"/>
              <a:t> 최소값 자리로 정하여 자리바꿈한다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307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정렬</a:t>
            </a:r>
            <a:r>
              <a:rPr lang="en-US" altLang="ko-KR" dirty="0" smtClean="0"/>
              <a:t>(Sort)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344488" y="1772816"/>
            <a:ext cx="4248472" cy="4192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 smtClean="0"/>
              <a:t>       </a:t>
            </a:r>
            <a:endParaRPr lang="en-US" altLang="ko-KR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1424608" y="1124744"/>
            <a:ext cx="396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선택 정렬 방식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검증 및 출력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229" y="1700808"/>
            <a:ext cx="5555462" cy="30025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699" y="4221088"/>
            <a:ext cx="1728192" cy="321738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62270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다차원 배열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45480" y="1124744"/>
            <a:ext cx="8616032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2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차원 이상의 배열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12640" y="2831449"/>
            <a:ext cx="3744416" cy="669559"/>
          </a:xfrm>
          <a:prstGeom prst="roundRect">
            <a:avLst>
              <a:gd name="adj" fmla="val 1311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dirty="0" err="1"/>
              <a:t>i</a:t>
            </a:r>
            <a:r>
              <a:rPr lang="en-US" altLang="ko-KR" sz="2000" dirty="0" err="1" smtClean="0"/>
              <a:t>nt</a:t>
            </a:r>
            <a:r>
              <a:rPr lang="en-US" altLang="ko-KR" sz="2000" dirty="0" smtClean="0"/>
              <a:t>[ ][ ] </a:t>
            </a:r>
            <a:r>
              <a:rPr lang="en-US" altLang="ko-KR" sz="2000" dirty="0" err="1" smtClean="0"/>
              <a:t>arr</a:t>
            </a:r>
            <a:r>
              <a:rPr lang="en-US" altLang="ko-KR" sz="2000" dirty="0" smtClean="0"/>
              <a:t> = new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[2][3]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280592" y="1724323"/>
            <a:ext cx="662473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지도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게임</a:t>
            </a:r>
            <a:r>
              <a:rPr lang="en-US" altLang="ko-KR" dirty="0"/>
              <a:t> </a:t>
            </a:r>
            <a:r>
              <a:rPr lang="ko-KR" altLang="en-US" dirty="0" smtClean="0"/>
              <a:t>등 평면이나 공간을 구현할 때 많이 사용됨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이차원 배열의 선언과 구조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dirty="0" smtClean="0"/>
              <a:t>선언과 초기화</a:t>
            </a:r>
            <a:endParaRPr lang="en-US" altLang="ko-KR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784648" y="4797151"/>
            <a:ext cx="3744416" cy="648073"/>
          </a:xfrm>
          <a:prstGeom prst="roundRect">
            <a:avLst>
              <a:gd name="adj" fmla="val 1311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dirty="0" err="1"/>
              <a:t>i</a:t>
            </a:r>
            <a:r>
              <a:rPr lang="en-US" altLang="ko-KR" sz="2000" dirty="0" err="1" smtClean="0"/>
              <a:t>nt</a:t>
            </a:r>
            <a:r>
              <a:rPr lang="en-US" altLang="ko-KR" sz="2000" dirty="0" smtClean="0"/>
              <a:t>[ ][ ] </a:t>
            </a:r>
            <a:r>
              <a:rPr lang="en-US" altLang="ko-KR" sz="2000" dirty="0" err="1" smtClean="0"/>
              <a:t>arr</a:t>
            </a:r>
            <a:r>
              <a:rPr lang="en-US" altLang="ko-KR" sz="2000" dirty="0" smtClean="0"/>
              <a:t> = {{1, 2, 3},{4, 5, 6}}</a:t>
            </a:r>
            <a:endParaRPr lang="ko-KR" altLang="en-US" sz="20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962876"/>
              </p:ext>
            </p:extLst>
          </p:nvPr>
        </p:nvGraphicFramePr>
        <p:xfrm>
          <a:off x="5788688" y="2724726"/>
          <a:ext cx="2880321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0107"/>
                <a:gridCol w="960107"/>
                <a:gridCol w="960107"/>
              </a:tblGrid>
              <a:tr h="36557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36557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774679" y="2348880"/>
            <a:ext cx="906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/>
              <a:t>arr</a:t>
            </a:r>
            <a:r>
              <a:rPr lang="en-US" altLang="ko-KR" sz="1600" dirty="0" smtClean="0"/>
              <a:t>[0][0]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6725239" y="2348880"/>
            <a:ext cx="906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/>
              <a:t>arr</a:t>
            </a:r>
            <a:r>
              <a:rPr lang="en-US" altLang="ko-KR" sz="1600" dirty="0" smtClean="0"/>
              <a:t>[0][1]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7762496" y="2348880"/>
            <a:ext cx="906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/>
              <a:t>arr</a:t>
            </a:r>
            <a:r>
              <a:rPr lang="en-US" altLang="ko-KR" sz="1600" dirty="0" smtClean="0"/>
              <a:t>[0][2]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5774679" y="3552056"/>
            <a:ext cx="906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/>
              <a:t>arr</a:t>
            </a:r>
            <a:r>
              <a:rPr lang="en-US" altLang="ko-KR" sz="1600" dirty="0" smtClean="0"/>
              <a:t>[1][0]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777793" y="3552056"/>
            <a:ext cx="906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/>
              <a:t>arr</a:t>
            </a:r>
            <a:r>
              <a:rPr lang="en-US" altLang="ko-KR" sz="1600" dirty="0" smtClean="0"/>
              <a:t>[1][1]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7780907" y="3552056"/>
            <a:ext cx="906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/>
              <a:t>arr</a:t>
            </a:r>
            <a:r>
              <a:rPr lang="en-US" altLang="ko-KR" sz="1600" dirty="0" smtClean="0"/>
              <a:t>[1][2]</a:t>
            </a:r>
            <a:endParaRPr lang="ko-KR" altLang="en-US" sz="1600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073498"/>
              </p:ext>
            </p:extLst>
          </p:nvPr>
        </p:nvGraphicFramePr>
        <p:xfrm>
          <a:off x="5788688" y="4711388"/>
          <a:ext cx="2880321" cy="7311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0107"/>
                <a:gridCol w="960107"/>
                <a:gridCol w="960107"/>
              </a:tblGrid>
              <a:tr h="3655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655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774679" y="4335542"/>
            <a:ext cx="906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/>
              <a:t>arr</a:t>
            </a:r>
            <a:r>
              <a:rPr lang="en-US" altLang="ko-KR" sz="1600" dirty="0" smtClean="0"/>
              <a:t>[0][0]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6725239" y="4335542"/>
            <a:ext cx="906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/>
              <a:t>arr</a:t>
            </a:r>
            <a:r>
              <a:rPr lang="en-US" altLang="ko-KR" sz="1600" dirty="0" smtClean="0"/>
              <a:t>[0][1]</a:t>
            </a:r>
            <a:endParaRPr lang="ko-KR" alt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7762496" y="4335542"/>
            <a:ext cx="906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/>
              <a:t>arr</a:t>
            </a:r>
            <a:r>
              <a:rPr lang="en-US" altLang="ko-KR" sz="1600" dirty="0" smtClean="0"/>
              <a:t>[0][2]</a:t>
            </a:r>
            <a:endParaRPr lang="ko-KR" alt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5774679" y="5538718"/>
            <a:ext cx="906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/>
              <a:t>arr</a:t>
            </a:r>
            <a:r>
              <a:rPr lang="en-US" altLang="ko-KR" sz="1600" dirty="0" smtClean="0"/>
              <a:t>[1][0]</a:t>
            </a:r>
            <a:endParaRPr lang="ko-KR" alt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6777793" y="5538718"/>
            <a:ext cx="906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/>
              <a:t>arr</a:t>
            </a:r>
            <a:r>
              <a:rPr lang="en-US" altLang="ko-KR" sz="1600" dirty="0" smtClean="0"/>
              <a:t>[1][1]</a:t>
            </a:r>
            <a:endParaRPr lang="ko-KR" alt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7780907" y="5538718"/>
            <a:ext cx="906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/>
              <a:t>arr</a:t>
            </a:r>
            <a:r>
              <a:rPr lang="en-US" altLang="ko-KR" sz="1600" dirty="0" smtClean="0"/>
              <a:t>[1][2]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2398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다차원 배열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92560" y="1124744"/>
            <a:ext cx="5256584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2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차원 배열 생성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,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초기화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,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저장하기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1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700808"/>
            <a:ext cx="5760640" cy="41280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2397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다차원 배열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92560" y="1124744"/>
            <a:ext cx="5256584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2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차원 배열 생성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,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초기화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,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저장 및 출력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499" y="1733871"/>
            <a:ext cx="4556506" cy="43594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0199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다차원 배열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92560" y="1124744"/>
            <a:ext cx="4536504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 실습 예제 </a:t>
            </a:r>
            <a:r>
              <a:rPr lang="en-US" altLang="ko-KR" sz="1800" dirty="0" smtClean="0"/>
              <a:t>- </a:t>
            </a:r>
            <a:r>
              <a:rPr lang="ko-KR" altLang="en-US" sz="1800" dirty="0" smtClean="0"/>
              <a:t>아파트 세대 구현하기</a:t>
            </a:r>
            <a:endParaRPr lang="en-US" altLang="ko-KR" sz="1800" dirty="0" smtClean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320404"/>
              </p:ext>
            </p:extLst>
          </p:nvPr>
        </p:nvGraphicFramePr>
        <p:xfrm>
          <a:off x="632520" y="1988840"/>
          <a:ext cx="2880321" cy="1759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0107"/>
                <a:gridCol w="960107"/>
                <a:gridCol w="960107"/>
              </a:tblGrid>
              <a:tr h="351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002060"/>
                          </a:solidFill>
                        </a:rPr>
                        <a:t>5, </a:t>
                      </a:r>
                      <a:r>
                        <a:rPr lang="en-US" altLang="ko-KR" sz="160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5, </a:t>
                      </a:r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5, </a:t>
                      </a:r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51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002060"/>
                          </a:solidFill>
                        </a:rPr>
                        <a:t>4, </a:t>
                      </a:r>
                      <a:r>
                        <a:rPr lang="en-US" altLang="ko-KR" sz="160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4, </a:t>
                      </a:r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4, </a:t>
                      </a:r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002060"/>
                          </a:solidFill>
                        </a:rPr>
                        <a:t>3, 1</a:t>
                      </a:r>
                      <a:endParaRPr lang="ko-KR" alt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1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002060"/>
                          </a:solidFill>
                        </a:rPr>
                        <a:t>2, </a:t>
                      </a:r>
                      <a:r>
                        <a:rPr lang="en-US" altLang="ko-KR" sz="160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2, </a:t>
                      </a:r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2, </a:t>
                      </a:r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51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002060"/>
                          </a:solidFill>
                        </a:rPr>
                        <a:t>1, </a:t>
                      </a:r>
                      <a:r>
                        <a:rPr lang="en-US" altLang="ko-KR" sz="160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1, </a:t>
                      </a:r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1, </a:t>
                      </a:r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864" y="2492896"/>
            <a:ext cx="5906797" cy="29837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2605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배열 사용하기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45480" y="1127064"/>
            <a:ext cx="6239768" cy="5737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배열 선언 및 자료 저장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800" b="1" dirty="0" smtClean="0">
                <a:solidFill>
                  <a:srgbClr val="002060"/>
                </a:solidFill>
              </a:rPr>
              <a:t> ① </a:t>
            </a:r>
            <a:r>
              <a:rPr lang="ko-KR" altLang="en-US" sz="1800" b="1" dirty="0" err="1" smtClean="0">
                <a:solidFill>
                  <a:srgbClr val="002060"/>
                </a:solidFill>
              </a:rPr>
              <a:t>자료형</a:t>
            </a:r>
            <a:r>
              <a:rPr lang="en-US" altLang="ko-KR" sz="1800" b="1" dirty="0" smtClean="0">
                <a:solidFill>
                  <a:srgbClr val="002060"/>
                </a:solidFill>
              </a:rPr>
              <a:t>[ ] </a:t>
            </a:r>
            <a:r>
              <a:rPr lang="ko-KR" altLang="en-US" sz="1800" dirty="0" smtClean="0">
                <a:solidFill>
                  <a:srgbClr val="002060"/>
                </a:solidFill>
              </a:rPr>
              <a:t>배열 이름 </a:t>
            </a:r>
            <a:r>
              <a:rPr lang="en-US" altLang="ko-KR" sz="1800" dirty="0" smtClean="0">
                <a:solidFill>
                  <a:srgbClr val="002060"/>
                </a:solidFill>
              </a:rPr>
              <a:t>= 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new</a:t>
            </a:r>
            <a:r>
              <a:rPr lang="en-US" altLang="ko-KR" sz="1800" dirty="0">
                <a:solidFill>
                  <a:srgbClr val="002060"/>
                </a:solidFill>
              </a:rPr>
              <a:t> </a:t>
            </a:r>
            <a:r>
              <a:rPr lang="ko-KR" altLang="en-US" sz="1800" b="1" dirty="0" err="1" smtClean="0">
                <a:solidFill>
                  <a:srgbClr val="002060"/>
                </a:solidFill>
              </a:rPr>
              <a:t>자료형</a:t>
            </a:r>
            <a:r>
              <a:rPr lang="en-US" altLang="ko-KR" sz="1800" b="1" dirty="0" smtClean="0">
                <a:solidFill>
                  <a:srgbClr val="002060"/>
                </a:solidFill>
              </a:rPr>
              <a:t>[</a:t>
            </a:r>
            <a:r>
              <a:rPr lang="ko-KR" altLang="en-US" sz="1800" b="1" dirty="0" smtClean="0">
                <a:solidFill>
                  <a:srgbClr val="002060"/>
                </a:solidFill>
              </a:rPr>
              <a:t>개수</a:t>
            </a:r>
            <a:r>
              <a:rPr lang="en-US" altLang="ko-KR" sz="1800" b="1" dirty="0" smtClean="0">
                <a:solidFill>
                  <a:srgbClr val="002060"/>
                </a:solidFill>
              </a:rPr>
              <a:t>]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 smtClean="0">
                <a:solidFill>
                  <a:srgbClr val="002060"/>
                </a:solidFill>
              </a:rPr>
              <a:t> </a:t>
            </a:r>
            <a:r>
              <a:rPr lang="ko-KR" altLang="en-US" sz="1800" b="1" dirty="0" smtClean="0">
                <a:solidFill>
                  <a:srgbClr val="002060"/>
                </a:solidFill>
              </a:rPr>
              <a:t>②</a:t>
            </a:r>
            <a:r>
              <a:rPr lang="ko-KR" altLang="en-US" sz="1800" dirty="0" smtClean="0">
                <a:solidFill>
                  <a:srgbClr val="002060"/>
                </a:solidFill>
              </a:rPr>
              <a:t> </a:t>
            </a:r>
            <a:r>
              <a:rPr lang="ko-KR" altLang="en-US" sz="1800" b="1" dirty="0" err="1" smtClean="0">
                <a:solidFill>
                  <a:srgbClr val="002060"/>
                </a:solidFill>
              </a:rPr>
              <a:t>자료형</a:t>
            </a:r>
            <a:r>
              <a:rPr lang="en-US" altLang="ko-KR" sz="1800" b="1" dirty="0" smtClean="0">
                <a:solidFill>
                  <a:srgbClr val="002060"/>
                </a:solidFill>
              </a:rPr>
              <a:t>  </a:t>
            </a:r>
            <a:r>
              <a:rPr lang="ko-KR" altLang="en-US" sz="1800" dirty="0" smtClean="0">
                <a:solidFill>
                  <a:srgbClr val="002060"/>
                </a:solidFill>
              </a:rPr>
              <a:t>배열 이름</a:t>
            </a:r>
            <a:r>
              <a:rPr lang="en-US" altLang="ko-KR" sz="1800" dirty="0" smtClean="0">
                <a:solidFill>
                  <a:srgbClr val="002060"/>
                </a:solidFill>
              </a:rPr>
              <a:t>[ ]</a:t>
            </a:r>
            <a:r>
              <a:rPr lang="ko-KR" altLang="en-US" sz="1800" dirty="0" smtClean="0">
                <a:solidFill>
                  <a:srgbClr val="002060"/>
                </a:solidFill>
              </a:rPr>
              <a:t> </a:t>
            </a:r>
            <a:r>
              <a:rPr lang="en-US" altLang="ko-KR" sz="1800" dirty="0">
                <a:solidFill>
                  <a:srgbClr val="002060"/>
                </a:solidFill>
              </a:rPr>
              <a:t>= </a:t>
            </a:r>
            <a:r>
              <a:rPr lang="en-US" altLang="ko-KR" sz="1800" b="1" dirty="0">
                <a:solidFill>
                  <a:srgbClr val="C00000"/>
                </a:solidFill>
              </a:rPr>
              <a:t>new</a:t>
            </a:r>
            <a:r>
              <a:rPr lang="en-US" altLang="ko-KR" sz="1800" dirty="0">
                <a:solidFill>
                  <a:srgbClr val="002060"/>
                </a:solidFill>
              </a:rPr>
              <a:t> </a:t>
            </a:r>
            <a:r>
              <a:rPr lang="ko-KR" altLang="en-US" sz="1800" b="1" dirty="0" err="1">
                <a:solidFill>
                  <a:srgbClr val="002060"/>
                </a:solidFill>
              </a:rPr>
              <a:t>자료형</a:t>
            </a:r>
            <a:r>
              <a:rPr lang="en-US" altLang="ko-KR" sz="1800" b="1" dirty="0">
                <a:solidFill>
                  <a:srgbClr val="002060"/>
                </a:solidFill>
              </a:rPr>
              <a:t>[</a:t>
            </a:r>
            <a:r>
              <a:rPr lang="ko-KR" altLang="en-US" sz="1800" b="1" dirty="0">
                <a:solidFill>
                  <a:srgbClr val="002060"/>
                </a:solidFill>
              </a:rPr>
              <a:t>개수</a:t>
            </a:r>
            <a:r>
              <a:rPr lang="en-US" altLang="ko-KR" sz="1800" b="1" dirty="0">
                <a:solidFill>
                  <a:srgbClr val="002060"/>
                </a:solidFill>
              </a:rPr>
              <a:t>]</a:t>
            </a:r>
            <a:r>
              <a:rPr lang="en-US" altLang="ko-KR" sz="1800" dirty="0" smtClean="0">
                <a:solidFill>
                  <a:srgbClr val="002060"/>
                </a:solidFill>
              </a:rPr>
              <a:t> </a:t>
            </a:r>
            <a:endParaRPr lang="en-US" altLang="ko-KR" sz="1800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dirty="0" smtClean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/>
              <a:t>배열 길이</a:t>
            </a:r>
            <a:r>
              <a:rPr lang="en-US" altLang="ko-KR" sz="1800" dirty="0"/>
              <a:t>(length</a:t>
            </a:r>
            <a:r>
              <a:rPr lang="en-US" altLang="ko-KR" sz="1800" dirty="0" smtClean="0"/>
              <a:t>) - 10</a:t>
            </a:r>
            <a:r>
              <a:rPr lang="ko-KR" altLang="en-US" sz="1800" dirty="0" smtClean="0"/>
              <a:t>개</a:t>
            </a:r>
            <a:endParaRPr lang="en-US" altLang="ko-KR" sz="1800" dirty="0" smtClean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800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dirty="0" smtClean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800" dirty="0" smtClean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>
                <a:solidFill>
                  <a:srgbClr val="002060"/>
                </a:solidFill>
              </a:rPr>
              <a:t>배열의 길이 </a:t>
            </a:r>
            <a:r>
              <a:rPr lang="en-US" altLang="ko-KR" sz="1800" dirty="0" smtClean="0">
                <a:solidFill>
                  <a:srgbClr val="002060"/>
                </a:solidFill>
              </a:rPr>
              <a:t>- </a:t>
            </a:r>
            <a:r>
              <a:rPr lang="en-US" altLang="ko-KR" sz="1800" b="1" dirty="0" err="1" smtClean="0">
                <a:solidFill>
                  <a:srgbClr val="002060"/>
                </a:solidFill>
              </a:rPr>
              <a:t>numbers.length</a:t>
            </a:r>
            <a:endParaRPr lang="en-US" altLang="ko-KR" sz="1800" dirty="0" smtClean="0">
              <a:solidFill>
                <a:srgbClr val="00206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b="1" dirty="0">
                <a:solidFill>
                  <a:srgbClr val="002060"/>
                </a:solidFill>
              </a:rPr>
              <a:t> </a:t>
            </a:r>
            <a:r>
              <a:rPr lang="en-US" altLang="ko-KR" sz="1800" b="1" dirty="0" smtClean="0">
                <a:solidFill>
                  <a:srgbClr val="002060"/>
                </a:solidFill>
              </a:rPr>
              <a:t>  </a:t>
            </a:r>
            <a:endParaRPr lang="en-US" altLang="ko-KR" sz="1800" b="1" dirty="0">
              <a:solidFill>
                <a:srgbClr val="002060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507317"/>
              </p:ext>
            </p:extLst>
          </p:nvPr>
        </p:nvGraphicFramePr>
        <p:xfrm>
          <a:off x="1934727" y="4149080"/>
          <a:ext cx="5511210" cy="3969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121"/>
                <a:gridCol w="551121"/>
                <a:gridCol w="551121"/>
                <a:gridCol w="551121"/>
                <a:gridCol w="551121"/>
                <a:gridCol w="551121"/>
                <a:gridCol w="551121"/>
                <a:gridCol w="551121"/>
                <a:gridCol w="551121"/>
                <a:gridCol w="551121"/>
              </a:tblGrid>
              <a:tr h="39691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8" name="직선 연결선 7"/>
          <p:cNvCxnSpPr/>
          <p:nvPr/>
        </p:nvCxnSpPr>
        <p:spPr>
          <a:xfrm>
            <a:off x="1934727" y="4581128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7445937" y="4581128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934727" y="5013176"/>
            <a:ext cx="5511210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68178" y="4687900"/>
            <a:ext cx="1006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40 </a:t>
            </a:r>
            <a:r>
              <a:rPr lang="ko-KR" altLang="en-US" sz="1400" dirty="0" smtClean="0"/>
              <a:t>바이트</a:t>
            </a:r>
            <a:endParaRPr lang="ko-KR" altLang="en-US" sz="14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2493373" y="4581128"/>
            <a:ext cx="0" cy="260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90711" y="4659523"/>
            <a:ext cx="883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4</a:t>
            </a:r>
            <a:r>
              <a:rPr lang="ko-KR" altLang="en-US" sz="1400" dirty="0" smtClean="0"/>
              <a:t>바이트</a:t>
            </a:r>
            <a:endParaRPr lang="ko-KR" altLang="en-US" sz="1400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934727" y="2708920"/>
            <a:ext cx="4386425" cy="576064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altLang="ko-KR" b="1" dirty="0" err="1">
                <a:solidFill>
                  <a:srgbClr val="002060"/>
                </a:solidFill>
              </a:rPr>
              <a:t>int</a:t>
            </a:r>
            <a:r>
              <a:rPr lang="en-US" altLang="ko-KR" b="1" dirty="0">
                <a:solidFill>
                  <a:srgbClr val="002060"/>
                </a:solidFill>
              </a:rPr>
              <a:t>[ ] </a:t>
            </a:r>
            <a:r>
              <a:rPr lang="en-US" altLang="ko-KR" b="1" dirty="0" smtClean="0">
                <a:solidFill>
                  <a:srgbClr val="002060"/>
                </a:solidFill>
              </a:rPr>
              <a:t>numbers </a:t>
            </a:r>
            <a:r>
              <a:rPr lang="en-US" altLang="ko-KR" b="1" dirty="0">
                <a:solidFill>
                  <a:srgbClr val="002060"/>
                </a:solidFill>
              </a:rPr>
              <a:t>= </a:t>
            </a:r>
            <a:r>
              <a:rPr lang="en-US" altLang="ko-KR" b="1" dirty="0">
                <a:solidFill>
                  <a:srgbClr val="C00000"/>
                </a:solidFill>
              </a:rPr>
              <a:t>new</a:t>
            </a:r>
            <a:r>
              <a:rPr lang="en-US" altLang="ko-KR" b="1" dirty="0">
                <a:solidFill>
                  <a:srgbClr val="002060"/>
                </a:solidFill>
              </a:rPr>
              <a:t> </a:t>
            </a:r>
            <a:r>
              <a:rPr lang="en-US" altLang="ko-KR" b="1" dirty="0" err="1" smtClean="0">
                <a:solidFill>
                  <a:srgbClr val="002060"/>
                </a:solidFill>
              </a:rPr>
              <a:t>int</a:t>
            </a:r>
            <a:r>
              <a:rPr lang="en-US" altLang="ko-KR" b="1" dirty="0" smtClean="0">
                <a:solidFill>
                  <a:srgbClr val="002060"/>
                </a:solidFill>
              </a:rPr>
              <a:t>[10]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268019" y="3668449"/>
            <a:ext cx="1205261" cy="408623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2060"/>
                </a:solidFill>
              </a:rPr>
              <a:t>numbers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33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다차원 배열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204" y="1124744"/>
            <a:ext cx="7756944" cy="49685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6553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다차원 배열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87962" y="1484784"/>
            <a:ext cx="2740902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2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차원 배열의 연산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969" y="980727"/>
            <a:ext cx="4132407" cy="52244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649" y="3789040"/>
            <a:ext cx="2004234" cy="11126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1124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다차원 배열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137518"/>
            <a:ext cx="8136904" cy="7200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실습 예제 </a:t>
            </a:r>
            <a:endParaRPr lang="en-US" altLang="ko-KR" sz="2000" dirty="0"/>
          </a:p>
        </p:txBody>
      </p:sp>
      <p:sp>
        <p:nvSpPr>
          <p:cNvPr id="10" name="직사각형 9"/>
          <p:cNvSpPr/>
          <p:nvPr/>
        </p:nvSpPr>
        <p:spPr>
          <a:xfrm>
            <a:off x="858168" y="1425550"/>
            <a:ext cx="841531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학생 </a:t>
            </a:r>
            <a:r>
              <a:rPr lang="en-US" altLang="ko-KR" dirty="0" smtClean="0"/>
              <a:t>5</a:t>
            </a:r>
            <a:r>
              <a:rPr lang="ko-KR" altLang="en-US" dirty="0" smtClean="0"/>
              <a:t>명의 국어와 수학 점수를 이용하여 합계와 평균을 구하세요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Score2DArray.java</a:t>
            </a:r>
          </a:p>
          <a:p>
            <a:r>
              <a:rPr lang="en-US" altLang="ko-KR" dirty="0" smtClean="0"/>
              <a:t>-------------------------------------------------------------------------------------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371" y="3189041"/>
            <a:ext cx="2054651" cy="27121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7355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다차원 배열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344488" y="1772816"/>
            <a:ext cx="4248472" cy="4192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 smtClean="0"/>
              <a:t>       </a:t>
            </a:r>
            <a:endParaRPr lang="en-US" altLang="ko-KR" sz="1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052736"/>
            <a:ext cx="5532600" cy="48086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3956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다차원 배열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344488" y="1772816"/>
            <a:ext cx="4248472" cy="4192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 smtClean="0"/>
              <a:t>       </a:t>
            </a:r>
            <a:endParaRPr lang="en-US" altLang="ko-KR" sz="18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652" y="1484784"/>
            <a:ext cx="5868727" cy="32077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4514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다차원 배열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xmlns="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137518"/>
            <a:ext cx="8136904" cy="7200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실습 예제 </a:t>
            </a:r>
            <a:endParaRPr lang="en-US" altLang="ko-KR" sz="2000" dirty="0"/>
          </a:p>
        </p:txBody>
      </p:sp>
      <p:sp>
        <p:nvSpPr>
          <p:cNvPr id="10" name="직사각형 9"/>
          <p:cNvSpPr/>
          <p:nvPr/>
        </p:nvSpPr>
        <p:spPr>
          <a:xfrm>
            <a:off x="858168" y="1425550"/>
            <a:ext cx="84153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-------------------------------------------------------------------------------------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아래의 실행 결과대로 성적을 계산하는 프로그램을 작성하세요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-------------------------------------------------------------------------------------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492896"/>
            <a:ext cx="2700586" cy="35472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511"/>
          <a:stretch/>
        </p:blipFill>
        <p:spPr>
          <a:xfrm>
            <a:off x="4251852" y="2780928"/>
            <a:ext cx="5244504" cy="12429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0571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다차원 배열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252" y="1052736"/>
            <a:ext cx="6296140" cy="51336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9458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다차원 배열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628800"/>
            <a:ext cx="7204974" cy="28803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4785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배열</a:t>
            </a:r>
            <a:r>
              <a:rPr lang="en-US" altLang="ko-KR" dirty="0"/>
              <a:t>(Array]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130218" y="1029815"/>
            <a:ext cx="5046918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배열의 선언과 사용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659834"/>
            <a:ext cx="5029636" cy="46181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7099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배열</a:t>
            </a:r>
            <a:r>
              <a:rPr lang="en-US" altLang="ko-KR" dirty="0"/>
              <a:t>(Array]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14194" y="1052736"/>
            <a:ext cx="5118926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문자열형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배열 생성 및 조회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출력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)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993" y="1700808"/>
            <a:ext cx="5857575" cy="41044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3362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향상된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문과 배열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208584" y="1000403"/>
            <a:ext cx="3318726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향상된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for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문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712640" y="2911962"/>
            <a:ext cx="6624736" cy="310932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</a:t>
            </a:r>
            <a:r>
              <a:rPr lang="en-US" altLang="ko-KR" sz="1600" dirty="0" err="1" smtClean="0">
                <a:latin typeface="+mn-ea"/>
              </a:rPr>
              <a:t>int</a:t>
            </a:r>
            <a:r>
              <a:rPr lang="en-US" altLang="ko-KR" sz="1600" dirty="0" smtClean="0">
                <a:latin typeface="+mn-ea"/>
              </a:rPr>
              <a:t>[ ] numbers </a:t>
            </a:r>
            <a:r>
              <a:rPr lang="en-US" altLang="ko-KR" sz="1600" dirty="0">
                <a:latin typeface="+mn-ea"/>
              </a:rPr>
              <a:t>= {1, 2, 3, 4, 5};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for(</a:t>
            </a:r>
            <a:r>
              <a:rPr lang="en-US" altLang="ko-KR" sz="1600" dirty="0" err="1" smtClean="0">
                <a:latin typeface="+mn-ea"/>
              </a:rPr>
              <a:t>int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en-US" altLang="ko-KR" sz="1600" dirty="0" err="1" smtClean="0">
                <a:latin typeface="+mn-ea"/>
              </a:rPr>
              <a:t>num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: </a:t>
            </a:r>
            <a:r>
              <a:rPr lang="en-US" altLang="ko-KR" sz="1600" dirty="0" smtClean="0">
                <a:latin typeface="+mn-ea"/>
              </a:rPr>
              <a:t>numbers) </a:t>
            </a:r>
            <a:r>
              <a:rPr lang="en-US" altLang="ko-KR" sz="1600" dirty="0">
                <a:latin typeface="+mn-ea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  </a:t>
            </a:r>
            <a:r>
              <a:rPr lang="en-US" altLang="ko-KR" sz="1600" dirty="0" err="1" smtClean="0">
                <a:latin typeface="+mn-ea"/>
              </a:rPr>
              <a:t>System.out.println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en-US" altLang="ko-KR" sz="1600" dirty="0" err="1" smtClean="0">
                <a:latin typeface="+mn-ea"/>
              </a:rPr>
              <a:t>num</a:t>
            </a:r>
            <a:r>
              <a:rPr lang="en-US" altLang="ko-KR" sz="1600" dirty="0" smtClean="0">
                <a:latin typeface="+mn-ea"/>
              </a:rPr>
              <a:t>);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String[ ] </a:t>
            </a:r>
            <a:r>
              <a:rPr lang="en-US" altLang="ko-KR" sz="1600" dirty="0"/>
              <a:t>cars = {"Morning", "Sonata", "</a:t>
            </a:r>
            <a:r>
              <a:rPr lang="en-US" altLang="ko-KR" sz="1600" dirty="0" err="1"/>
              <a:t>Sportage</a:t>
            </a:r>
            <a:r>
              <a:rPr lang="en-US" altLang="ko-KR" sz="1600" dirty="0"/>
              <a:t>", "K7"};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</a:t>
            </a:r>
            <a:r>
              <a:rPr lang="en-US" altLang="ko-KR" sz="1600" dirty="0">
                <a:latin typeface="+mn-ea"/>
              </a:rPr>
              <a:t>for(String car : cars)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   </a:t>
            </a:r>
            <a:r>
              <a:rPr lang="en-US" altLang="ko-KR" sz="1600" dirty="0" smtClean="0">
                <a:latin typeface="+mn-ea"/>
              </a:rPr>
              <a:t>   </a:t>
            </a:r>
            <a:r>
              <a:rPr lang="en-US" altLang="ko-KR" sz="1600" dirty="0" err="1" smtClean="0">
                <a:latin typeface="+mn-ea"/>
              </a:rPr>
              <a:t>System.out.println</a:t>
            </a:r>
            <a:r>
              <a:rPr lang="en-US" altLang="ko-KR" sz="1600" dirty="0" smtClean="0">
                <a:latin typeface="+mn-ea"/>
              </a:rPr>
              <a:t>(car</a:t>
            </a:r>
            <a:r>
              <a:rPr lang="en-US" altLang="ko-KR" sz="1600" dirty="0">
                <a:latin typeface="+mn-ea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   }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001754" y="1700808"/>
            <a:ext cx="3455302" cy="954237"/>
          </a:xfrm>
          <a:prstGeom prst="roundRect">
            <a:avLst>
              <a:gd name="adj" fmla="val 1311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for(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변수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배열이름</a:t>
            </a:r>
            <a:r>
              <a:rPr lang="en-US" altLang="ko-KR" dirty="0" smtClean="0"/>
              <a:t>){</a:t>
            </a:r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반복실행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798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배열</a:t>
            </a:r>
            <a:r>
              <a:rPr lang="en-US" altLang="ko-KR" dirty="0"/>
              <a:t>(Array]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532451"/>
            <a:ext cx="2670654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정수형 배열의 연산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b="1" dirty="0">
              <a:solidFill>
                <a:srgbClr val="C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336" y="3789040"/>
            <a:ext cx="1676545" cy="1966131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912" y="990354"/>
            <a:ext cx="4968552" cy="51970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4784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배열</a:t>
            </a:r>
            <a:r>
              <a:rPr lang="en-US" altLang="ko-KR" dirty="0"/>
              <a:t>(Array]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62491" y="991228"/>
            <a:ext cx="3642762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디버깅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(Debugging)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24531" y="1556792"/>
            <a:ext cx="3038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① 브레이크 포인트 설정</a:t>
            </a:r>
            <a:endParaRPr lang="ko-KR" altLang="en-US" sz="16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1280515" y="1967881"/>
            <a:ext cx="3600477" cy="1944216"/>
            <a:chOff x="997499" y="2230597"/>
            <a:chExt cx="4451579" cy="2320497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735"/>
            <a:stretch/>
          </p:blipFill>
          <p:spPr>
            <a:xfrm>
              <a:off x="1094214" y="2230597"/>
              <a:ext cx="4354864" cy="2320497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21" name="모서리가 둥근 직사각형 20"/>
            <p:cNvSpPr/>
            <p:nvPr/>
          </p:nvSpPr>
          <p:spPr>
            <a:xfrm>
              <a:off x="997499" y="2918150"/>
              <a:ext cx="445148" cy="434149"/>
            </a:xfrm>
            <a:prstGeom prst="roundRect">
              <a:avLst>
                <a:gd name="adj" fmla="val 13110"/>
              </a:avLst>
            </a:prstGeom>
            <a:noFill/>
            <a:ln w="28575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5385048" y="1556792"/>
            <a:ext cx="15600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② 디버그 실행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5385048" y="2005093"/>
            <a:ext cx="3696216" cy="847843"/>
            <a:chOff x="5385048" y="2254631"/>
            <a:chExt cx="3696216" cy="84784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5048" y="2254631"/>
              <a:ext cx="3696216" cy="847843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17" name="모서리가 둥근 직사각형 16"/>
            <p:cNvSpPr/>
            <p:nvPr/>
          </p:nvSpPr>
          <p:spPr>
            <a:xfrm>
              <a:off x="7473280" y="2420888"/>
              <a:ext cx="432048" cy="392336"/>
            </a:xfrm>
            <a:prstGeom prst="roundRect">
              <a:avLst>
                <a:gd name="adj" fmla="val 13110"/>
              </a:avLst>
            </a:prstGeom>
            <a:noFill/>
            <a:ln w="28575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5385048" y="2996952"/>
            <a:ext cx="20882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③ </a:t>
            </a:r>
            <a:r>
              <a:rPr lang="en-US" altLang="ko-KR" sz="1600" dirty="0" smtClean="0"/>
              <a:t>Step Over(</a:t>
            </a:r>
            <a:r>
              <a:rPr lang="ko-KR" altLang="en-US" sz="1600" dirty="0" smtClean="0"/>
              <a:t>단계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grpSp>
        <p:nvGrpSpPr>
          <p:cNvPr id="16" name="그룹 15"/>
          <p:cNvGrpSpPr/>
          <p:nvPr/>
        </p:nvGrpSpPr>
        <p:grpSpPr>
          <a:xfrm>
            <a:off x="5385048" y="3365346"/>
            <a:ext cx="3754554" cy="1760488"/>
            <a:chOff x="5385048" y="3756744"/>
            <a:chExt cx="3754554" cy="1760488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5048" y="3861048"/>
              <a:ext cx="3754554" cy="1656184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23" name="모서리가 둥근 직사각형 22"/>
            <p:cNvSpPr/>
            <p:nvPr/>
          </p:nvSpPr>
          <p:spPr>
            <a:xfrm>
              <a:off x="7185248" y="3756744"/>
              <a:ext cx="432048" cy="392336"/>
            </a:xfrm>
            <a:prstGeom prst="roundRect">
              <a:avLst>
                <a:gd name="adj" fmla="val 13110"/>
              </a:avLst>
            </a:prstGeom>
            <a:noFill/>
            <a:ln w="28575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4457726"/>
            <a:ext cx="2952328" cy="1847715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568624" y="4077072"/>
            <a:ext cx="20882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④</a:t>
            </a:r>
            <a:r>
              <a:rPr lang="ko-KR" altLang="en-US" sz="1600" dirty="0" smtClean="0"/>
              <a:t> 결과 확인</a:t>
            </a:r>
            <a:endParaRPr lang="ko-KR" altLang="en-US" sz="16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609184" y="3356992"/>
            <a:ext cx="432048" cy="392336"/>
          </a:xfrm>
          <a:prstGeom prst="roundRect">
            <a:avLst>
              <a:gd name="adj" fmla="val 13110"/>
            </a:avLst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485661" y="5301208"/>
            <a:ext cx="16921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smtClean="0"/>
              <a:t>⑤ 디버깅 종료</a:t>
            </a:r>
            <a:endParaRPr lang="ko-KR" altLang="en-US" sz="1600" dirty="0"/>
          </a:p>
        </p:txBody>
      </p:sp>
      <p:cxnSp>
        <p:nvCxnSpPr>
          <p:cNvPr id="28" name="직선 화살표 연결선 27"/>
          <p:cNvCxnSpPr>
            <a:endCxn id="25" idx="2"/>
          </p:cNvCxnSpPr>
          <p:nvPr/>
        </p:nvCxnSpPr>
        <p:spPr>
          <a:xfrm flipV="1">
            <a:off x="6609184" y="3749328"/>
            <a:ext cx="216024" cy="1551880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88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배열</a:t>
            </a:r>
            <a:r>
              <a:rPr lang="en-US" altLang="ko-KR" dirty="0"/>
              <a:t>(Array]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136576" y="1124744"/>
            <a:ext cx="3246718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실수형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배열의 연산 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67" y="1742796"/>
            <a:ext cx="4176464" cy="42868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955" y="3868558"/>
            <a:ext cx="1333625" cy="21610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9745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6637</TotalTime>
  <Words>890</Words>
  <Application>Microsoft Office PowerPoint</Application>
  <PresentationFormat>A4 용지(210x297mm)</PresentationFormat>
  <Paragraphs>239</Paragraphs>
  <Slides>37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8" baseType="lpstr">
      <vt:lpstr>Office 테마</vt:lpstr>
      <vt:lpstr>5장. 배열(Array)</vt:lpstr>
      <vt:lpstr> 배열(Array]</vt:lpstr>
      <vt:lpstr> 배열 사용하기</vt:lpstr>
      <vt:lpstr> 배열(Array]</vt:lpstr>
      <vt:lpstr> 배열(Array]</vt:lpstr>
      <vt:lpstr> 향상된 for문과 배열</vt:lpstr>
      <vt:lpstr> 배열(Array]</vt:lpstr>
      <vt:lpstr> 배열(Array]</vt:lpstr>
      <vt:lpstr> 배열(Array]</vt:lpstr>
      <vt:lpstr> 배열(Array]</vt:lpstr>
      <vt:lpstr> 배열(Array]</vt:lpstr>
      <vt:lpstr>  배열 실습 예제</vt:lpstr>
      <vt:lpstr> 배열 복사하기</vt:lpstr>
      <vt:lpstr> 배열 복사하기</vt:lpstr>
      <vt:lpstr> 배열 복사하기</vt:lpstr>
      <vt:lpstr>  메서드로 배열 전달</vt:lpstr>
      <vt:lpstr>  최대값 찾기</vt:lpstr>
      <vt:lpstr>  배열을 이용한 성적 처리 프로그램</vt:lpstr>
      <vt:lpstr>  배열을 이용한 성적 처리 프로그램</vt:lpstr>
      <vt:lpstr>  배열을 이용한 성적 처리 프로그램</vt:lpstr>
      <vt:lpstr>  순위(rank)</vt:lpstr>
      <vt:lpstr>  정렬(Sort)</vt:lpstr>
      <vt:lpstr>  정렬(Sort)</vt:lpstr>
      <vt:lpstr>  정렬(Sort)</vt:lpstr>
      <vt:lpstr>  정렬(Sort)</vt:lpstr>
      <vt:lpstr> 다차원 배열</vt:lpstr>
      <vt:lpstr> 다차원 배열</vt:lpstr>
      <vt:lpstr> 다차원 배열</vt:lpstr>
      <vt:lpstr> 다차원 배열</vt:lpstr>
      <vt:lpstr> 다차원 배열</vt:lpstr>
      <vt:lpstr> 다차원 배열</vt:lpstr>
      <vt:lpstr> 다차원 배열</vt:lpstr>
      <vt:lpstr> 다차원 배열</vt:lpstr>
      <vt:lpstr> 다차원 배열</vt:lpstr>
      <vt:lpstr> 다차원 배열</vt:lpstr>
      <vt:lpstr> 다차원 배열</vt:lpstr>
      <vt:lpstr> 다차원 배열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434</cp:revision>
  <dcterms:created xsi:type="dcterms:W3CDTF">2019-03-04T02:36:55Z</dcterms:created>
  <dcterms:modified xsi:type="dcterms:W3CDTF">2022-06-29T22:16:30Z</dcterms:modified>
</cp:coreProperties>
</file>