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71" r:id="rId3"/>
    <p:sldId id="294" r:id="rId4"/>
    <p:sldId id="295" r:id="rId5"/>
    <p:sldId id="321" r:id="rId6"/>
    <p:sldId id="304" r:id="rId7"/>
    <p:sldId id="306" r:id="rId8"/>
    <p:sldId id="305" r:id="rId9"/>
    <p:sldId id="323" r:id="rId10"/>
    <p:sldId id="365" r:id="rId11"/>
    <p:sldId id="366" r:id="rId12"/>
    <p:sldId id="371" r:id="rId13"/>
    <p:sldId id="377" r:id="rId14"/>
    <p:sldId id="378" r:id="rId15"/>
    <p:sldId id="376" r:id="rId16"/>
    <p:sldId id="399" r:id="rId17"/>
    <p:sldId id="396" r:id="rId18"/>
    <p:sldId id="397" r:id="rId19"/>
    <p:sldId id="398" r:id="rId20"/>
    <p:sldId id="400" r:id="rId21"/>
    <p:sldId id="372" r:id="rId22"/>
    <p:sldId id="388" r:id="rId23"/>
    <p:sldId id="381" r:id="rId24"/>
    <p:sldId id="382" r:id="rId25"/>
    <p:sldId id="383" r:id="rId26"/>
    <p:sldId id="393" r:id="rId27"/>
    <p:sldId id="394" r:id="rId28"/>
    <p:sldId id="395" r:id="rId29"/>
    <p:sldId id="384" r:id="rId30"/>
    <p:sldId id="385" r:id="rId31"/>
    <p:sldId id="386" r:id="rId32"/>
    <p:sldId id="389" r:id="rId33"/>
    <p:sldId id="390" r:id="rId34"/>
    <p:sldId id="391" r:id="rId35"/>
    <p:sldId id="392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6" r:id="rId6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클래스와 객체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 smtClean="0">
                <a:solidFill>
                  <a:schemeClr val="bg1"/>
                </a:solidFill>
              </a:rPr>
              <a:t>Class &amp; Object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9456" y="1052736"/>
            <a:ext cx="8616032" cy="1008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Employee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클래스에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정의하기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메인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함수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r>
              <a:rPr lang="ko-KR" altLang="en-US" sz="1600" dirty="0" smtClean="0"/>
              <a:t>가 있는 클래스에서 실행 사용할 수 있음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92" y="2276872"/>
            <a:ext cx="5715496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2000672" y="3645024"/>
            <a:ext cx="5760640" cy="1584176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81192" y="2802414"/>
            <a:ext cx="1728192" cy="338554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showInfo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681192" y="3140968"/>
            <a:ext cx="412514" cy="432048"/>
          </a:xfrm>
          <a:prstGeom prst="line">
            <a:avLst/>
          </a:prstGeom>
          <a:ln w="190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95395" y="1052736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002060"/>
                </a:solidFill>
              </a:rPr>
              <a:t>EmployeeTest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클래스에서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사용하</a:t>
            </a:r>
            <a:r>
              <a:rPr lang="ko-KR" altLang="en-US" sz="2000" b="1" dirty="0">
                <a:solidFill>
                  <a:srgbClr val="002060"/>
                </a:solidFill>
              </a:rPr>
              <a:t>기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700808"/>
            <a:ext cx="4882547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3969887"/>
            <a:ext cx="1599409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2216696" y="3789040"/>
            <a:ext cx="2880320" cy="360040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73080" y="3389082"/>
            <a:ext cx="1728192" cy="338554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showInfo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호</a:t>
            </a:r>
            <a:r>
              <a:rPr lang="ko-KR" altLang="en-US" sz="1600" dirty="0"/>
              <a:t>출</a:t>
            </a:r>
            <a:endParaRPr lang="en-US" altLang="ko-KR" sz="1600" dirty="0" smtClean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108376" y="3573016"/>
            <a:ext cx="564704" cy="309240"/>
          </a:xfrm>
          <a:prstGeom prst="line">
            <a:avLst/>
          </a:prstGeom>
          <a:ln w="190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113219" y="5301208"/>
            <a:ext cx="2880320" cy="360040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endCxn id="8" idx="2"/>
          </p:cNvCxnSpPr>
          <p:nvPr/>
        </p:nvCxnSpPr>
        <p:spPr>
          <a:xfrm flipV="1">
            <a:off x="5108376" y="3727636"/>
            <a:ext cx="1428800" cy="1573572"/>
          </a:xfrm>
          <a:prstGeom prst="line">
            <a:avLst/>
          </a:prstGeom>
          <a:ln w="190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인스턴스형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6840760" cy="468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외부 클래스에서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정의하기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79" y="1726713"/>
            <a:ext cx="4998508" cy="2388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3861048"/>
            <a:ext cx="4625892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3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외부 클래스에서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748883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2060"/>
                </a:solidFill>
              </a:rPr>
              <a:t>외부 파일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에서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정의하</a:t>
            </a:r>
            <a:r>
              <a:rPr lang="ko-KR" altLang="en-US" sz="2000" b="1" dirty="0">
                <a:solidFill>
                  <a:srgbClr val="002060"/>
                </a:solidFill>
              </a:rPr>
              <a:t>기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52" y="1988840"/>
            <a:ext cx="4896544" cy="3976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87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외부 클래스에서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51" y="2348880"/>
            <a:ext cx="5422970" cy="3208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748883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2060"/>
                </a:solidFill>
              </a:rPr>
              <a:t>CalculatorTest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클래스에서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Calculator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40" y="4556803"/>
            <a:ext cx="1680849" cy="9124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544051" y="1772816"/>
            <a:ext cx="3552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파일이름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  <a:r>
              <a:rPr lang="en-US" altLang="ko-KR" b="1" dirty="0" smtClean="0">
                <a:solidFill>
                  <a:srgbClr val="002060"/>
                </a:solidFill>
              </a:rPr>
              <a:t>CalculatorTest.java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6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인스턴스형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8064896" cy="1296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인스턴스</a:t>
            </a:r>
            <a:r>
              <a:rPr lang="ko-KR" altLang="en-US" sz="2000" b="1" dirty="0" err="1">
                <a:solidFill>
                  <a:srgbClr val="002060"/>
                </a:solidFill>
              </a:rPr>
              <a:t>형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만들기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 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인스턴스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– new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객체를 생성하여 사용한다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sz="1800" b="1" dirty="0" err="1" smtClean="0">
                <a:solidFill>
                  <a:srgbClr val="C00000"/>
                </a:solidFill>
              </a:rPr>
              <a:t>메서드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– new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객체를 생성하지 않고 바로 사용할 수 있다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 smtClean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64904"/>
            <a:ext cx="643306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11" y="3244512"/>
            <a:ext cx="1119786" cy="2560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1616805" y="2745791"/>
            <a:ext cx="6096854" cy="1186190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65168" y="2564904"/>
            <a:ext cx="1728192" cy="374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26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44" y="3409594"/>
            <a:ext cx="5644628" cy="297155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생성자</a:t>
            </a:r>
            <a:r>
              <a:rPr lang="en-US" altLang="ko-KR" b="1" dirty="0"/>
              <a:t>(constructor)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33956" y="4365104"/>
            <a:ext cx="2342980" cy="79208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17424" y="4568603"/>
            <a:ext cx="892099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</a:t>
            </a:r>
            <a:endParaRPr lang="ko-KR" altLang="en-US" sz="1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4" y="1145626"/>
            <a:ext cx="8616032" cy="3363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(Constructor)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생성자는</a:t>
            </a:r>
            <a:r>
              <a:rPr lang="ko-KR" altLang="en-US" sz="1600" dirty="0"/>
              <a:t> 클래스를 생성할 때만 호출한다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생성자</a:t>
            </a:r>
            <a:r>
              <a:rPr lang="ko-KR" altLang="en-US" sz="1600" dirty="0"/>
              <a:t> 이름은 클래스 이름과 같고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생성자는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반환값</a:t>
            </a:r>
            <a:r>
              <a:rPr lang="en-US" altLang="ko-KR" sz="1600" dirty="0"/>
              <a:t>(return)</a:t>
            </a:r>
            <a:r>
              <a:rPr lang="ko-KR" altLang="en-US" sz="1600" dirty="0"/>
              <a:t>이 없다</a:t>
            </a:r>
            <a:r>
              <a:rPr lang="en-US" altLang="ko-KR" sz="1600" dirty="0" smtClean="0"/>
              <a:t>.</a:t>
            </a:r>
            <a:endParaRPr lang="en-US" altLang="ko-KR" sz="2000" b="1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매개변수가 없는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기본 생성자라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생략할 수 있다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생략하여도 </a:t>
            </a:r>
            <a:r>
              <a:rPr lang="ko-KR" altLang="en-US" sz="1600" dirty="0"/>
              <a:t>컴파일러가 자동으로 생성해 준다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376936" y="4761148"/>
            <a:ext cx="41060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생성자</a:t>
            </a:r>
            <a:r>
              <a:rPr lang="en-US" altLang="ko-KR" b="1" dirty="0"/>
              <a:t>(constructor)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07154" y="1202099"/>
            <a:ext cx="8616032" cy="6427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기본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5112568" cy="300354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665082"/>
            <a:ext cx="4130398" cy="51058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4304928" y="2547352"/>
            <a:ext cx="1368152" cy="330383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77136" y="2547352"/>
            <a:ext cx="1296144" cy="33855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생성자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45088" y="2705942"/>
            <a:ext cx="41060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생성자</a:t>
            </a:r>
            <a:r>
              <a:rPr lang="en-US" altLang="ko-KR" b="1" dirty="0"/>
              <a:t>(constructor)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16034" y="1017973"/>
            <a:ext cx="8616032" cy="1042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매개변수가 있는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endParaRPr lang="en-US" altLang="ko-KR" sz="22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2060"/>
                </a:solidFill>
              </a:rPr>
              <a:t>멤버 변수에 대한 값을 매개 변수로 받아서 멤버 변수 값을 초기화함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132856"/>
            <a:ext cx="5760640" cy="382479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1568624" y="3059260"/>
            <a:ext cx="2808312" cy="176558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30" y="2276872"/>
            <a:ext cx="4615133" cy="2304256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77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200472" y="1988840"/>
            <a:ext cx="4248472" cy="2651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오버로드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(overload)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2060"/>
                </a:solidFill>
              </a:rPr>
              <a:t>클래스에 생성자가 두 개 이</a:t>
            </a:r>
            <a:r>
              <a:rPr lang="ko-KR" altLang="en-US" sz="1600" dirty="0">
                <a:solidFill>
                  <a:srgbClr val="002060"/>
                </a:solidFill>
              </a:rPr>
              <a:t>상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rgbClr val="002060"/>
                </a:solidFill>
              </a:rPr>
              <a:t>   제공되는 경우를 말한다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002060"/>
                </a:solidFill>
              </a:rPr>
              <a:t>이름은 같고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매개 변수가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rgbClr val="002060"/>
                </a:solidFill>
              </a:rPr>
              <a:t>   다른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생성자를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</a:rPr>
              <a:t>  </a:t>
            </a:r>
            <a:r>
              <a:rPr lang="ko-KR" altLang="en-US" sz="1600" dirty="0" smtClean="0">
                <a:solidFill>
                  <a:srgbClr val="002060"/>
                </a:solidFill>
              </a:rPr>
              <a:t>여러 개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만들수</a:t>
            </a:r>
            <a:r>
              <a:rPr lang="ko-KR" altLang="en-US" sz="1600" dirty="0" smtClean="0">
                <a:solidFill>
                  <a:srgbClr val="002060"/>
                </a:solidFill>
              </a:rPr>
              <a:t> 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083072"/>
            <a:ext cx="5635699" cy="506683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4016896" y="1988840"/>
            <a:ext cx="4824536" cy="295232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957186"/>
            <a:ext cx="8616032" cy="2635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의사나 행위가 미치는 대상</a:t>
            </a:r>
            <a:r>
              <a:rPr lang="en-US" altLang="ko-KR" sz="1800" dirty="0" smtClean="0"/>
              <a:t> -&gt; </a:t>
            </a:r>
            <a:r>
              <a:rPr lang="ko-KR" altLang="en-US" sz="1800" dirty="0" smtClean="0"/>
              <a:t>사전적 의미</a:t>
            </a:r>
            <a:endParaRPr lang="en-US" altLang="ko-KR" sz="1800" dirty="0" smtClean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구체적</a:t>
            </a:r>
            <a:r>
              <a:rPr lang="en-US" altLang="ko-KR" sz="1800" dirty="0"/>
              <a:t>, </a:t>
            </a:r>
            <a:r>
              <a:rPr lang="ko-KR" altLang="en-US" sz="1800" dirty="0"/>
              <a:t>추상적 데이터 단위 </a:t>
            </a:r>
            <a:r>
              <a:rPr lang="en-US" altLang="ko-KR" sz="1800" dirty="0"/>
              <a:t>(</a:t>
            </a:r>
            <a:r>
              <a:rPr lang="ko-KR" altLang="en-US" sz="1800" dirty="0"/>
              <a:t>구체적</a:t>
            </a:r>
            <a:r>
              <a:rPr lang="en-US" altLang="ko-KR" sz="1800" dirty="0"/>
              <a:t>- </a:t>
            </a:r>
            <a:r>
              <a:rPr lang="ko-KR" altLang="en-US" sz="1800" dirty="0"/>
              <a:t>책상</a:t>
            </a:r>
            <a:r>
              <a:rPr lang="en-US" altLang="ko-KR" sz="1800" dirty="0"/>
              <a:t>, </a:t>
            </a:r>
            <a:r>
              <a:rPr lang="ko-KR" altLang="en-US" sz="1800" dirty="0"/>
              <a:t>추상적</a:t>
            </a:r>
            <a:r>
              <a:rPr lang="en-US" altLang="ko-KR" sz="1800" dirty="0"/>
              <a:t>-</a:t>
            </a:r>
            <a:r>
              <a:rPr lang="ko-KR" altLang="en-US" sz="1800" dirty="0"/>
              <a:t>회사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객체지향 프로그래밍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(Objected Oriented Programming, OOP)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객체를 기반으로 하는 프로그래밍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먼저 객체를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객체 사이에 일어나는 일을 구현함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029008" y="3717124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일어난다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35552" y="4278134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씻는다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239" y="4839145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밥을 먹는다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69306" y="5438496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학교에 간다</a:t>
            </a:r>
            <a:endParaRPr lang="ko-KR" altLang="en-US" sz="1600" dirty="0"/>
          </a:p>
        </p:txBody>
      </p:sp>
      <p:sp>
        <p:nvSpPr>
          <p:cNvPr id="4" name="타원 3"/>
          <p:cNvSpPr/>
          <p:nvPr/>
        </p:nvSpPr>
        <p:spPr>
          <a:xfrm>
            <a:off x="5507570" y="3804954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학생</a:t>
            </a:r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456654" y="3804467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밥</a:t>
            </a:r>
          </a:p>
        </p:txBody>
      </p:sp>
      <p:sp>
        <p:nvSpPr>
          <p:cNvPr id="16" name="타원 15"/>
          <p:cNvSpPr/>
          <p:nvPr/>
        </p:nvSpPr>
        <p:spPr>
          <a:xfrm>
            <a:off x="5507570" y="5085184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버스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7456654" y="5084697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학교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520550" y="4164507"/>
            <a:ext cx="72008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" idx="4"/>
            <a:endCxn id="16" idx="0"/>
          </p:cNvCxnSpPr>
          <p:nvPr/>
        </p:nvCxnSpPr>
        <p:spPr>
          <a:xfrm>
            <a:off x="5933716" y="4525034"/>
            <a:ext cx="0" cy="56015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511715" y="4692329"/>
            <a:ext cx="720080" cy="38814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87287" y="4629053"/>
            <a:ext cx="57114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탄다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93288" y="3804467"/>
            <a:ext cx="720080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먹는다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805651" y="4498742"/>
            <a:ext cx="54299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간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868238" y="4080169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868238" y="462905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93105" y="5195509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92960" y="3615531"/>
            <a:ext cx="0" cy="236025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02787" y="597579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절차지향 </a:t>
            </a:r>
            <a:r>
              <a:rPr lang="en-US" altLang="ko-KR" sz="1600" dirty="0" smtClean="0"/>
              <a:t>–C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893469" y="597579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객체지향 </a:t>
            </a:r>
            <a:r>
              <a:rPr lang="en-US" altLang="ko-KR" sz="1600" dirty="0" smtClean="0"/>
              <a:t>–Java&gt;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193360" y="4578629"/>
            <a:ext cx="1147763" cy="408623"/>
          </a:xfrm>
          <a:prstGeom prst="wedgeRoundRectCallout">
            <a:avLst>
              <a:gd name="adj1" fmla="val -152820"/>
              <a:gd name="adj2" fmla="val 2172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상호작용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</a:t>
            </a:r>
            <a:r>
              <a:rPr lang="ko-KR" altLang="en-US" dirty="0"/>
              <a:t>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052736"/>
            <a:ext cx="3600400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오버로드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(overload)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22" y="1772816"/>
            <a:ext cx="6416596" cy="386367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11" y="4797152"/>
            <a:ext cx="4214225" cy="5410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91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생성자</a:t>
            </a:r>
            <a:r>
              <a:rPr lang="en-US" altLang="ko-KR" b="1" dirty="0"/>
              <a:t>(constructor)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7389294" cy="14029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생성자의 멤버변수 초기화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44824"/>
            <a:ext cx="507557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72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생성자</a:t>
            </a:r>
            <a:r>
              <a:rPr lang="en-US" altLang="ko-KR" b="1" dirty="0"/>
              <a:t>(constructor)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23993" y="1161989"/>
            <a:ext cx="3029272" cy="521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매개변수가 있는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66" y="1844824"/>
            <a:ext cx="5361058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3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9456" y="1052736"/>
            <a:ext cx="8616032" cy="2339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정보 은닉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(Information Hiding)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접근 제어자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: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접근 권한 지정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- public :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외부 클래스에서 접근 가능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- private :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클래스의 외부에서 클래스 내부의 멤버 변수나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메서드에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 접근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            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못하게 하는 경우 사용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solidFill>
                  <a:srgbClr val="002060"/>
                </a:solidFill>
              </a:rPr>
              <a:t>변수에 대해서는 필요한 경우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get(), set()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메서드를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 제공</a:t>
            </a:r>
            <a:endParaRPr lang="en-US" altLang="ko-KR" sz="18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52798"/>
              </p:ext>
            </p:extLst>
          </p:nvPr>
        </p:nvGraphicFramePr>
        <p:xfrm>
          <a:off x="1280592" y="3522166"/>
          <a:ext cx="7428825" cy="2285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521"/>
                <a:gridCol w="5306304"/>
              </a:tblGrid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접근 제어자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public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외부 클래스 어디에서나 접근 </a:t>
                      </a:r>
                      <a:r>
                        <a:rPr lang="ko-KR" altLang="en-US" sz="1800" dirty="0" err="1" smtClean="0"/>
                        <a:t>할수</a:t>
                      </a:r>
                      <a:r>
                        <a:rPr lang="ko-KR" altLang="en-US" sz="1800" dirty="0" smtClean="0"/>
                        <a:t>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78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protected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같은 패키지 내부와 상속 관계의 클래스에서만 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접근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다른 패키지에서도 가능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 없는 경우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default</a:t>
                      </a:r>
                      <a:r>
                        <a:rPr lang="ko-KR" altLang="en-US" sz="1800" dirty="0" smtClean="0"/>
                        <a:t>이며 같은 패키지 내부에서만 접근 가능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C00000"/>
                          </a:solidFill>
                        </a:rPr>
                        <a:t>private</a:t>
                      </a:r>
                      <a:endParaRPr lang="ko-KR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같은 클래스 내부 가능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그 외 접근 불가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9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56556" y="1112628"/>
            <a:ext cx="3060340" cy="516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private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접근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제한자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71" y="1913181"/>
            <a:ext cx="4462466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71" y="3429000"/>
            <a:ext cx="5500895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2486725" y="4509120"/>
            <a:ext cx="3512111" cy="79208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967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17488" y="1112628"/>
            <a:ext cx="7535912" cy="516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get(), set()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사용하여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private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변수에 접근가능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41511" y="1772816"/>
            <a:ext cx="3223457" cy="100064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set + </a:t>
            </a:r>
            <a:r>
              <a:rPr lang="ko-KR" altLang="en-US" b="1" dirty="0" smtClean="0"/>
              <a:t>멤버변수이름</a:t>
            </a:r>
            <a:r>
              <a:rPr lang="en-US" altLang="ko-KR" b="1" dirty="0" smtClean="0"/>
              <a:t>(){ }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/>
              <a:t> get + </a:t>
            </a:r>
            <a:r>
              <a:rPr lang="ko-KR" altLang="en-US" b="1" dirty="0" smtClean="0"/>
              <a:t>멤버변수이름</a:t>
            </a:r>
            <a:r>
              <a:rPr lang="en-US" altLang="ko-KR" b="1" dirty="0" smtClean="0"/>
              <a:t>(){ };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98" y="1744216"/>
            <a:ext cx="3936133" cy="4466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74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17488" y="1112628"/>
            <a:ext cx="7535912" cy="516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get(), set()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사용하여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private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변수에 접근가능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898392" cy="27434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06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17488" y="1112628"/>
            <a:ext cx="7535912" cy="1092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멤버를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로 초기화 하기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1600" b="1" dirty="0" smtClean="0"/>
              <a:t>매개변수 이름과 </a:t>
            </a:r>
            <a:r>
              <a:rPr lang="en-US" altLang="ko-KR" sz="1600" b="1" dirty="0" smtClean="0"/>
              <a:t>this </a:t>
            </a:r>
            <a:r>
              <a:rPr lang="ko-KR" altLang="en-US" sz="1600" b="1" dirty="0" smtClean="0"/>
              <a:t>멤버 이름이 같아야 한다</a:t>
            </a:r>
            <a:r>
              <a:rPr lang="en-US" altLang="ko-KR" sz="1600" b="1" dirty="0" smtClean="0"/>
              <a:t>.   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48880"/>
            <a:ext cx="6447079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6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17488" y="1112628"/>
            <a:ext cx="7535912" cy="5461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멤버를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로 초기화 하기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72816"/>
            <a:ext cx="6447079" cy="4077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968612"/>
            <a:ext cx="5544616" cy="516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FF0000"/>
                </a:solidFill>
              </a:rPr>
              <a:t>MyDate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클래스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– private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접근 제어자 사용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33512" y="1550735"/>
            <a:ext cx="4727600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+mn-ea"/>
              </a:rPr>
              <a:t>class </a:t>
            </a:r>
            <a:r>
              <a:rPr lang="en-US" altLang="ko-KR" sz="1600" dirty="0" err="1" smtClean="0">
                <a:latin typeface="+mn-ea"/>
              </a:rPr>
              <a:t>MyDate</a:t>
            </a:r>
            <a:r>
              <a:rPr lang="en-US" altLang="ko-KR" sz="1600" dirty="0" smtClean="0">
                <a:latin typeface="+mn-ea"/>
              </a:rPr>
              <a:t>{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private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day;</a:t>
            </a:r>
          </a:p>
          <a:p>
            <a:r>
              <a:rPr lang="en-US" altLang="ko-KR" sz="1600" dirty="0">
                <a:latin typeface="+mn-ea"/>
              </a:rPr>
              <a:t>    private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month;</a:t>
            </a:r>
          </a:p>
          <a:p>
            <a:r>
              <a:rPr lang="en-US" altLang="ko-KR" sz="1600" dirty="0">
                <a:latin typeface="+mn-ea"/>
              </a:rPr>
              <a:t>    private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year;</a:t>
            </a:r>
          </a:p>
          <a:p>
            <a:r>
              <a:rPr lang="en-US" altLang="ko-KR" sz="1600" dirty="0">
                <a:latin typeface="+mn-ea"/>
              </a:rPr>
              <a:t>	</a:t>
            </a:r>
          </a:p>
          <a:p>
            <a:r>
              <a:rPr lang="en-US" altLang="ko-KR" sz="1600" dirty="0">
                <a:latin typeface="+mn-ea"/>
              </a:rPr>
              <a:t>    public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getDay</a:t>
            </a:r>
            <a:r>
              <a:rPr lang="en-US" altLang="ko-KR" sz="1600" dirty="0">
                <a:latin typeface="+mn-ea"/>
              </a:rPr>
              <a:t>() {</a:t>
            </a:r>
          </a:p>
          <a:p>
            <a:r>
              <a:rPr lang="en-US" altLang="ko-KR" sz="1600" dirty="0">
                <a:latin typeface="+mn-ea"/>
              </a:rPr>
              <a:t>	return day;</a:t>
            </a:r>
          </a:p>
          <a:p>
            <a:r>
              <a:rPr lang="en-US" altLang="ko-KR" sz="1600" dirty="0">
                <a:latin typeface="+mn-ea"/>
              </a:rPr>
              <a:t>    }</a:t>
            </a:r>
          </a:p>
          <a:p>
            <a:r>
              <a:rPr lang="en-US" altLang="ko-KR" sz="1600" dirty="0">
                <a:latin typeface="+mn-ea"/>
              </a:rPr>
              <a:t>    public void </a:t>
            </a:r>
            <a:r>
              <a:rPr lang="en-US" altLang="ko-KR" sz="1600" dirty="0" err="1">
                <a:latin typeface="+mn-ea"/>
              </a:rPr>
              <a:t>setDay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day) {</a:t>
            </a:r>
          </a:p>
          <a:p>
            <a:r>
              <a:rPr lang="en-US" altLang="ko-KR" sz="1600" dirty="0" smtClean="0">
                <a:latin typeface="+mn-ea"/>
              </a:rPr>
              <a:t>       if(month </a:t>
            </a:r>
            <a:r>
              <a:rPr lang="en-US" altLang="ko-KR" sz="1600" dirty="0">
                <a:latin typeface="+mn-ea"/>
              </a:rPr>
              <a:t>== 2) {</a:t>
            </a:r>
          </a:p>
          <a:p>
            <a:r>
              <a:rPr lang="en-US" altLang="ko-KR" sz="1600" dirty="0" smtClean="0">
                <a:latin typeface="+mn-ea"/>
              </a:rPr>
              <a:t>          if(day&lt;1 </a:t>
            </a:r>
            <a:r>
              <a:rPr lang="en-US" altLang="ko-KR" sz="1600" dirty="0">
                <a:latin typeface="+mn-ea"/>
              </a:rPr>
              <a:t>|| day &gt; 28) {</a:t>
            </a:r>
          </a:p>
          <a:p>
            <a:r>
              <a:rPr lang="en-US" altLang="ko-KR" sz="1600" dirty="0" smtClean="0">
                <a:latin typeface="+mn-ea"/>
              </a:rPr>
              <a:t>         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>
                <a:latin typeface="+mn-ea"/>
              </a:rPr>
              <a:t>날짜 오류입니다</a:t>
            </a:r>
            <a:r>
              <a:rPr lang="en-US" altLang="ko-KR" sz="1600" dirty="0">
                <a:latin typeface="+mn-ea"/>
              </a:rPr>
              <a:t>.");</a:t>
            </a:r>
          </a:p>
          <a:p>
            <a:r>
              <a:rPr lang="en-US" altLang="ko-KR" sz="1600" dirty="0" smtClean="0">
                <a:latin typeface="+mn-ea"/>
              </a:rPr>
              <a:t>          }else{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</a:t>
            </a:r>
            <a:r>
              <a:rPr lang="en-US" altLang="ko-KR" sz="1600" dirty="0" err="1" smtClean="0">
                <a:latin typeface="+mn-ea"/>
              </a:rPr>
              <a:t>this.day</a:t>
            </a:r>
            <a:r>
              <a:rPr lang="en-US" altLang="ko-KR" sz="1600" dirty="0" smtClean="0">
                <a:latin typeface="+mn-ea"/>
              </a:rPr>
              <a:t> = day;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}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   }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}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76144" y="2132856"/>
            <a:ext cx="3884038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public </a:t>
            </a:r>
            <a:r>
              <a:rPr lang="en-US" altLang="ko-KR" sz="1600" dirty="0">
                <a:latin typeface="+mn-ea"/>
              </a:rPr>
              <a:t>static void main(String[] </a:t>
            </a:r>
            <a:r>
              <a:rPr lang="en-US" altLang="ko-KR" sz="1600" dirty="0" err="1">
                <a:latin typeface="+mn-ea"/>
              </a:rPr>
              <a:t>args</a:t>
            </a:r>
            <a:r>
              <a:rPr lang="en-US" altLang="ko-KR" sz="1600" dirty="0">
                <a:latin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MyDate</a:t>
            </a:r>
            <a:r>
              <a:rPr lang="en-US" altLang="ko-KR" sz="1600" dirty="0" smtClean="0">
                <a:latin typeface="+mn-ea"/>
              </a:rPr>
              <a:t> date </a:t>
            </a:r>
            <a:r>
              <a:rPr lang="en-US" altLang="ko-KR" sz="1600" dirty="0">
                <a:latin typeface="+mn-ea"/>
              </a:rPr>
              <a:t>= new </a:t>
            </a:r>
            <a:r>
              <a:rPr lang="en-US" altLang="ko-KR" sz="1600" dirty="0" err="1" smtClean="0">
                <a:latin typeface="+mn-ea"/>
              </a:rPr>
              <a:t>MyDate</a:t>
            </a:r>
            <a:r>
              <a:rPr lang="en-US" altLang="ko-KR" sz="1600" dirty="0" smtClean="0">
                <a:latin typeface="+mn-ea"/>
              </a:rPr>
              <a:t>();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date.setYear</a:t>
            </a:r>
            <a:r>
              <a:rPr lang="en-US" altLang="ko-KR" sz="1600" dirty="0" smtClean="0">
                <a:latin typeface="+mn-ea"/>
              </a:rPr>
              <a:t>(2019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date.setMonth</a:t>
            </a:r>
            <a:r>
              <a:rPr lang="en-US" altLang="ko-KR" sz="1600" dirty="0" smtClean="0">
                <a:latin typeface="+mn-ea"/>
              </a:rPr>
              <a:t>(2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date.setDay</a:t>
            </a:r>
            <a:r>
              <a:rPr lang="en-US" altLang="ko-KR" sz="1600" dirty="0" smtClean="0">
                <a:latin typeface="+mn-ea"/>
              </a:rPr>
              <a:t>(29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6616" y="3789040"/>
            <a:ext cx="2232248" cy="258085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28864" y="3918082"/>
            <a:ext cx="184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2840" y="3212976"/>
            <a:ext cx="165618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ublic </a:t>
            </a:r>
            <a:r>
              <a:rPr lang="ko-KR" altLang="en-US" sz="1600" dirty="0" smtClean="0"/>
              <a:t>접근가능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12" y="4459627"/>
            <a:ext cx="1756070" cy="288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895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980728"/>
            <a:ext cx="7704856" cy="2808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800" b="1" dirty="0" smtClean="0"/>
              <a:t>객체에 대한 속성과 기능을 코드로 구현 </a:t>
            </a:r>
            <a:r>
              <a:rPr lang="ko-KR" altLang="en-US" sz="1800" dirty="0" smtClean="0"/>
              <a:t>한 것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클래스를 정의 한다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라고 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객체에 대한 설계도 또는 청사진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객체의 속성과 기능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특성</a:t>
            </a:r>
            <a:r>
              <a:rPr lang="en-US" altLang="ko-KR" sz="1800" dirty="0" smtClean="0"/>
              <a:t>(property),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(attribute) -&gt; </a:t>
            </a:r>
            <a:r>
              <a:rPr lang="ko-KR" altLang="en-US" sz="1800" b="1" dirty="0" smtClean="0"/>
              <a:t>멤버 변수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객체가 하는 기능 </a:t>
            </a:r>
            <a:r>
              <a:rPr lang="en-US" altLang="ko-KR" sz="1800" dirty="0" smtClean="0"/>
              <a:t>-&gt; </a:t>
            </a:r>
            <a:r>
              <a:rPr lang="ko-KR" altLang="en-US" sz="1800" b="1" dirty="0" err="1" smtClean="0"/>
              <a:t>메서드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멤버 함수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640632" y="3861048"/>
            <a:ext cx="5976665" cy="136815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학생 클래스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속성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멤버변수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이름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나이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학년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사는 곳 등</a:t>
            </a:r>
            <a:r>
              <a:rPr lang="en-US" altLang="ko-KR" dirty="0" smtClean="0">
                <a:latin typeface="+mn-ea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기능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수강신청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수업듣기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시험 보기 등</a:t>
            </a:r>
            <a:r>
              <a:rPr lang="en-US" altLang="ko-KR" dirty="0" smtClean="0">
                <a:latin typeface="+mn-ea"/>
              </a:rPr>
              <a:t>..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5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6348" y="1032832"/>
            <a:ext cx="3842636" cy="45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FF0000"/>
                </a:solidFill>
              </a:rPr>
              <a:t>윤년인 경우 코드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3" y="1695632"/>
            <a:ext cx="7617240" cy="3664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50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정보 은닉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04840"/>
            <a:ext cx="4562716" cy="451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FF0000"/>
                </a:solidFill>
              </a:rPr>
              <a:t>MyDateTest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클래스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날짜 테스트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89748"/>
            <a:ext cx="5400600" cy="3554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80" y="4869160"/>
            <a:ext cx="1088692" cy="3600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89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this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85863" y="1196751"/>
            <a:ext cx="7323521" cy="792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FF0000"/>
                </a:solidFill>
              </a:rPr>
              <a:t>자신의 메모리를 가리키는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1800" dirty="0" smtClean="0"/>
              <a:t>생성된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스스로를 가리키는 </a:t>
            </a:r>
            <a:r>
              <a:rPr lang="ko-KR" altLang="en-US" sz="1800" dirty="0" err="1" smtClean="0"/>
              <a:t>예약어</a:t>
            </a:r>
            <a:r>
              <a:rPr lang="en-US" altLang="ko-KR" sz="1800" dirty="0" smtClean="0"/>
              <a:t>  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132856"/>
            <a:ext cx="4274363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72" y="2379432"/>
            <a:ext cx="5004101" cy="2747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51" y="5433263"/>
            <a:ext cx="3330229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2496312" y="5445839"/>
            <a:ext cx="3041348" cy="5284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클래스이름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@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메모리 주소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6200000">
            <a:off x="5708325" y="5533131"/>
            <a:ext cx="0" cy="3413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33439" y="1868429"/>
            <a:ext cx="7200800" cy="2880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this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14056" y="3752389"/>
            <a:ext cx="1944217" cy="43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args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14056" y="2583481"/>
            <a:ext cx="1944218" cy="1593669"/>
          </a:xfrm>
          <a:custGeom>
            <a:avLst/>
            <a:gdLst>
              <a:gd name="connsiteX0" fmla="*/ 0 w 1994263"/>
              <a:gd name="connsiteY0" fmla="*/ 17417 h 1593669"/>
              <a:gd name="connsiteX1" fmla="*/ 0 w 1994263"/>
              <a:gd name="connsiteY1" fmla="*/ 1593669 h 1593669"/>
              <a:gd name="connsiteX2" fmla="*/ 1994263 w 1994263"/>
              <a:gd name="connsiteY2" fmla="*/ 1593669 h 1593669"/>
              <a:gd name="connsiteX3" fmla="*/ 1994263 w 1994263"/>
              <a:gd name="connsiteY3" fmla="*/ 0 h 1593669"/>
              <a:gd name="connsiteX4" fmla="*/ 1994263 w 1994263"/>
              <a:gd name="connsiteY4" fmla="*/ 0 h 1593669"/>
              <a:gd name="connsiteX5" fmla="*/ 1994263 w 1994263"/>
              <a:gd name="connsiteY5" fmla="*/ 17417 h 159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4263" h="1593669">
                <a:moveTo>
                  <a:pt x="0" y="17417"/>
                </a:moveTo>
                <a:lnTo>
                  <a:pt x="0" y="1593669"/>
                </a:lnTo>
                <a:lnTo>
                  <a:pt x="1994263" y="1593669"/>
                </a:lnTo>
                <a:lnTo>
                  <a:pt x="1994263" y="0"/>
                </a:lnTo>
                <a:lnTo>
                  <a:pt x="1994263" y="0"/>
                </a:lnTo>
                <a:lnTo>
                  <a:pt x="1994263" y="17417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14056" y="3308590"/>
            <a:ext cx="1944217" cy="431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bDay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14057" y="2882393"/>
            <a:ext cx="1944216" cy="431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this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6777" y="2106137"/>
            <a:ext cx="7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88080" y="2583481"/>
            <a:ext cx="2723280" cy="16561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endParaRPr lang="en-US" altLang="ko-KR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85624" y="3203090"/>
            <a:ext cx="1728192" cy="8584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</a:rPr>
              <a:t>onth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1588" y="2708620"/>
            <a:ext cx="240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BirthDay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생성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1178" y="2017569"/>
            <a:ext cx="15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Heap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19" idx="3"/>
          </p:cNvCxnSpPr>
          <p:nvPr/>
        </p:nvCxnSpPr>
        <p:spPr>
          <a:xfrm>
            <a:off x="4258273" y="3098053"/>
            <a:ext cx="1352703" cy="3135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305187" y="3570759"/>
            <a:ext cx="1280437" cy="615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6576" y="2902413"/>
            <a:ext cx="11505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setYear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9843" y="3524249"/>
            <a:ext cx="9128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cxnSp>
        <p:nvCxnSpPr>
          <p:cNvPr id="33" name="꺾인 연결선 32"/>
          <p:cNvCxnSpPr>
            <a:stCxn id="17" idx="1"/>
            <a:endCxn id="10" idx="1"/>
          </p:cNvCxnSpPr>
          <p:nvPr/>
        </p:nvCxnSpPr>
        <p:spPr>
          <a:xfrm rot="10800000" flipV="1">
            <a:off x="2314056" y="3524249"/>
            <a:ext cx="12700" cy="44379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0281" y="3752389"/>
            <a:ext cx="172399" cy="0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41451" y="4902259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ain() </a:t>
            </a:r>
            <a:r>
              <a:rPr lang="ko-KR" altLang="en-US" sz="1600" dirty="0" smtClean="0"/>
              <a:t>함수에서 </a:t>
            </a:r>
            <a:r>
              <a:rPr lang="en-US" altLang="ko-KR" sz="1600" dirty="0" err="1" smtClean="0"/>
              <a:t>bDay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변수가 가리키는 </a:t>
            </a:r>
            <a:r>
              <a:rPr lang="ko-KR" altLang="en-US" sz="1600" dirty="0" err="1" smtClean="0"/>
              <a:t>인스턴스와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Birthday </a:t>
            </a:r>
            <a:r>
              <a:rPr lang="ko-KR" altLang="en-US" sz="1600" dirty="0" smtClean="0"/>
              <a:t>클래스의 </a:t>
            </a:r>
            <a:r>
              <a:rPr lang="en-US" altLang="ko-KR" sz="1600" dirty="0" err="1" smtClean="0"/>
              <a:t>setYear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가 가리키는 </a:t>
            </a:r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같은 곳에 있음을 알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24744"/>
            <a:ext cx="3678913" cy="516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this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주소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참조값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확인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12628"/>
            <a:ext cx="5328592" cy="516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생성자에서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다른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호출하는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this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00808"/>
            <a:ext cx="6576630" cy="43971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07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12628"/>
            <a:ext cx="5328592" cy="516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생성자에서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다른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생성자를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호출하는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this  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this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5753599" cy="3132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79" y="5026767"/>
            <a:ext cx="3040644" cy="1021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37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2710177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변수의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자료형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592" y="1556792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자료형</a:t>
            </a:r>
            <a:r>
              <a:rPr lang="en-US" altLang="ko-KR" sz="2000" b="1" dirty="0" smtClean="0"/>
              <a:t>(Primitive)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Java </a:t>
            </a:r>
            <a:r>
              <a:rPr lang="ko-KR" altLang="en-US" dirty="0" smtClean="0"/>
              <a:t>언어에 이미 존재하고 있는 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간단한 데이터들이다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, char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0592" y="3026276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객</a:t>
            </a:r>
            <a:r>
              <a:rPr lang="ko-KR" altLang="en-US" sz="2000" b="1" dirty="0"/>
              <a:t>체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자료형</a:t>
            </a:r>
            <a:r>
              <a:rPr lang="en-US" altLang="ko-KR" sz="2000" b="1" dirty="0" smtClean="0"/>
              <a:t>(Object)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여러가지</a:t>
            </a:r>
            <a:r>
              <a:rPr lang="ko-KR" altLang="en-US" dirty="0" smtClean="0"/>
              <a:t> 데이터 타입으로 구성된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기본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비해 크기가 크다</a:t>
            </a:r>
            <a:r>
              <a:rPr lang="en-US" altLang="ko-KR" dirty="0" smtClean="0"/>
              <a:t>.(String, System,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4608" y="46101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n = 10;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52177"/>
              </p:ext>
            </p:extLst>
          </p:nvPr>
        </p:nvGraphicFramePr>
        <p:xfrm>
          <a:off x="1424608" y="5114190"/>
          <a:ext cx="266430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008784" y="5042182"/>
            <a:ext cx="1080120" cy="518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>
            <a:off x="2612740" y="4794800"/>
            <a:ext cx="1044116" cy="319390"/>
          </a:xfrm>
          <a:prstGeom prst="curvedConnector2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41032" y="46101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“hello”;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64032"/>
              </p:ext>
            </p:extLst>
          </p:nvPr>
        </p:nvGraphicFramePr>
        <p:xfrm>
          <a:off x="5097016" y="5114190"/>
          <a:ext cx="266430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  <a:gridCol w="266430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905328" y="4581128"/>
            <a:ext cx="936104" cy="4610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“hello”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89104" y="5085184"/>
            <a:ext cx="1728192" cy="4750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주소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값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구부러진 연결선 25"/>
          <p:cNvCxnSpPr/>
          <p:nvPr/>
        </p:nvCxnSpPr>
        <p:spPr>
          <a:xfrm>
            <a:off x="6231142" y="4882487"/>
            <a:ext cx="1044116" cy="319390"/>
          </a:xfrm>
          <a:prstGeom prst="curvedConnector2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7488729" y="4979466"/>
            <a:ext cx="560615" cy="3423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7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85991"/>
            <a:ext cx="2708774" cy="586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클래스 간 참조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8" name="직사각형 7"/>
          <p:cNvSpPr/>
          <p:nvPr/>
        </p:nvSpPr>
        <p:spPr>
          <a:xfrm>
            <a:off x="1496616" y="1974367"/>
            <a:ext cx="3123874" cy="2462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+mn-ea"/>
              </a:rPr>
              <a:t> Point </a:t>
            </a:r>
            <a:r>
              <a:rPr lang="ko-KR" altLang="en-US" b="1" dirty="0" smtClean="0">
                <a:latin typeface="+mn-ea"/>
              </a:rPr>
              <a:t>클래스</a:t>
            </a:r>
            <a:endParaRPr lang="en-US" altLang="ko-KR" b="1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public </a:t>
            </a:r>
            <a:r>
              <a:rPr lang="en-US" altLang="ko-KR" dirty="0">
                <a:latin typeface="+mn-ea"/>
              </a:rPr>
              <a:t>class </a:t>
            </a:r>
            <a:r>
              <a:rPr lang="en-US" altLang="ko-KR" dirty="0" smtClean="0">
                <a:latin typeface="+mn-ea"/>
              </a:rPr>
              <a:t>Point {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점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x;</a:t>
            </a: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y;</a:t>
            </a:r>
          </a:p>
          <a:p>
            <a:r>
              <a:rPr lang="en-US" altLang="ko-KR" dirty="0" smtClean="0">
                <a:latin typeface="+mn-ea"/>
              </a:rPr>
              <a:t> 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01880" y="1973353"/>
            <a:ext cx="3251520" cy="2463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+mn-ea"/>
              </a:rPr>
              <a:t> Circle</a:t>
            </a:r>
            <a:r>
              <a:rPr lang="ko-KR" altLang="en-US" b="1" dirty="0" smtClean="0">
                <a:latin typeface="+mn-ea"/>
              </a:rPr>
              <a:t> 클래스</a:t>
            </a:r>
            <a:endParaRPr lang="en-US" altLang="ko-KR" b="1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public </a:t>
            </a:r>
            <a:r>
              <a:rPr lang="en-US" altLang="ko-KR" dirty="0">
                <a:latin typeface="+mn-ea"/>
              </a:rPr>
              <a:t>class </a:t>
            </a:r>
            <a:r>
              <a:rPr lang="en-US" altLang="ko-KR" dirty="0" smtClean="0">
                <a:latin typeface="+mn-ea"/>
              </a:rPr>
              <a:t>Circle {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원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b="1" dirty="0" smtClean="0">
                <a:latin typeface="+mn-ea"/>
              </a:rPr>
              <a:t>Point</a:t>
            </a:r>
            <a:r>
              <a:rPr lang="en-US" altLang="ko-KR" dirty="0" smtClean="0">
                <a:latin typeface="+mn-ea"/>
              </a:rPr>
              <a:t> center;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중심점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radius</a:t>
            </a:r>
            <a:r>
              <a:rPr lang="en-US" altLang="ko-KR" dirty="0" smtClean="0">
                <a:latin typeface="+mn-ea"/>
              </a:rPr>
              <a:t>;    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반지름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}</a:t>
            </a:r>
            <a:endParaRPr lang="ko-KR" altLang="en-US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16679" y="3165441"/>
            <a:ext cx="848489" cy="335568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E46C0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40832" y="4661111"/>
            <a:ext cx="3368770" cy="374571"/>
          </a:xfrm>
          <a:prstGeom prst="roundRect">
            <a:avLst/>
          </a:prstGeom>
          <a:ln>
            <a:solidFill>
              <a:srgbClr val="E46C0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Point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참</a:t>
            </a:r>
            <a:r>
              <a:rPr lang="ko-KR" altLang="en-US" sz="1600" dirty="0"/>
              <a:t>조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304928" y="3354964"/>
            <a:ext cx="131175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96752"/>
            <a:ext cx="229179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Point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endParaRPr lang="en-US" altLang="ko-KR" sz="2200" b="1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02426"/>
            <a:ext cx="4104456" cy="254922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7" y="4005064"/>
            <a:ext cx="5962973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50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229179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Circle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endParaRPr lang="en-US" altLang="ko-KR" sz="22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728390"/>
            <a:ext cx="8856984" cy="40252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23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052736"/>
            <a:ext cx="8616032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 정의하기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파일에 하나의 클래스를 두는 것이 원칙이나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개의 클래스가 같이 있는 경우 </a:t>
            </a:r>
            <a:r>
              <a:rPr lang="en-US" altLang="ko-KR" sz="1600" dirty="0" smtClean="0"/>
              <a:t>public </a:t>
            </a:r>
            <a:r>
              <a:rPr lang="ko-KR" altLang="en-US" sz="1600" dirty="0" smtClean="0"/>
              <a:t>클래스는 단 하나이다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public </a:t>
            </a:r>
            <a:r>
              <a:rPr lang="ko-KR" altLang="en-US" sz="1600" dirty="0"/>
              <a:t>클래스와</a:t>
            </a:r>
            <a:r>
              <a:rPr lang="en-US" altLang="ko-KR" sz="1600" dirty="0"/>
              <a:t> java</a:t>
            </a:r>
            <a:r>
              <a:rPr lang="ko-KR" altLang="en-US" sz="1600" dirty="0"/>
              <a:t>파일의 이름은 </a:t>
            </a:r>
            <a:r>
              <a:rPr lang="ko-KR" altLang="en-US" sz="1600" dirty="0">
                <a:solidFill>
                  <a:srgbClr val="C00000"/>
                </a:solidFill>
              </a:rPr>
              <a:t>동일</a:t>
            </a:r>
            <a:r>
              <a:rPr lang="ko-KR" altLang="en-US" sz="1600" dirty="0"/>
              <a:t>해야 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 이름은 대문자로 시작한다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784648" y="2636912"/>
            <a:ext cx="4464496" cy="1328023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접근제어자</a:t>
            </a:r>
            <a:r>
              <a:rPr lang="en-US" altLang="ko-KR" b="1" dirty="0">
                <a:solidFill>
                  <a:srgbClr val="002060"/>
                </a:solidFill>
              </a:rPr>
              <a:t>) </a:t>
            </a:r>
            <a:r>
              <a:rPr lang="en-US" altLang="ko-KR" b="1" dirty="0">
                <a:solidFill>
                  <a:srgbClr val="C00000"/>
                </a:solidFill>
              </a:rPr>
              <a:t>class</a:t>
            </a:r>
            <a:r>
              <a:rPr lang="en-US" altLang="ko-KR" b="1" dirty="0"/>
              <a:t> </a:t>
            </a:r>
            <a:r>
              <a:rPr lang="ko-KR" altLang="en-US" b="1" dirty="0"/>
              <a:t>클래스 이름</a:t>
            </a:r>
            <a:r>
              <a:rPr lang="en-US" altLang="ko-KR" b="1" dirty="0"/>
              <a:t>{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     </a:t>
            </a:r>
            <a:r>
              <a:rPr lang="en-US" altLang="ko-KR" b="1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smtClean="0">
                <a:solidFill>
                  <a:srgbClr val="002060"/>
                </a:solidFill>
              </a:rPr>
              <a:t>멤버 </a:t>
            </a:r>
            <a:r>
              <a:rPr lang="ko-KR" altLang="en-US" b="1" dirty="0">
                <a:solidFill>
                  <a:srgbClr val="002060"/>
                </a:solidFill>
              </a:rPr>
              <a:t>변수</a:t>
            </a:r>
            <a:r>
              <a:rPr lang="en-US" altLang="ko-KR" b="1" dirty="0">
                <a:solidFill>
                  <a:srgbClr val="002060"/>
                </a:solidFill>
              </a:rPr>
              <a:t>;</a:t>
            </a: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 </a:t>
            </a:r>
            <a:r>
              <a:rPr lang="en-US" altLang="ko-KR" b="1" dirty="0" smtClean="0">
                <a:solidFill>
                  <a:srgbClr val="002060"/>
                </a:solidFill>
              </a:rPr>
              <a:t>  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메서드</a:t>
            </a:r>
            <a:r>
              <a:rPr lang="en-US" altLang="ko-KR" b="1" dirty="0">
                <a:solidFill>
                  <a:srgbClr val="002060"/>
                </a:solidFill>
              </a:rPr>
              <a:t>;</a:t>
            </a:r>
          </a:p>
          <a:p>
            <a:pPr lvl="1"/>
            <a:r>
              <a:rPr lang="en-US" altLang="ko-KR" b="1" dirty="0"/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40" y="4100881"/>
            <a:ext cx="3734124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856656" y="4800055"/>
            <a:ext cx="1728192" cy="338554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Student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576960" y="4969332"/>
            <a:ext cx="860334" cy="0"/>
          </a:xfrm>
          <a:prstGeom prst="line">
            <a:avLst/>
          </a:prstGeom>
          <a:ln w="190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403244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Circle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만들</a:t>
            </a:r>
            <a:r>
              <a:rPr lang="ko-KR" altLang="en-US" sz="2000" b="1" dirty="0">
                <a:solidFill>
                  <a:srgbClr val="002060"/>
                </a:solidFill>
              </a:rPr>
              <a:t>기</a:t>
            </a:r>
            <a:endParaRPr lang="en-US" altLang="ko-KR" sz="22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01" y="1844824"/>
            <a:ext cx="5507576" cy="25202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89" y="4759825"/>
            <a:ext cx="4632693" cy="2533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68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9456" y="1241704"/>
            <a:ext cx="8616032" cy="531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사</a:t>
            </a:r>
            <a:r>
              <a:rPr lang="ko-KR" altLang="en-US" sz="2000" b="1" dirty="0"/>
              <a:t>람</a:t>
            </a:r>
            <a:r>
              <a:rPr lang="ko-KR" altLang="en-US" sz="2000" b="1" dirty="0" smtClean="0"/>
              <a:t>이 버스나 지하철을 타는 상황을 객체 지향으로 프로그래밍하기</a:t>
            </a:r>
            <a:endParaRPr lang="en-US" altLang="ko-KR" sz="2000" b="1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간 협력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76304" y="3150260"/>
            <a:ext cx="129614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가진 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5417" y="2708920"/>
            <a:ext cx="7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60680" y="2214156"/>
            <a:ext cx="129614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버스번호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승객 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9793" y="1772816"/>
            <a:ext cx="7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60680" y="4566188"/>
            <a:ext cx="129614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노선번호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승객 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7785" y="4124848"/>
            <a:ext cx="8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지하철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216464" y="2862228"/>
            <a:ext cx="1872208" cy="7560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216464" y="3990296"/>
            <a:ext cx="1859744" cy="118796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4496" y="261161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버스를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탄다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6504" y="475808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지하철을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탄다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1776305" y="4369431"/>
            <a:ext cx="1296144" cy="725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탄다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정보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56824" y="2697514"/>
            <a:ext cx="1296144" cy="725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n-ea"/>
              </a:rPr>
              <a:t>태우다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정보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65168" y="5065279"/>
            <a:ext cx="1296144" cy="725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+mn-ea"/>
              </a:rPr>
              <a:t>태우다</a:t>
            </a:r>
            <a:endParaRPr lang="en-US" altLang="ko-KR" smtClean="0">
              <a:latin typeface="+mn-ea"/>
            </a:endParaRPr>
          </a:p>
          <a:p>
            <a:pPr algn="ctr"/>
            <a:r>
              <a:rPr lang="ko-KR" altLang="en-US" smtClean="0">
                <a:latin typeface="+mn-ea"/>
              </a:rPr>
              <a:t>정보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3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간 협력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17973"/>
            <a:ext cx="3716886" cy="558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학생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버스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지하철 클래스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8" name="직사각형 7"/>
          <p:cNvSpPr/>
          <p:nvPr/>
        </p:nvSpPr>
        <p:spPr>
          <a:xfrm>
            <a:off x="959622" y="2138060"/>
            <a:ext cx="3864428" cy="3379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+mn-ea"/>
              </a:rPr>
              <a:t>public class </a:t>
            </a:r>
            <a:r>
              <a:rPr lang="en-US" altLang="ko-KR" sz="1600" dirty="0" smtClean="0">
                <a:latin typeface="+mn-ea"/>
              </a:rPr>
              <a:t>Person {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String </a:t>
            </a:r>
            <a:r>
              <a:rPr lang="en-US" altLang="ko-KR" sz="1600" dirty="0" smtClean="0">
                <a:latin typeface="+mn-ea"/>
              </a:rPr>
              <a:t>name;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grade;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money</a:t>
            </a:r>
            <a:r>
              <a:rPr lang="en-US" altLang="ko-KR" sz="1600" dirty="0" smtClean="0">
                <a:latin typeface="+mn-ea"/>
              </a:rPr>
              <a:t>;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학생이 가진 돈</a:t>
            </a:r>
            <a:endParaRPr lang="en-US" altLang="ko-KR" sz="16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Person(String name,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money)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void </a:t>
            </a:r>
            <a:r>
              <a:rPr lang="en-US" altLang="ko-KR" sz="1600" dirty="0" err="1">
                <a:latin typeface="+mn-ea"/>
              </a:rPr>
              <a:t>takeBus</a:t>
            </a:r>
            <a:r>
              <a:rPr lang="en-US" altLang="ko-KR" sz="1600" dirty="0">
                <a:latin typeface="+mn-ea"/>
              </a:rPr>
              <a:t>(Bus bus</a:t>
            </a:r>
            <a:r>
              <a:rPr lang="en-US" altLang="ko-KR" sz="1600" dirty="0" smtClean="0">
                <a:latin typeface="+mn-ea"/>
              </a:rPr>
              <a:t>){…}</a:t>
            </a:r>
          </a:p>
          <a:p>
            <a:r>
              <a:rPr lang="en-US" altLang="ko-KR" sz="1600" dirty="0">
                <a:latin typeface="+mn-ea"/>
              </a:rPr>
              <a:t>    void </a:t>
            </a:r>
            <a:r>
              <a:rPr lang="en-US" altLang="ko-KR" sz="1600" dirty="0" err="1">
                <a:latin typeface="+mn-ea"/>
              </a:rPr>
              <a:t>takeSubway</a:t>
            </a:r>
            <a:r>
              <a:rPr lang="en-US" altLang="ko-KR" sz="1600" dirty="0">
                <a:latin typeface="+mn-ea"/>
              </a:rPr>
              <a:t>(Subway subway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r>
              <a:rPr lang="en-US" altLang="ko-KR" sz="1600" dirty="0">
                <a:latin typeface="+mn-ea"/>
              </a:rPr>
              <a:t>    void </a:t>
            </a:r>
            <a:r>
              <a:rPr lang="en-US" altLang="ko-KR" sz="1600" dirty="0" err="1">
                <a:latin typeface="+mn-ea"/>
              </a:rPr>
              <a:t>showInfo</a:t>
            </a:r>
            <a:r>
              <a:rPr lang="en-US" altLang="ko-KR" sz="1600" dirty="0" smtClean="0">
                <a:latin typeface="+mn-ea"/>
              </a:rPr>
              <a:t>(){…}</a:t>
            </a:r>
          </a:p>
          <a:p>
            <a:r>
              <a:rPr lang="en-US" altLang="ko-KR" sz="1600" dirty="0">
                <a:latin typeface="+mn-ea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93941" y="1678098"/>
            <a:ext cx="3319502" cy="2299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+mn-ea"/>
              </a:rPr>
              <a:t>public class Bus {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busNumber</a:t>
            </a:r>
            <a:r>
              <a:rPr lang="en-US" altLang="ko-KR" sz="1600" dirty="0">
                <a:latin typeface="+mn-ea"/>
              </a:rPr>
              <a:t>;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passengerCount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err="1" smtClean="0">
                <a:solidFill>
                  <a:srgbClr val="00B050"/>
                </a:solidFill>
                <a:latin typeface="+mn-ea"/>
              </a:rPr>
              <a:t>승객수</a:t>
            </a:r>
            <a:endParaRPr lang="en-US" altLang="ko-KR" sz="16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money</a:t>
            </a:r>
            <a:r>
              <a:rPr lang="en-US" altLang="ko-KR" sz="1600" dirty="0" smtClean="0">
                <a:latin typeface="+mn-ea"/>
              </a:rPr>
              <a:t>;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버스 수입</a:t>
            </a:r>
            <a:endParaRPr lang="en-US" altLang="ko-KR" sz="16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	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Bus(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busNumber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{…}</a:t>
            </a:r>
          </a:p>
          <a:p>
            <a:r>
              <a:rPr lang="en-US" altLang="ko-KR" sz="1600" dirty="0">
                <a:latin typeface="+mn-ea"/>
              </a:rPr>
              <a:t>    void take(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money</a:t>
            </a:r>
            <a:r>
              <a:rPr lang="en-US" altLang="ko-KR" sz="1600" dirty="0" smtClean="0">
                <a:latin typeface="+mn-ea"/>
              </a:rPr>
              <a:t>){…}</a:t>
            </a:r>
          </a:p>
          <a:p>
            <a:r>
              <a:rPr lang="en-US" altLang="ko-KR" sz="1600" dirty="0">
                <a:latin typeface="+mn-ea"/>
              </a:rPr>
              <a:t>    void </a:t>
            </a:r>
            <a:r>
              <a:rPr lang="en-US" altLang="ko-KR" sz="1600" dirty="0" err="1">
                <a:latin typeface="+mn-ea"/>
              </a:rPr>
              <a:t>showInfo</a:t>
            </a:r>
            <a:r>
              <a:rPr lang="en-US" altLang="ko-KR" sz="1600" dirty="0">
                <a:latin typeface="+mn-ea"/>
              </a:rPr>
              <a:t>() </a:t>
            </a:r>
            <a:r>
              <a:rPr lang="en-US" altLang="ko-KR" sz="1600" dirty="0" smtClean="0">
                <a:latin typeface="+mn-ea"/>
              </a:rPr>
              <a:t>{…}</a:t>
            </a:r>
          </a:p>
          <a:p>
            <a:r>
              <a:rPr lang="en-US" altLang="ko-KR" sz="1600" dirty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9622" y="1678098"/>
            <a:ext cx="11130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89884" y="4077072"/>
            <a:ext cx="3319502" cy="2299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+mn-ea"/>
              </a:rPr>
              <a:t>public class </a:t>
            </a:r>
            <a:r>
              <a:rPr lang="en-US" altLang="ko-KR" sz="1600" dirty="0" smtClean="0">
                <a:latin typeface="+mn-ea"/>
              </a:rPr>
              <a:t>Subway </a:t>
            </a:r>
            <a:r>
              <a:rPr lang="en-US" altLang="ko-KR" sz="1600" dirty="0">
                <a:latin typeface="+mn-ea"/>
              </a:rPr>
              <a:t>{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String </a:t>
            </a:r>
            <a:r>
              <a:rPr lang="en-US" altLang="ko-KR" sz="1600" dirty="0" err="1" smtClean="0">
                <a:latin typeface="+mn-ea"/>
              </a:rPr>
              <a:t>lineNumber</a:t>
            </a:r>
            <a:r>
              <a:rPr lang="en-US" altLang="ko-KR" sz="1600" dirty="0">
                <a:latin typeface="+mn-ea"/>
              </a:rPr>
              <a:t>;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passengerCount</a:t>
            </a:r>
            <a:r>
              <a:rPr lang="en-US" altLang="ko-KR" sz="1600" dirty="0" smtClean="0">
                <a:latin typeface="+mn-ea"/>
              </a:rPr>
              <a:t>;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money;</a:t>
            </a:r>
          </a:p>
          <a:p>
            <a:r>
              <a:rPr lang="en-US" altLang="ko-KR" sz="1600" dirty="0">
                <a:latin typeface="+mn-ea"/>
              </a:rPr>
              <a:t>	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Subway(String </a:t>
            </a:r>
            <a:r>
              <a:rPr lang="en-US" altLang="ko-KR" sz="1600" dirty="0" err="1" smtClean="0">
                <a:latin typeface="+mn-ea"/>
              </a:rPr>
              <a:t>lineNumber</a:t>
            </a:r>
            <a:r>
              <a:rPr lang="en-US" altLang="ko-KR" sz="1600" dirty="0">
                <a:latin typeface="+mn-ea"/>
              </a:rPr>
              <a:t>) </a:t>
            </a:r>
            <a:r>
              <a:rPr lang="en-US" altLang="ko-KR" sz="1600" dirty="0" smtClean="0">
                <a:latin typeface="+mn-ea"/>
              </a:rPr>
              <a:t>{..}</a:t>
            </a:r>
          </a:p>
          <a:p>
            <a:r>
              <a:rPr lang="en-US" altLang="ko-KR" sz="1600" dirty="0">
                <a:latin typeface="+mn-ea"/>
              </a:rPr>
              <a:t>    void take(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money</a:t>
            </a:r>
            <a:r>
              <a:rPr lang="en-US" altLang="ko-KR" sz="1600" dirty="0" smtClean="0">
                <a:latin typeface="+mn-ea"/>
              </a:rPr>
              <a:t>){..}</a:t>
            </a:r>
          </a:p>
          <a:p>
            <a:r>
              <a:rPr lang="en-US" altLang="ko-KR" sz="1600" dirty="0">
                <a:latin typeface="+mn-ea"/>
              </a:rPr>
              <a:t>    void </a:t>
            </a:r>
            <a:r>
              <a:rPr lang="en-US" altLang="ko-KR" sz="1600" dirty="0" err="1">
                <a:latin typeface="+mn-ea"/>
              </a:rPr>
              <a:t>showInfo</a:t>
            </a:r>
            <a:r>
              <a:rPr lang="en-US" altLang="ko-KR" sz="1600" dirty="0">
                <a:latin typeface="+mn-ea"/>
              </a:rPr>
              <a:t>() </a:t>
            </a:r>
            <a:r>
              <a:rPr lang="en-US" altLang="ko-KR" sz="1600" dirty="0" smtClean="0">
                <a:latin typeface="+mn-ea"/>
              </a:rPr>
              <a:t>{..}</a:t>
            </a:r>
          </a:p>
          <a:p>
            <a:r>
              <a:rPr lang="en-US" altLang="ko-KR" sz="1600" dirty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1272" y="1576391"/>
            <a:ext cx="111305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Bus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3280" y="4186376"/>
            <a:ext cx="116541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Subway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3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간 협력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44" y="1700808"/>
            <a:ext cx="7202886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80592" y="1124744"/>
            <a:ext cx="247773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Person.java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425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간 협력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73" y="1700808"/>
            <a:ext cx="6239768" cy="4123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80592" y="1124744"/>
            <a:ext cx="21454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Bus.java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882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간 협력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124744"/>
            <a:ext cx="2562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Subway.java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31155"/>
            <a:ext cx="8245555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01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간 협력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0592" y="1124744"/>
            <a:ext cx="28083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Main.java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17" y="5085184"/>
            <a:ext cx="5067739" cy="983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78" y="1700808"/>
            <a:ext cx="4869602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11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734" y="1017973"/>
            <a:ext cx="4220282" cy="593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변수의 정의와 사용 방법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8" name="직사각형 7"/>
          <p:cNvSpPr/>
          <p:nvPr/>
        </p:nvSpPr>
        <p:spPr>
          <a:xfrm>
            <a:off x="2171390" y="3467558"/>
            <a:ext cx="272328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endParaRPr lang="en-US" altLang="ko-KR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5361" y="3883953"/>
            <a:ext cx="1728192" cy="39617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smtClean="0">
                <a:solidFill>
                  <a:schemeClr val="tx1"/>
                </a:solidFill>
              </a:rPr>
              <a:t>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8674" y="3068960"/>
            <a:ext cx="233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영역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424608" y="4441051"/>
            <a:ext cx="1346242" cy="10761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인스턴스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36775" y="4746949"/>
            <a:ext cx="1278776" cy="9863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인스턴스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20291" y="4412259"/>
            <a:ext cx="1296804" cy="1032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인스턴스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구부러진 연결선 14"/>
          <p:cNvCxnSpPr>
            <a:stCxn id="3" idx="0"/>
            <a:endCxn id="10" idx="1"/>
          </p:cNvCxnSpPr>
          <p:nvPr/>
        </p:nvCxnSpPr>
        <p:spPr>
          <a:xfrm rot="5400000" flipH="1" flipV="1">
            <a:off x="2177041" y="4002731"/>
            <a:ext cx="359009" cy="5176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0"/>
          </p:cNvCxnSpPr>
          <p:nvPr/>
        </p:nvCxnSpPr>
        <p:spPr>
          <a:xfrm flipV="1">
            <a:off x="3576163" y="4348407"/>
            <a:ext cx="0" cy="3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4" idx="0"/>
          </p:cNvCxnSpPr>
          <p:nvPr/>
        </p:nvCxnSpPr>
        <p:spPr>
          <a:xfrm rot="16200000" flipV="1">
            <a:off x="4605762" y="3849328"/>
            <a:ext cx="330216" cy="795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82627" y="3198881"/>
            <a:ext cx="2907992" cy="1149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static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serialNum</a:t>
            </a:r>
            <a:r>
              <a:rPr lang="en-US" altLang="ko-KR" dirty="0" smtClean="0">
                <a:latin typeface="+mn-ea"/>
              </a:rPr>
              <a:t>=1000;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39766" y="3271556"/>
            <a:ext cx="159371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25" idx="1"/>
          </p:cNvCxnSpPr>
          <p:nvPr/>
        </p:nvCxnSpPr>
        <p:spPr>
          <a:xfrm rot="10800000" flipV="1">
            <a:off x="6105128" y="3456221"/>
            <a:ext cx="334639" cy="419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62605" y="1556792"/>
            <a:ext cx="7947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다른 멤버변수처럼 </a:t>
            </a:r>
            <a:r>
              <a:rPr lang="ko-KR" altLang="en-US" sz="1600" dirty="0" err="1"/>
              <a:t>인스턴스가</a:t>
            </a:r>
            <a:r>
              <a:rPr lang="ko-KR" altLang="en-US" sz="1600" dirty="0"/>
              <a:t> 생성될 때마다 새로 생성되는 변수가 아니다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프로그램이 실행되어 </a:t>
            </a:r>
            <a:r>
              <a:rPr lang="ko-KR" altLang="en-US" sz="1600" b="1" dirty="0"/>
              <a:t>메모리에 적재</a:t>
            </a:r>
            <a:r>
              <a:rPr lang="en-US" altLang="ko-KR" sz="1600" b="1" dirty="0"/>
              <a:t>(load)</a:t>
            </a:r>
            <a:r>
              <a:rPr lang="ko-KR" altLang="en-US" sz="1600" dirty="0" err="1"/>
              <a:t>될때</a:t>
            </a:r>
            <a:r>
              <a:rPr lang="ko-KR" altLang="en-US" sz="1600" dirty="0"/>
              <a:t> 메모리 공간이 할당된다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개의 </a:t>
            </a:r>
            <a:r>
              <a:rPr lang="ko-KR" altLang="en-US" sz="1600" dirty="0" err="1"/>
              <a:t>인스턴스가</a:t>
            </a:r>
            <a:r>
              <a:rPr lang="ko-KR" altLang="en-US" sz="1600" dirty="0"/>
              <a:t> 같은 </a:t>
            </a:r>
            <a:r>
              <a:rPr lang="ko-KR" altLang="en-US" sz="1600" b="1" dirty="0"/>
              <a:t>메모리의 값을 공유</a:t>
            </a:r>
            <a:r>
              <a:rPr lang="ko-KR" altLang="en-US" sz="1600" dirty="0"/>
              <a:t>하기 위해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3860902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static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변수 사용하기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418271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11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3860902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static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변수 사용하기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77" y="1747461"/>
            <a:ext cx="7627900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6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객체</a:t>
            </a:r>
            <a:r>
              <a:rPr lang="en-US" altLang="ko-KR" dirty="0"/>
              <a:t>(Object)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04528" y="1052736"/>
            <a:ext cx="8616032" cy="158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학생 클래스의 사용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메인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메소드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함수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r>
              <a:rPr lang="ko-KR" altLang="en-US" sz="1600" dirty="0" smtClean="0"/>
              <a:t>가 있는 클래스에서 실행 사용할 수 있음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클래스에서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연산자를 사용하여 객체를 생성해야 함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객체변수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멤버변수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점</a:t>
            </a:r>
            <a:r>
              <a:rPr lang="en-US" altLang="ko-KR" sz="1600" dirty="0" smtClean="0"/>
              <a:t>(.) </a:t>
            </a:r>
            <a:r>
              <a:rPr lang="ko-KR" altLang="en-US" sz="1600" dirty="0" smtClean="0"/>
              <a:t>연산자를 사용하여 접근함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15" y="2633795"/>
            <a:ext cx="5585802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모서리가 둥근 직사각형 18"/>
          <p:cNvSpPr/>
          <p:nvPr/>
        </p:nvSpPr>
        <p:spPr>
          <a:xfrm>
            <a:off x="488504" y="3284984"/>
            <a:ext cx="3600399" cy="504056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Student </a:t>
            </a:r>
            <a:r>
              <a:rPr lang="en-US" altLang="ko-KR" sz="1600" dirty="0" err="1" smtClean="0"/>
              <a:t>student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rgbClr val="C00000"/>
                </a:solidFill>
              </a:rPr>
              <a:t>new</a:t>
            </a:r>
            <a:r>
              <a:rPr lang="en-US" altLang="ko-KR" sz="1600" b="1" dirty="0"/>
              <a:t> Student();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8504" y="4077072"/>
            <a:ext cx="864096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클래스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930205" y="364502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424608" y="4077072"/>
            <a:ext cx="108012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인스턴</a:t>
            </a:r>
            <a:r>
              <a:rPr lang="ko-KR" altLang="en-US" sz="1600">
                <a:solidFill>
                  <a:sysClr val="windowText" lastClr="000000"/>
                </a:solidFill>
              </a:rPr>
              <a:t>스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856656" y="364502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인스턴스와</a:t>
            </a:r>
            <a:r>
              <a:rPr lang="ko-KR" altLang="en-US" dirty="0" smtClean="0"/>
              <a:t> 참조변수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52736"/>
            <a:ext cx="8616032" cy="13681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 학번 자동 부여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학생이 생성될 때마다 학번이 증가해야 하는 경우</a:t>
            </a:r>
            <a:r>
              <a:rPr lang="en-US" altLang="ko-KR" sz="1800" dirty="0" smtClean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기준이 되는 값은 </a:t>
            </a:r>
            <a:r>
              <a:rPr lang="en-US" altLang="ko-KR" sz="1800" dirty="0" smtClean="0"/>
              <a:t>static </a:t>
            </a:r>
            <a:r>
              <a:rPr lang="ko-KR" altLang="en-US" sz="1800" dirty="0" smtClean="0"/>
              <a:t>변수로 생성하여 유지 함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596671" y="2997812"/>
            <a:ext cx="2098548" cy="178132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2880" y="2549660"/>
            <a:ext cx="145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스택</a:t>
            </a:r>
            <a:r>
              <a:rPr lang="ko-KR" altLang="en-US" b="1" dirty="0" smtClean="0"/>
              <a:t> 메모리</a:t>
            </a:r>
            <a:endParaRPr lang="ko-KR" alt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872880" y="3279894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lee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2880" y="4087007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jang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74364" y="2997812"/>
            <a:ext cx="2433223" cy="181492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5181" y="2549660"/>
            <a:ext cx="125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힙</a:t>
            </a:r>
            <a:r>
              <a:rPr lang="ko-KR" altLang="en-US" b="1" dirty="0" smtClean="0"/>
              <a:t> 메모리</a:t>
            </a:r>
            <a:endParaRPr lang="ko-KR" altLang="en-US" b="1" dirty="0"/>
          </a:p>
        </p:txBody>
      </p:sp>
      <p:cxnSp>
        <p:nvCxnSpPr>
          <p:cNvPr id="16" name="직선 화살표 연결선 15"/>
          <p:cNvCxnSpPr>
            <a:endCxn id="23" idx="1"/>
          </p:cNvCxnSpPr>
          <p:nvPr/>
        </p:nvCxnSpPr>
        <p:spPr>
          <a:xfrm flipV="1">
            <a:off x="5364606" y="3438556"/>
            <a:ext cx="1371989" cy="79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3"/>
            <a:endCxn id="25" idx="1"/>
          </p:cNvCxnSpPr>
          <p:nvPr/>
        </p:nvCxnSpPr>
        <p:spPr>
          <a:xfrm>
            <a:off x="5342740" y="4315132"/>
            <a:ext cx="1393854" cy="42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736595" y="3140968"/>
            <a:ext cx="2138976" cy="59517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l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ee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인스턴스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36594" y="4061828"/>
            <a:ext cx="2138977" cy="59130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j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ang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인스턴스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i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3403" y="3000254"/>
            <a:ext cx="2026540" cy="178132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9437" y="2492896"/>
            <a:ext cx="145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 영역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74486" y="3844159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9949" y="3340108"/>
            <a:ext cx="13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serialNum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706484" y="3557772"/>
            <a:ext cx="1166396" cy="376149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6" idx="1"/>
          </p:cNvCxnSpPr>
          <p:nvPr/>
        </p:nvCxnSpPr>
        <p:spPr>
          <a:xfrm>
            <a:off x="2719588" y="4169562"/>
            <a:ext cx="1153292" cy="145570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553" y="5157192"/>
            <a:ext cx="79550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static</a:t>
            </a:r>
            <a:r>
              <a:rPr lang="ko-KR" altLang="en-US" sz="1600" dirty="0" smtClean="0">
                <a:solidFill>
                  <a:srgbClr val="C00000"/>
                </a:solidFill>
              </a:rPr>
              <a:t>으로 선언한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serialNum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변수는 모든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인스턴스가</a:t>
            </a:r>
            <a:r>
              <a:rPr lang="ko-KR" altLang="en-US" sz="1600" dirty="0" smtClean="0">
                <a:solidFill>
                  <a:srgbClr val="C00000"/>
                </a:solidFill>
              </a:rPr>
              <a:t> 공유한다 </a:t>
            </a:r>
            <a:r>
              <a:rPr lang="en-US" altLang="ko-KR" sz="1600" dirty="0" smtClean="0">
                <a:solidFill>
                  <a:srgbClr val="C00000"/>
                </a:solidFill>
              </a:rPr>
              <a:t>. </a:t>
            </a:r>
            <a:r>
              <a:rPr lang="ko-KR" altLang="en-US" sz="1600" dirty="0" smtClean="0">
                <a:solidFill>
                  <a:srgbClr val="C00000"/>
                </a:solidFill>
              </a:rPr>
              <a:t>즉 두 개의 참조변수가 동일한 변수의 메모리를 가리키고 있다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1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3860902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static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변수 올바른 사용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1041300"/>
            <a:ext cx="4104456" cy="5241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28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89981"/>
            <a:ext cx="3860902" cy="538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static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변수 올바른 사용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9" y="1866764"/>
            <a:ext cx="8479899" cy="3362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4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4" y="1089981"/>
            <a:ext cx="8037366" cy="1762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Single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패턴이란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객체지향 프로그램에서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인스턴스를</a:t>
            </a:r>
            <a:r>
              <a:rPr lang="ko-KR" altLang="en-US" sz="1800" dirty="0" smtClean="0">
                <a:solidFill>
                  <a:srgbClr val="002060"/>
                </a:solidFill>
              </a:rPr>
              <a:t> 단 하나만 생성하는 디자인 패턴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solidFill>
                  <a:srgbClr val="C00000"/>
                </a:solidFill>
              </a:rPr>
              <a:t>s</a:t>
            </a:r>
            <a:r>
              <a:rPr lang="en-US" altLang="ko-KR" sz="1800" dirty="0" smtClean="0">
                <a:solidFill>
                  <a:srgbClr val="C00000"/>
                </a:solidFill>
              </a:rPr>
              <a:t>tatic</a:t>
            </a:r>
            <a:r>
              <a:rPr lang="ko-KR" altLang="en-US" sz="1800" dirty="0" smtClean="0">
                <a:solidFill>
                  <a:srgbClr val="C00000"/>
                </a:solidFill>
              </a:rPr>
              <a:t>을 응용</a:t>
            </a:r>
            <a:r>
              <a:rPr lang="ko-KR" altLang="en-US" sz="1800" dirty="0" smtClean="0">
                <a:solidFill>
                  <a:srgbClr val="002060"/>
                </a:solidFill>
              </a:rPr>
              <a:t>하여 프로그램 전반에서 사용하는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인스턴스를</a:t>
            </a:r>
            <a:r>
              <a:rPr lang="ko-KR" altLang="en-US" sz="1800" dirty="0" smtClean="0">
                <a:solidFill>
                  <a:srgbClr val="002060"/>
                </a:solidFill>
              </a:rPr>
              <a:t> 하나만 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>
                <a:solidFill>
                  <a:srgbClr val="002060"/>
                </a:solidFill>
              </a:rPr>
              <a:t>구현하는 방식</a:t>
            </a:r>
            <a:endParaRPr lang="en-US" altLang="ko-KR" sz="1800" dirty="0" smtClean="0">
              <a:solidFill>
                <a:srgbClr val="00206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40832" y="2917561"/>
            <a:ext cx="1025480" cy="70711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01310" y="3966857"/>
            <a:ext cx="936104" cy="8844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직원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558838" y="4272755"/>
            <a:ext cx="936104" cy="8844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직원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52978" y="3938065"/>
            <a:ext cx="936104" cy="8844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직원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구부러진 연결선 14"/>
          <p:cNvCxnSpPr>
            <a:stCxn id="12" idx="0"/>
          </p:cNvCxnSpPr>
          <p:nvPr/>
        </p:nvCxnSpPr>
        <p:spPr>
          <a:xfrm rot="5400000" flipH="1" flipV="1">
            <a:off x="2679201" y="3498010"/>
            <a:ext cx="359009" cy="5786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4026890" y="3805937"/>
            <a:ext cx="0" cy="46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4" idx="0"/>
          </p:cNvCxnSpPr>
          <p:nvPr/>
        </p:nvCxnSpPr>
        <p:spPr>
          <a:xfrm rot="16200000" flipV="1">
            <a:off x="5048273" y="3465308"/>
            <a:ext cx="330217" cy="61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사각형 설명선 1"/>
          <p:cNvSpPr/>
          <p:nvPr/>
        </p:nvSpPr>
        <p:spPr>
          <a:xfrm>
            <a:off x="6576148" y="3557754"/>
            <a:ext cx="2376264" cy="1512168"/>
          </a:xfrm>
          <a:prstGeom prst="wedgeRoundRectCallout">
            <a:avLst>
              <a:gd name="adj1" fmla="val -60570"/>
              <a:gd name="adj2" fmla="val -2689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직원 </a:t>
            </a:r>
            <a:r>
              <a:rPr lang="ko-KR" altLang="en-US" sz="1600" dirty="0" err="1" smtClean="0"/>
              <a:t>인스턴스는</a:t>
            </a:r>
            <a:r>
              <a:rPr lang="ko-KR" altLang="en-US" sz="1600" dirty="0" smtClean="0"/>
              <a:t> 여러 개를 생성하는 것이 당연하지만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회사 객체는 하나만 생성해야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62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4" y="945965"/>
            <a:ext cx="7029254" cy="1690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Singleton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패턴으로 회사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구현하기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으로 만들기 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static</a:t>
            </a:r>
            <a:r>
              <a:rPr lang="ko-KR" altLang="en-US" sz="1600" dirty="0" smtClean="0"/>
              <a:t>으로 유일한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생성하기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getInstance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92896"/>
            <a:ext cx="6548284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8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4" y="1161989"/>
            <a:ext cx="5373070" cy="6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Singleton </a:t>
            </a:r>
            <a:r>
              <a:rPr lang="ko-KR" altLang="en-US" sz="2000" b="1" dirty="0">
                <a:solidFill>
                  <a:srgbClr val="C00000"/>
                </a:solidFill>
              </a:rPr>
              <a:t>패턴으로 회사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클래스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구현하기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6005081" cy="3375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4653136"/>
            <a:ext cx="3147333" cy="8535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3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858168" y="1425550"/>
            <a:ext cx="841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자동차 공장이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공장에서 생산되는 자동차는 제작될 때마다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고유 번호가 부여된다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자동차번호가 </a:t>
            </a:r>
            <a:r>
              <a:rPr lang="en-US" altLang="ko-KR" dirty="0" smtClean="0"/>
              <a:t>10001</a:t>
            </a:r>
            <a:r>
              <a:rPr lang="ko-KR" altLang="en-US" dirty="0" smtClean="0"/>
              <a:t>부터 시작되어 </a:t>
            </a:r>
            <a:r>
              <a:rPr lang="en-US" altLang="ko-KR" dirty="0" smtClean="0"/>
              <a:t>10002, 10003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붙도록 자동차 공장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 클래스를 만들어 보세요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8" y="2901458"/>
            <a:ext cx="7483489" cy="3147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67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0592" y="1124744"/>
            <a:ext cx="3528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CarFactory.java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690107"/>
            <a:ext cx="6767147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69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0592" y="1124744"/>
            <a:ext cx="3528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Car.java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95060"/>
            <a:ext cx="4831499" cy="3162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80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858168" y="1425550"/>
            <a:ext cx="841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카드 회사에서 카드를 발급할 때마다 카드 고유 번호를 부여해줍니다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카드 클래스를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 회사 클래스 </a:t>
            </a:r>
            <a:r>
              <a:rPr lang="en-US" altLang="ko-KR" dirty="0" err="1" smtClean="0"/>
              <a:t>CardCompany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 패턴을 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용하여 구현해 보세요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08584" y="2780928"/>
            <a:ext cx="38572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CardCompanyTest.java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18" y="3429000"/>
            <a:ext cx="5631668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5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57448" y="1052736"/>
            <a:ext cx="8616032" cy="1649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클래스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인스턴스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: ‘</a:t>
            </a:r>
            <a:r>
              <a:rPr lang="ko-KR" altLang="en-US" sz="1600" dirty="0" smtClean="0"/>
              <a:t>의사나 행위가 미치는 대상</a:t>
            </a:r>
            <a:r>
              <a:rPr lang="en-US" altLang="ko-KR" sz="1600" dirty="0" smtClean="0"/>
              <a:t>‘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객체를 코드로 구현한 것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클래스가 메모리 공간에 생성된 상태</a:t>
            </a:r>
            <a:r>
              <a:rPr lang="en-US" altLang="ko-KR" sz="16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8"/>
          <a:stretch/>
        </p:blipFill>
        <p:spPr>
          <a:xfrm>
            <a:off x="1190838" y="3252835"/>
            <a:ext cx="1106361" cy="1369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568" y="4798248"/>
            <a:ext cx="12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58601" y="3046711"/>
            <a:ext cx="2026540" cy="178132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studentID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studentName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g</a:t>
            </a:r>
            <a:r>
              <a:rPr lang="en-US" altLang="ko-KR" dirty="0" smtClean="0">
                <a:latin typeface="+mn-ea"/>
              </a:rPr>
              <a:t>rade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address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9192" y="5010940"/>
            <a:ext cx="180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Student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562857" y="3859653"/>
            <a:ext cx="1378468" cy="8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54399" y="3937372"/>
            <a:ext cx="575046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562857" y="3119971"/>
            <a:ext cx="1234452" cy="448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892560" y="2975954"/>
            <a:ext cx="575046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45181" y="4228144"/>
            <a:ext cx="1368152" cy="551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933213" y="4632567"/>
            <a:ext cx="575046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434943" y="3829359"/>
            <a:ext cx="75165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525906" y="3937372"/>
            <a:ext cx="575046" cy="2907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정의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48" y="2564904"/>
            <a:ext cx="966117" cy="96611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40055" y="2759651"/>
            <a:ext cx="112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Student1 </a:t>
            </a:r>
          </a:p>
          <a:p>
            <a:r>
              <a:rPr lang="ko-KR" altLang="en-US" sz="1600" dirty="0" err="1" smtClean="0"/>
              <a:t>인스턴스</a:t>
            </a:r>
            <a:endParaRPr lang="ko-KR" altLang="en-US" sz="16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28" y="3626508"/>
            <a:ext cx="535508" cy="81972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729544" y="3790370"/>
            <a:ext cx="112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Student2 </a:t>
            </a:r>
          </a:p>
          <a:p>
            <a:r>
              <a:rPr lang="ko-KR" altLang="en-US" sz="1600" dirty="0" err="1" smtClean="0"/>
              <a:t>인스턴스</a:t>
            </a:r>
            <a:endParaRPr lang="ko-KR" altLang="en-US" sz="16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17" y="4632567"/>
            <a:ext cx="645624" cy="87320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29544" y="4806338"/>
            <a:ext cx="112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Student3 </a:t>
            </a:r>
          </a:p>
          <a:p>
            <a:r>
              <a:rPr lang="ko-KR" altLang="en-US" sz="1600" dirty="0" err="1" smtClean="0"/>
              <a:t>인스턴스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8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246516"/>
            <a:ext cx="3528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Card.java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54" y="1787207"/>
            <a:ext cx="5540220" cy="4153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13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0592" y="1246516"/>
            <a:ext cx="3528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파일이름 </a:t>
            </a:r>
            <a:r>
              <a:rPr lang="en-US" altLang="ko-KR" dirty="0"/>
              <a:t>: </a:t>
            </a:r>
            <a:r>
              <a:rPr lang="en-US" altLang="ko-KR" dirty="0" smtClean="0"/>
              <a:t>CardCompany.java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74" y="1844824"/>
            <a:ext cx="5334463" cy="4122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40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인스턴스와</a:t>
            </a:r>
            <a:r>
              <a:rPr lang="ko-KR" altLang="en-US" dirty="0" smtClean="0"/>
              <a:t> 참조 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16992" y="1124744"/>
            <a:ext cx="4308016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인스턴스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여러 개 생성하기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7"/>
            <a:ext cx="4824536" cy="4557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3501008"/>
            <a:ext cx="2042337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3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인스턴스와</a:t>
            </a:r>
            <a:r>
              <a:rPr lang="ko-KR" altLang="en-US" dirty="0" smtClean="0"/>
              <a:t> 참조변수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980728"/>
            <a:ext cx="8616032" cy="18025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인스턴스와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002060"/>
                </a:solidFill>
              </a:rPr>
              <a:t>힙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메모리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하나의 클래스 코드로부터 여러 개의 </a:t>
            </a:r>
            <a:r>
              <a:rPr lang="ko-KR" altLang="en-US" sz="1600" dirty="0" err="1" smtClean="0"/>
              <a:t>인스턴스를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 err="1" smtClean="0"/>
              <a:t>인스턴스는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힙</a:t>
            </a:r>
            <a:r>
              <a:rPr lang="en-US" altLang="ko-KR" sz="1600" dirty="0" smtClean="0"/>
              <a:t>(Heap) </a:t>
            </a:r>
            <a:r>
              <a:rPr lang="ko-KR" altLang="en-US" sz="1600" dirty="0" smtClean="0"/>
              <a:t>메모리에 생성됨</a:t>
            </a:r>
            <a:endParaRPr lang="en-US" altLang="ko-KR" sz="1600" dirty="0" smtClean="0"/>
          </a:p>
          <a:p>
            <a:pPr lvl="1">
              <a:lnSpc>
                <a:spcPct val="100000"/>
              </a:lnSpc>
            </a:pPr>
            <a:r>
              <a:rPr lang="ko-KR" altLang="en-US" sz="1600" dirty="0" smtClean="0"/>
              <a:t>각각의 </a:t>
            </a:r>
            <a:r>
              <a:rPr lang="ko-KR" altLang="en-US" sz="1600" dirty="0" err="1" smtClean="0"/>
              <a:t>인스턴스는</a:t>
            </a:r>
            <a:r>
              <a:rPr lang="ko-KR" altLang="en-US" sz="1600" dirty="0" smtClean="0"/>
              <a:t> 다른 메모리에 다른 </a:t>
            </a:r>
            <a:r>
              <a:rPr lang="ko-KR" altLang="en-US" sz="1600" dirty="0" err="1" smtClean="0"/>
              <a:t>참조값을</a:t>
            </a:r>
            <a:r>
              <a:rPr lang="ko-KR" altLang="en-US" sz="1600" dirty="0" smtClean="0"/>
              <a:t> 가짐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주소값으로</a:t>
            </a:r>
            <a:r>
              <a:rPr lang="ko-KR" altLang="en-US" sz="1600" dirty="0" smtClean="0"/>
              <a:t> 해시 코드</a:t>
            </a:r>
            <a:r>
              <a:rPr lang="en-US" altLang="ko-KR" sz="1600" dirty="0" smtClean="0"/>
              <a:t>[hash code]</a:t>
            </a:r>
            <a:r>
              <a:rPr lang="ko-KR" altLang="en-US" sz="1600" dirty="0" smtClean="0"/>
              <a:t>값이라고도 한다</a:t>
            </a:r>
            <a:r>
              <a:rPr lang="en-US" altLang="ko-KR" sz="1600" dirty="0" smtClean="0"/>
              <a:t>.)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871661" y="3332604"/>
            <a:ext cx="2330816" cy="23309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1661" y="2853220"/>
            <a:ext cx="221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Stack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공간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186996" y="3825815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0xFE00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80460" y="4632928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0xBB0A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96041" y="3332604"/>
            <a:ext cx="2774814" cy="233096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9600" y="2864721"/>
            <a:ext cx="26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Heap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메모리 공간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3407" y="3726903"/>
            <a:ext cx="1102775" cy="727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ame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097016" y="4643475"/>
            <a:ext cx="1102775" cy="8137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name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id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38"/>
          <p:cNvCxnSpPr>
            <a:endCxn id="3" idx="1"/>
          </p:cNvCxnSpPr>
          <p:nvPr/>
        </p:nvCxnSpPr>
        <p:spPr>
          <a:xfrm flipV="1">
            <a:off x="1380734" y="3671367"/>
            <a:ext cx="750056" cy="61069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6419" y="4128816"/>
            <a:ext cx="110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지역변수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인스턴스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42" name="직선 화살표 연결선 41"/>
          <p:cNvCxnSpPr>
            <a:endCxn id="23" idx="1"/>
          </p:cNvCxnSpPr>
          <p:nvPr/>
        </p:nvCxnSpPr>
        <p:spPr>
          <a:xfrm>
            <a:off x="1396376" y="4434394"/>
            <a:ext cx="734414" cy="2130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897216" y="4204420"/>
            <a:ext cx="2592289" cy="779271"/>
            <a:chOff x="6897216" y="4346112"/>
            <a:chExt cx="2592289" cy="779271"/>
          </a:xfrm>
        </p:grpSpPr>
        <p:sp>
          <p:nvSpPr>
            <p:cNvPr id="45" name="TextBox 44"/>
            <p:cNvSpPr txBox="1"/>
            <p:nvPr/>
          </p:nvSpPr>
          <p:spPr>
            <a:xfrm>
              <a:off x="7463881" y="4386719"/>
              <a:ext cx="2025624" cy="738664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가비지</a:t>
              </a:r>
              <a:r>
                <a:rPr lang="ko-KR" altLang="en-US" sz="1400" b="1" dirty="0" smtClean="0"/>
                <a:t> </a:t>
              </a:r>
              <a:r>
                <a:rPr lang="ko-KR" altLang="en-US" sz="1400" b="1" dirty="0" err="1" smtClean="0"/>
                <a:t>컬렉터</a:t>
              </a:r>
              <a:r>
                <a:rPr lang="en-US" altLang="ko-KR" sz="1400" dirty="0" smtClean="0"/>
                <a:t>(Garbage Collector)</a:t>
              </a:r>
              <a:r>
                <a:rPr lang="ko-KR" altLang="en-US" sz="1400" dirty="0" smtClean="0"/>
                <a:t>가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쓰지 않는 메모리 삭제 </a:t>
              </a:r>
              <a:endParaRPr lang="ko-KR" altLang="en-US" sz="1400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6897216" y="4346112"/>
              <a:ext cx="566664" cy="25127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130790" y="3486701"/>
            <a:ext cx="13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30790" y="4271030"/>
            <a:ext cx="138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49600" y="3423602"/>
            <a:ext cx="830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0xFE00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60617" y="5385025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0xBB0A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3663392" y="3616851"/>
            <a:ext cx="1286208" cy="39702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>
            <a:off x="3650320" y="4895113"/>
            <a:ext cx="1446696" cy="67795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94" y="2624649"/>
            <a:ext cx="5032173" cy="3756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(package)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052736"/>
            <a:ext cx="8856984" cy="1693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패키지란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클래스 파일의 묶음이다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패키지를 만들면 프로젝트 하위에 물리적으로 디렉터리가 생성된다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클래스의 실제 이름은 패키지이름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클래스이름 이다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classpart.Student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10453" y="2564904"/>
            <a:ext cx="1634635" cy="338554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패키지 이름</a:t>
            </a:r>
            <a:endParaRPr lang="ko-KR" altLang="en-US" sz="16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224808" y="2718793"/>
            <a:ext cx="860334" cy="0"/>
          </a:xfrm>
          <a:prstGeom prst="line">
            <a:avLst/>
          </a:prstGeom>
          <a:ln w="19050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79087" y="5588368"/>
            <a:ext cx="4632002" cy="648944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131814"/>
            <a:ext cx="2728197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6609184" y="4949213"/>
            <a:ext cx="3155838" cy="648944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1754</Words>
  <Application>Microsoft Office PowerPoint</Application>
  <PresentationFormat>A4 용지(210x297mm)</PresentationFormat>
  <Paragraphs>491</Paragraphs>
  <Slides>61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6장. 클래스와 객체</vt:lpstr>
      <vt:lpstr>  객체 지향 프로그래밍</vt:lpstr>
      <vt:lpstr>  클래스(class)</vt:lpstr>
      <vt:lpstr>  클래스(class)</vt:lpstr>
      <vt:lpstr>  객체(Object)</vt:lpstr>
      <vt:lpstr>  클래스와 인스턴스</vt:lpstr>
      <vt:lpstr>  인스턴스와 참조 변수</vt:lpstr>
      <vt:lpstr>  인스턴스와 참조변수</vt:lpstr>
      <vt:lpstr>  패키지(package)</vt:lpstr>
      <vt:lpstr>  메서드 정의</vt:lpstr>
      <vt:lpstr>  메서드 사용</vt:lpstr>
      <vt:lpstr>  인스턴스형 메서드 만들기</vt:lpstr>
      <vt:lpstr>  외부 클래스에서 메서드 만들기</vt:lpstr>
      <vt:lpstr>  외부 클래스에서 메서드 만들기</vt:lpstr>
      <vt:lpstr>  인스턴스형 메서드 만들기</vt:lpstr>
      <vt:lpstr>  생성자(constructor)</vt:lpstr>
      <vt:lpstr>  생성자(constructor)</vt:lpstr>
      <vt:lpstr> 생성자(constructor)</vt:lpstr>
      <vt:lpstr> 생성자 오버로드</vt:lpstr>
      <vt:lpstr> 생성자 오버로드</vt:lpstr>
      <vt:lpstr>  생성자(constructor)</vt:lpstr>
      <vt:lpstr> 생성자(constructor)</vt:lpstr>
      <vt:lpstr> 정보 은닉</vt:lpstr>
      <vt:lpstr> 정보 은닉</vt:lpstr>
      <vt:lpstr> 정보 은닉</vt:lpstr>
      <vt:lpstr> 정보 은닉</vt:lpstr>
      <vt:lpstr> 정보 은닉</vt:lpstr>
      <vt:lpstr> 정보 은닉</vt:lpstr>
      <vt:lpstr> 정보 은닉</vt:lpstr>
      <vt:lpstr> 정보 은닉</vt:lpstr>
      <vt:lpstr> 정보 은닉</vt:lpstr>
      <vt:lpstr> this 예약어</vt:lpstr>
      <vt:lpstr> this 예약어</vt:lpstr>
      <vt:lpstr> this 예약어</vt:lpstr>
      <vt:lpstr> this 예약어</vt:lpstr>
      <vt:lpstr>  참조 자료형</vt:lpstr>
      <vt:lpstr>  클래스(객체) 참조</vt:lpstr>
      <vt:lpstr> 참조 자료형</vt:lpstr>
      <vt:lpstr> 참조 자료형</vt:lpstr>
      <vt:lpstr> 참조 자료형</vt:lpstr>
      <vt:lpstr> 객체 간 협력</vt:lpstr>
      <vt:lpstr> 객체 간 협력</vt:lpstr>
      <vt:lpstr> 객체 간 협력</vt:lpstr>
      <vt:lpstr> 객체 간 협력</vt:lpstr>
      <vt:lpstr> 객체 간 협력</vt:lpstr>
      <vt:lpstr> 객체 간 협력</vt:lpstr>
      <vt:lpstr> static 변수</vt:lpstr>
      <vt:lpstr> static 변수(정적 변수)</vt:lpstr>
      <vt:lpstr> static 변수(정적 변수)</vt:lpstr>
      <vt:lpstr> 인스턴스와 참조변수</vt:lpstr>
      <vt:lpstr> static 변수(정적 변수)</vt:lpstr>
      <vt:lpstr> static 변수(정적 변수)</vt:lpstr>
      <vt:lpstr> static 응용 : 싱글톤 패턴</vt:lpstr>
      <vt:lpstr> static 응용 : 싱글톤 패턴</vt:lpstr>
      <vt:lpstr> static 응용 : 싱글톤 패턴</vt:lpstr>
      <vt:lpstr> static 응용 : 싱글톤 패턴</vt:lpstr>
      <vt:lpstr> static 응용 : 싱글톤 패턴</vt:lpstr>
      <vt:lpstr> static 응용 : 싱글톤 패턴</vt:lpstr>
      <vt:lpstr> static 응용 : 싱글톤 패턴</vt:lpstr>
      <vt:lpstr> static 응용 : 싱글톤 패턴</vt:lpstr>
      <vt:lpstr> static 응용 : 싱글톤 패턴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343</cp:revision>
  <dcterms:created xsi:type="dcterms:W3CDTF">2019-03-04T02:36:55Z</dcterms:created>
  <dcterms:modified xsi:type="dcterms:W3CDTF">2022-06-28T22:31:30Z</dcterms:modified>
</cp:coreProperties>
</file>