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256" r:id="rId2"/>
    <p:sldId id="326" r:id="rId3"/>
    <p:sldId id="327" r:id="rId4"/>
    <p:sldId id="328" r:id="rId5"/>
    <p:sldId id="329" r:id="rId6"/>
    <p:sldId id="331" r:id="rId7"/>
    <p:sldId id="330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80" r:id="rId49"/>
    <p:sldId id="381" r:id="rId50"/>
    <p:sldId id="382" r:id="rId51"/>
    <p:sldId id="384" r:id="rId52"/>
    <p:sldId id="383" r:id="rId53"/>
    <p:sldId id="374" r:id="rId54"/>
    <p:sldId id="375" r:id="rId55"/>
    <p:sldId id="376" r:id="rId56"/>
    <p:sldId id="377" r:id="rId57"/>
    <p:sldId id="378" r:id="rId58"/>
    <p:sldId id="379" r:id="rId5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69" autoAdjust="0"/>
  </p:normalViewPr>
  <p:slideViewPr>
    <p:cSldViewPr>
      <p:cViewPr varScale="1">
        <p:scale>
          <a:sx n="81" d="100"/>
          <a:sy n="81" d="100"/>
        </p:scale>
        <p:origin x="1306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1815" y="6237312"/>
            <a:ext cx="9894185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  <p:sp>
        <p:nvSpPr>
          <p:cNvPr id="12" name="직사각형 7"/>
          <p:cNvSpPr/>
          <p:nvPr userDrawn="1"/>
        </p:nvSpPr>
        <p:spPr>
          <a:xfrm>
            <a:off x="11815" y="6511626"/>
            <a:ext cx="9906000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mois.go.kr/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kma.go.kr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mois.go.kr/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676875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14</a:t>
            </a:r>
            <a:r>
              <a:rPr lang="ko-KR" altLang="en-US" b="1" dirty="0" smtClean="0">
                <a:solidFill>
                  <a:schemeClr val="tx1"/>
                </a:solidFill>
              </a:rPr>
              <a:t>장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</a:rPr>
              <a:t>데이터 분석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및 시각화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7860873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온도가 가장 낮은 날짜와 온도 분석하기</a:t>
            </a:r>
            <a:endParaRPr lang="en-US" altLang="ko-KR" sz="2000" dirty="0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600" y="2132856"/>
            <a:ext cx="6192688" cy="403244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67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최고 기온 데이터 리스트에 저장하고 데이터 시각화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36407"/>
            <a:ext cx="7719729" cy="43437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13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7860873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최고 기온 데이터 리스트에 저장하기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090" y="2003617"/>
            <a:ext cx="5380186" cy="3810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195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7860873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내 생일의 최고 기온 데이터 시각화 하기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844824"/>
            <a:ext cx="5400600" cy="47061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368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65"/>
          <a:stretch/>
        </p:blipFill>
        <p:spPr>
          <a:xfrm>
            <a:off x="1352600" y="2013280"/>
            <a:ext cx="7445385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92561" y="1268760"/>
            <a:ext cx="6624736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내 생일의 최고 기온과 최저기온 시각화 하기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69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1" y="1268760"/>
            <a:ext cx="6624736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내 생일의 최고 기온과 최저기온 시각화 하기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15" r="18135"/>
          <a:stretch/>
        </p:blipFill>
        <p:spPr>
          <a:xfrm>
            <a:off x="1136576" y="1979278"/>
            <a:ext cx="7272808" cy="19442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0" y="3645024"/>
            <a:ext cx="4063118" cy="26879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140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1800493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ea typeface="돋움" panose="020B0600000101010101" pitchFamily="50" charset="-127"/>
              </a:rPr>
              <a:t>행정안전부</a:t>
            </a:r>
            <a:r>
              <a:rPr lang="ko-KR" altLang="en-US" sz="2000" dirty="0" smtClean="0">
                <a:ea typeface="돋움" panose="020B0600000101010101" pitchFamily="50" charset="-127"/>
              </a:rPr>
              <a:t>  </a:t>
            </a:r>
            <a:r>
              <a:rPr lang="en-US" altLang="ko-KR" sz="2000" dirty="0" smtClean="0">
                <a:ea typeface="돋움" panose="020B0600000101010101" pitchFamily="50" charset="-127"/>
                <a:hlinkClick r:id="rId2"/>
              </a:rPr>
              <a:t>https://www.mois.go.kr</a:t>
            </a:r>
            <a:endParaRPr lang="en-US" altLang="ko-KR" sz="2000" dirty="0"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ea typeface="돋움" panose="020B0600000101010101" pitchFamily="50" charset="-127"/>
              </a:rPr>
              <a:t>     </a:t>
            </a:r>
            <a:r>
              <a:rPr lang="ko-KR" altLang="en-US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정책자료 </a:t>
            </a:r>
            <a:r>
              <a:rPr lang="en-US" altLang="ko-KR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통계 </a:t>
            </a:r>
            <a:r>
              <a:rPr lang="en-US" altLang="ko-KR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주민등록 인구통계 </a:t>
            </a:r>
            <a:r>
              <a:rPr lang="en-US" altLang="ko-KR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연령별 인구 통계</a:t>
            </a:r>
            <a:endParaRPr lang="en-US" altLang="ko-KR" b="1" dirty="0" smtClean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ea typeface="돋움" panose="020B0600000101010101" pitchFamily="50" charset="-127"/>
              </a:rPr>
              <a:t>     </a:t>
            </a:r>
            <a:r>
              <a:rPr lang="en-US" altLang="ko-KR" dirty="0" smtClean="0">
                <a:solidFill>
                  <a:srgbClr val="C00000"/>
                </a:solidFill>
                <a:ea typeface="돋움" panose="020B0600000101010101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ea typeface="돋움" panose="020B0600000101010101" pitchFamily="50" charset="-127"/>
              </a:rPr>
              <a:t>남</a:t>
            </a:r>
            <a:r>
              <a:rPr lang="en-US" altLang="ko-KR" dirty="0" smtClean="0">
                <a:solidFill>
                  <a:srgbClr val="C00000"/>
                </a:solidFill>
                <a:ea typeface="돋움" panose="020B0600000101010101" pitchFamily="50" charset="-127"/>
              </a:rPr>
              <a:t>,</a:t>
            </a:r>
            <a:r>
              <a:rPr lang="ko-KR" altLang="en-US" dirty="0" smtClean="0">
                <a:solidFill>
                  <a:srgbClr val="C00000"/>
                </a:solidFill>
                <a:ea typeface="돋움" panose="020B0600000101010101" pitchFamily="50" charset="-127"/>
              </a:rPr>
              <a:t>여 구분 체크 해제</a:t>
            </a:r>
            <a:r>
              <a:rPr lang="en-US" altLang="ko-KR" dirty="0" smtClean="0">
                <a:solidFill>
                  <a:srgbClr val="C00000"/>
                </a:solidFill>
                <a:ea typeface="돋움" panose="020B0600000101010101" pitchFamily="50" charset="-127"/>
              </a:rPr>
              <a:t>,  - </a:t>
            </a:r>
            <a:r>
              <a:rPr lang="ko-KR" altLang="en-US" dirty="0" smtClean="0">
                <a:solidFill>
                  <a:srgbClr val="C00000"/>
                </a:solidFill>
                <a:ea typeface="돋움" panose="020B0600000101010101" pitchFamily="50" charset="-127"/>
              </a:rPr>
              <a:t>전체 </a:t>
            </a:r>
            <a:r>
              <a:rPr lang="ko-KR" altLang="en-US" dirty="0" err="1" smtClean="0">
                <a:solidFill>
                  <a:srgbClr val="C00000"/>
                </a:solidFill>
                <a:ea typeface="돋움" panose="020B0600000101010101" pitchFamily="50" charset="-127"/>
              </a:rPr>
              <a:t>읍면동</a:t>
            </a:r>
            <a:r>
              <a:rPr lang="ko-KR" altLang="en-US" dirty="0" smtClean="0">
                <a:solidFill>
                  <a:srgbClr val="C00000"/>
                </a:solidFill>
                <a:ea typeface="돋움" panose="020B0600000101010101" pitchFamily="50" charset="-127"/>
              </a:rPr>
              <a:t> 현황 체크</a:t>
            </a:r>
            <a:endParaRPr lang="en-US" altLang="ko-KR" dirty="0" smtClean="0">
              <a:solidFill>
                <a:srgbClr val="C00000"/>
              </a:solidFill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ea typeface="돋움" panose="020B0600000101010101" pitchFamily="50" charset="-127"/>
              </a:rPr>
              <a:t>     - csv </a:t>
            </a:r>
            <a:r>
              <a:rPr lang="ko-KR" altLang="en-US" dirty="0" smtClean="0">
                <a:solidFill>
                  <a:srgbClr val="C00000"/>
                </a:solidFill>
                <a:ea typeface="돋움" panose="020B0600000101010101" pitchFamily="50" charset="-127"/>
              </a:rPr>
              <a:t>파일 다운로드</a:t>
            </a:r>
            <a:endParaRPr lang="en-US" altLang="ko-KR" dirty="0" smtClean="0">
              <a:solidFill>
                <a:srgbClr val="C00000"/>
              </a:solidFill>
              <a:ea typeface="돋움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3112195"/>
            <a:ext cx="6272363" cy="33411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065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7860873" cy="49231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ea typeface="돋움" panose="020B0600000101010101" pitchFamily="50" charset="-127"/>
              </a:rPr>
              <a:t>a</a:t>
            </a:r>
            <a:r>
              <a:rPr lang="en-US" altLang="ko-KR" sz="2000" dirty="0" smtClean="0">
                <a:ea typeface="돋움" panose="020B0600000101010101" pitchFamily="50" charset="-127"/>
              </a:rPr>
              <a:t>ge_2023.csv</a:t>
            </a:r>
            <a:endParaRPr lang="en-US" altLang="ko-KR" sz="2000" dirty="0"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34" y="2060848"/>
            <a:ext cx="8472766" cy="33542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2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7860873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인구 구조 데이터 출력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49"/>
          <a:stretch/>
        </p:blipFill>
        <p:spPr>
          <a:xfrm>
            <a:off x="848544" y="1977098"/>
            <a:ext cx="8054905" cy="36121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75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인구 구조 데이터 시각화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17" y="1979278"/>
            <a:ext cx="7361558" cy="34292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74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7860873" cy="969496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ea typeface="돋움" panose="020B0600000101010101" pitchFamily="50" charset="-127"/>
              </a:rPr>
              <a:t>기상자료 </a:t>
            </a:r>
            <a:r>
              <a:rPr lang="ko-KR" altLang="en-US" sz="2000" dirty="0" err="1" smtClean="0">
                <a:ea typeface="돋움" panose="020B0600000101010101" pitchFamily="50" charset="-127"/>
              </a:rPr>
              <a:t>개방포털</a:t>
            </a:r>
            <a:r>
              <a:rPr lang="ko-KR" altLang="en-US" sz="2000" dirty="0" smtClean="0">
                <a:ea typeface="돋움" panose="020B0600000101010101" pitchFamily="50" charset="-127"/>
              </a:rPr>
              <a:t>  </a:t>
            </a:r>
            <a:r>
              <a:rPr lang="en-US" altLang="ko-KR" sz="2000" dirty="0" smtClean="0">
                <a:ea typeface="돋움" panose="020B0600000101010101" pitchFamily="50" charset="-127"/>
                <a:hlinkClick r:id="rId2"/>
              </a:rPr>
              <a:t>https://data.kma.go.kr</a:t>
            </a:r>
            <a:endParaRPr lang="en-US" altLang="ko-KR" sz="2000" dirty="0"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ea typeface="돋움" panose="020B0600000101010101" pitchFamily="50" charset="-127"/>
              </a:rPr>
              <a:t>     </a:t>
            </a:r>
            <a:r>
              <a:rPr lang="ko-KR" altLang="en-US" dirty="0" smtClean="0">
                <a:ea typeface="돋움" panose="020B0600000101010101" pitchFamily="50" charset="-127"/>
              </a:rPr>
              <a:t>기후통계분석 </a:t>
            </a:r>
            <a:r>
              <a:rPr lang="en-US" altLang="ko-KR" dirty="0" smtClean="0">
                <a:ea typeface="돋움" panose="020B0600000101010101" pitchFamily="50" charset="-127"/>
              </a:rPr>
              <a:t>&gt; </a:t>
            </a:r>
            <a:r>
              <a:rPr lang="ko-KR" altLang="en-US" dirty="0" err="1" smtClean="0">
                <a:ea typeface="돋움" panose="020B0600000101010101" pitchFamily="50" charset="-127"/>
              </a:rPr>
              <a:t>기온분석</a:t>
            </a:r>
            <a:r>
              <a:rPr lang="ko-KR" altLang="en-US" dirty="0" smtClean="0"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ea typeface="돋움" panose="020B0600000101010101" pitchFamily="50" charset="-127"/>
              </a:rPr>
              <a:t>&gt; (1904.1.1~2023.1.1) </a:t>
            </a:r>
            <a:r>
              <a:rPr lang="ko-KR" altLang="en-US" dirty="0" smtClean="0">
                <a:ea typeface="돋움" panose="020B0600000101010101" pitchFamily="50" charset="-127"/>
              </a:rPr>
              <a:t>검색 </a:t>
            </a:r>
            <a:r>
              <a:rPr lang="en-US" altLang="ko-KR" dirty="0" smtClean="0">
                <a:ea typeface="돋움" panose="020B0600000101010101" pitchFamily="50" charset="-127"/>
              </a:rPr>
              <a:t>&gt; csv </a:t>
            </a:r>
            <a:r>
              <a:rPr lang="ko-KR" altLang="en-US" dirty="0" smtClean="0">
                <a:ea typeface="돋움" panose="020B0600000101010101" pitchFamily="50" charset="-127"/>
              </a:rPr>
              <a:t>다운로드</a:t>
            </a:r>
            <a:endParaRPr lang="en-US" altLang="ko-KR" dirty="0" smtClean="0">
              <a:ea typeface="돋움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348880"/>
            <a:ext cx="5472608" cy="41427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9181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7860873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인구 구조 데이터 시각화 </a:t>
            </a:r>
            <a:r>
              <a:rPr lang="en-US" altLang="ko-KR" sz="2000" dirty="0" smtClean="0">
                <a:latin typeface="+mn-ea"/>
              </a:rPr>
              <a:t>– </a:t>
            </a:r>
            <a:r>
              <a:rPr lang="ko-KR" altLang="en-US" sz="2000" dirty="0" err="1" smtClean="0">
                <a:latin typeface="+mn-ea"/>
              </a:rPr>
              <a:t>꺽은선</a:t>
            </a:r>
            <a:r>
              <a:rPr lang="ko-KR" altLang="en-US" sz="2000" dirty="0" smtClean="0">
                <a:latin typeface="+mn-ea"/>
              </a:rPr>
              <a:t> 그래프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060848"/>
            <a:ext cx="6280698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033120" y="4293096"/>
            <a:ext cx="3168352" cy="71508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신도림동은 </a:t>
            </a:r>
            <a:r>
              <a:rPr lang="en-US" altLang="ko-KR" dirty="0" smtClean="0"/>
              <a:t>30~40</a:t>
            </a:r>
            <a:r>
              <a:rPr lang="ko-KR" altLang="en-US" dirty="0" smtClean="0"/>
              <a:t>대 부부가 많음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4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인구 구조 데이터 시각화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916832"/>
            <a:ext cx="7053590" cy="37080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9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인구 구조 데이터 시각화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69934"/>
            <a:ext cx="4410750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105128" y="2852936"/>
            <a:ext cx="3384376" cy="71508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관악구는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대가 압도적으로 많음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7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인구 구조 데이터 시각화 </a:t>
            </a:r>
            <a:r>
              <a:rPr lang="en-US" altLang="ko-KR" sz="2000" dirty="0" smtClean="0">
                <a:latin typeface="+mn-ea"/>
              </a:rPr>
              <a:t>– </a:t>
            </a:r>
            <a:r>
              <a:rPr lang="ko-KR" altLang="en-US" sz="2000" dirty="0" smtClean="0">
                <a:latin typeface="+mn-ea"/>
              </a:rPr>
              <a:t>막대 그래프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88840"/>
            <a:ext cx="5227773" cy="39703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291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1800493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ea typeface="돋움" panose="020B0600000101010101" pitchFamily="50" charset="-127"/>
              </a:rPr>
              <a:t>행정안전부</a:t>
            </a:r>
            <a:r>
              <a:rPr lang="ko-KR" altLang="en-US" sz="2000" dirty="0" smtClean="0">
                <a:ea typeface="돋움" panose="020B0600000101010101" pitchFamily="50" charset="-127"/>
              </a:rPr>
              <a:t>  </a:t>
            </a:r>
            <a:r>
              <a:rPr lang="en-US" altLang="ko-KR" sz="2000" dirty="0" smtClean="0">
                <a:ea typeface="돋움" panose="020B0600000101010101" pitchFamily="50" charset="-127"/>
                <a:hlinkClick r:id="rId2"/>
              </a:rPr>
              <a:t>https://www.mois.go.kr</a:t>
            </a:r>
            <a:endParaRPr lang="en-US" altLang="ko-KR" sz="2000" dirty="0"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ea typeface="돋움" panose="020B0600000101010101" pitchFamily="50" charset="-127"/>
              </a:rPr>
              <a:t>     </a:t>
            </a:r>
            <a:r>
              <a:rPr lang="ko-KR" altLang="en-US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정책자료 </a:t>
            </a:r>
            <a:r>
              <a:rPr lang="en-US" altLang="ko-KR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통계 </a:t>
            </a:r>
            <a:r>
              <a:rPr lang="en-US" altLang="ko-KR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주민등록 인구통계 </a:t>
            </a:r>
            <a:r>
              <a:rPr lang="en-US" altLang="ko-KR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연령별 인구 통계</a:t>
            </a:r>
            <a:endParaRPr lang="en-US" altLang="ko-KR" b="1" dirty="0" smtClean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ea typeface="돋움" panose="020B0600000101010101" pitchFamily="50" charset="-127"/>
              </a:rPr>
              <a:t>     </a:t>
            </a:r>
            <a:r>
              <a:rPr lang="en-US" altLang="ko-KR" dirty="0" smtClean="0">
                <a:solidFill>
                  <a:srgbClr val="C00000"/>
                </a:solidFill>
                <a:ea typeface="돋움" panose="020B0600000101010101" pitchFamily="50" charset="-127"/>
              </a:rPr>
              <a:t>- </a:t>
            </a:r>
            <a:r>
              <a:rPr lang="ko-KR" altLang="en-US" dirty="0">
                <a:solidFill>
                  <a:srgbClr val="C00000"/>
                </a:solidFill>
                <a:ea typeface="돋움" panose="020B0600000101010101" pitchFamily="50" charset="-127"/>
              </a:rPr>
              <a:t>계</a:t>
            </a:r>
            <a:r>
              <a:rPr lang="ko-KR" altLang="en-US" dirty="0" smtClean="0">
                <a:solidFill>
                  <a:srgbClr val="C00000"/>
                </a:solidFill>
                <a:ea typeface="돋움" panose="020B0600000101010101" pitchFamily="50" charset="-127"/>
              </a:rPr>
              <a:t> 체크 해제</a:t>
            </a:r>
            <a:r>
              <a:rPr lang="en-US" altLang="ko-KR" dirty="0" smtClean="0">
                <a:solidFill>
                  <a:srgbClr val="C00000"/>
                </a:solidFill>
                <a:ea typeface="돋움" panose="020B0600000101010101" pitchFamily="50" charset="-127"/>
              </a:rPr>
              <a:t>,  - </a:t>
            </a:r>
            <a:r>
              <a:rPr lang="ko-KR" altLang="en-US" dirty="0" smtClean="0">
                <a:solidFill>
                  <a:srgbClr val="C00000"/>
                </a:solidFill>
                <a:ea typeface="돋움" panose="020B0600000101010101" pitchFamily="50" charset="-127"/>
              </a:rPr>
              <a:t>전체 </a:t>
            </a:r>
            <a:r>
              <a:rPr lang="ko-KR" altLang="en-US" dirty="0" err="1" smtClean="0">
                <a:solidFill>
                  <a:srgbClr val="C00000"/>
                </a:solidFill>
                <a:ea typeface="돋움" panose="020B0600000101010101" pitchFamily="50" charset="-127"/>
              </a:rPr>
              <a:t>읍면동</a:t>
            </a:r>
            <a:r>
              <a:rPr lang="ko-KR" altLang="en-US" dirty="0" smtClean="0">
                <a:solidFill>
                  <a:srgbClr val="C00000"/>
                </a:solidFill>
                <a:ea typeface="돋움" panose="020B0600000101010101" pitchFamily="50" charset="-127"/>
              </a:rPr>
              <a:t> 현황 체크</a:t>
            </a:r>
            <a:endParaRPr lang="en-US" altLang="ko-KR" dirty="0" smtClean="0">
              <a:solidFill>
                <a:srgbClr val="C00000"/>
              </a:solidFill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ea typeface="돋움" panose="020B0600000101010101" pitchFamily="50" charset="-127"/>
              </a:rPr>
              <a:t>     - csv </a:t>
            </a:r>
            <a:r>
              <a:rPr lang="ko-KR" altLang="en-US" dirty="0" smtClean="0">
                <a:solidFill>
                  <a:srgbClr val="C00000"/>
                </a:solidFill>
                <a:ea typeface="돋움" panose="020B0600000101010101" pitchFamily="50" charset="-127"/>
              </a:rPr>
              <a:t>파일 다운로드</a:t>
            </a:r>
            <a:endParaRPr lang="en-US" altLang="ko-KR" dirty="0" smtClean="0">
              <a:solidFill>
                <a:srgbClr val="C00000"/>
              </a:solidFill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150600"/>
            <a:ext cx="6360000" cy="33027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11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49231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ea typeface="돋움" panose="020B0600000101010101" pitchFamily="50" charset="-127"/>
              </a:rPr>
              <a:t>g</a:t>
            </a:r>
            <a:r>
              <a:rPr lang="en-US" altLang="ko-KR" sz="2000" dirty="0" smtClean="0">
                <a:ea typeface="돋움" panose="020B0600000101010101" pitchFamily="50" charset="-127"/>
              </a:rPr>
              <a:t>ender.csv</a:t>
            </a:r>
            <a:endParaRPr lang="en-US" altLang="ko-KR" sz="2000" dirty="0">
              <a:ea typeface="돋움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3068960"/>
            <a:ext cx="4846740" cy="32540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" y="2042229"/>
            <a:ext cx="8280920" cy="7452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74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49231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ea typeface="돋움" panose="020B0600000101010101" pitchFamily="50" charset="-127"/>
              </a:rPr>
              <a:t>gender.csv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3068960"/>
            <a:ext cx="4846740" cy="32540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" y="2042229"/>
            <a:ext cx="8280920" cy="7452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428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성별 인구구조 시각화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455" y="2038196"/>
            <a:ext cx="4271165" cy="29749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190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성별 인구구조 시각화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132856"/>
            <a:ext cx="5006573" cy="29167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353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성별 인구구조 시각화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038196"/>
            <a:ext cx="5270327" cy="35510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94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7860873" cy="969496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ea typeface="돋움" panose="020B0600000101010101" pitchFamily="50" charset="-127"/>
              </a:rPr>
              <a:t>CSV </a:t>
            </a:r>
            <a:r>
              <a:rPr lang="ko-KR" altLang="en-US" sz="2000" dirty="0" smtClean="0">
                <a:ea typeface="돋움" panose="020B0600000101010101" pitchFamily="50" charset="-127"/>
              </a:rPr>
              <a:t>파일</a:t>
            </a:r>
            <a:endParaRPr lang="en-US" altLang="ko-KR" sz="2000" dirty="0"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ea typeface="돋움" panose="020B0600000101010101" pitchFamily="50" charset="-127"/>
              </a:rPr>
              <a:t>     - </a:t>
            </a:r>
            <a:r>
              <a:rPr lang="en-US" altLang="ko-KR" dirty="0" err="1" smtClean="0">
                <a:ea typeface="돋움" panose="020B0600000101010101" pitchFamily="50" charset="-127"/>
              </a:rPr>
              <a:t>datas</a:t>
            </a:r>
            <a:r>
              <a:rPr lang="en-US" altLang="ko-KR" dirty="0" smtClean="0">
                <a:ea typeface="돋움" panose="020B0600000101010101" pitchFamily="50" charset="-127"/>
              </a:rPr>
              <a:t> </a:t>
            </a:r>
            <a:r>
              <a:rPr lang="ko-KR" altLang="en-US" dirty="0" smtClean="0">
                <a:ea typeface="돋움" panose="020B0600000101010101" pitchFamily="50" charset="-127"/>
              </a:rPr>
              <a:t>폴더 </a:t>
            </a:r>
            <a:r>
              <a:rPr lang="en-US" altLang="ko-KR" dirty="0" smtClean="0">
                <a:ea typeface="돋움" panose="020B0600000101010101" pitchFamily="50" charset="-127"/>
              </a:rPr>
              <a:t>&gt; temp.csv</a:t>
            </a:r>
            <a:r>
              <a:rPr lang="ko-KR" altLang="en-US" dirty="0" smtClean="0">
                <a:ea typeface="돋움" panose="020B0600000101010101" pitchFamily="50" charset="-127"/>
              </a:rPr>
              <a:t>로 저장</a:t>
            </a:r>
            <a:endParaRPr lang="en-US" altLang="ko-KR" dirty="0" smtClean="0"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2454280"/>
            <a:ext cx="3723997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582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성별 인구구조 시각화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93" y="1806483"/>
            <a:ext cx="5684098" cy="46468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017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성별 인구구조 시각화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16832"/>
            <a:ext cx="4663844" cy="3749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24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성별 인구구조 시각화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05" y="2038196"/>
            <a:ext cx="4625741" cy="35969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28" y="2420888"/>
            <a:ext cx="3240360" cy="23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7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성별 인구구조 시각화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70072"/>
            <a:ext cx="5334462" cy="42675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87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성별 인구구조 시각화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038196"/>
            <a:ext cx="5311600" cy="37341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31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+mn-ea"/>
              </a:rPr>
              <a:t>NAVER </a:t>
            </a:r>
            <a:r>
              <a:rPr lang="ko-KR" altLang="en-US" sz="2000" dirty="0" smtClean="0">
                <a:latin typeface="+mn-ea"/>
              </a:rPr>
              <a:t>개발자 센터에서 애플리케이션 등록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592" y="1916832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네이버 개발자 센터 검색</a:t>
            </a:r>
            <a:r>
              <a:rPr lang="en-US" altLang="ko-KR" dirty="0" smtClean="0">
                <a:solidFill>
                  <a:srgbClr val="7030A0"/>
                </a:solidFill>
              </a:rPr>
              <a:t>&gt; </a:t>
            </a:r>
            <a:r>
              <a:rPr lang="ko-KR" altLang="en-US" dirty="0" smtClean="0">
                <a:solidFill>
                  <a:srgbClr val="7030A0"/>
                </a:solidFill>
              </a:rPr>
              <a:t>서비스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API &gt; </a:t>
            </a:r>
            <a:r>
              <a:rPr lang="ko-KR" altLang="en-US" dirty="0" smtClean="0">
                <a:solidFill>
                  <a:srgbClr val="7030A0"/>
                </a:solidFill>
              </a:rPr>
              <a:t>오픈 </a:t>
            </a:r>
            <a:r>
              <a:rPr lang="en-US" altLang="ko-KR" dirty="0" smtClean="0">
                <a:solidFill>
                  <a:srgbClr val="7030A0"/>
                </a:solidFill>
              </a:rPr>
              <a:t>API </a:t>
            </a:r>
            <a:r>
              <a:rPr lang="ko-KR" altLang="en-US" dirty="0" smtClean="0">
                <a:solidFill>
                  <a:srgbClr val="7030A0"/>
                </a:solidFill>
              </a:rPr>
              <a:t>이용신청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16" y="2564904"/>
            <a:ext cx="5817064" cy="356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0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+mn-ea"/>
              </a:rPr>
              <a:t>NAVER </a:t>
            </a:r>
            <a:r>
              <a:rPr lang="ko-KR" altLang="en-US" sz="2000" dirty="0" smtClean="0">
                <a:latin typeface="+mn-ea"/>
              </a:rPr>
              <a:t>개발자 센터에서 애플리케이션 등록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492896"/>
            <a:ext cx="6253613" cy="3874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572692" y="194326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 </a:t>
            </a:r>
            <a:r>
              <a:rPr lang="ko-KR" altLang="en-US" b="1" dirty="0" smtClean="0">
                <a:solidFill>
                  <a:srgbClr val="7030A0"/>
                </a:solidFill>
              </a:rPr>
              <a:t>사용 </a:t>
            </a:r>
            <a:r>
              <a:rPr lang="en-US" altLang="ko-KR" b="1" dirty="0" smtClean="0">
                <a:solidFill>
                  <a:srgbClr val="7030A0"/>
                </a:solidFill>
              </a:rPr>
              <a:t>API – </a:t>
            </a:r>
            <a:r>
              <a:rPr lang="ko-KR" altLang="en-US" b="1" dirty="0" smtClean="0">
                <a:solidFill>
                  <a:srgbClr val="7030A0"/>
                </a:solidFill>
              </a:rPr>
              <a:t>검색</a:t>
            </a:r>
            <a:r>
              <a:rPr lang="en-US" altLang="ko-KR" b="1" dirty="0" smtClean="0">
                <a:solidFill>
                  <a:srgbClr val="7030A0"/>
                </a:solidFill>
              </a:rPr>
              <a:t>,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Clova</a:t>
            </a:r>
            <a:r>
              <a:rPr lang="en-US" altLang="ko-KR" b="1" dirty="0" smtClean="0">
                <a:solidFill>
                  <a:srgbClr val="7030A0"/>
                </a:solidFill>
              </a:rPr>
              <a:t> Face Recognition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03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+mn-ea"/>
              </a:rPr>
              <a:t>NAVER </a:t>
            </a:r>
            <a:r>
              <a:rPr lang="ko-KR" altLang="en-US" sz="2000" dirty="0" smtClean="0">
                <a:latin typeface="+mn-ea"/>
              </a:rPr>
              <a:t>개발자 센터에서 애플리케이션 등록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2692" y="1943262"/>
            <a:ext cx="597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Jupyter</a:t>
            </a:r>
            <a:r>
              <a:rPr lang="en-US" altLang="ko-KR" b="1" dirty="0" smtClean="0">
                <a:solidFill>
                  <a:srgbClr val="7030A0"/>
                </a:solidFill>
              </a:rPr>
              <a:t> Notebook</a:t>
            </a:r>
            <a:r>
              <a:rPr lang="ko-KR" altLang="en-US" b="1" dirty="0" smtClean="0">
                <a:solidFill>
                  <a:srgbClr val="7030A0"/>
                </a:solidFill>
              </a:rPr>
              <a:t>의 </a:t>
            </a:r>
            <a:r>
              <a:rPr lang="ko-KR" altLang="en-US" b="1" dirty="0" err="1" smtClean="0">
                <a:solidFill>
                  <a:srgbClr val="7030A0"/>
                </a:solidFill>
              </a:rPr>
              <a:t>웹서버</a:t>
            </a:r>
            <a:r>
              <a:rPr lang="ko-KR" altLang="en-US" b="1" dirty="0" smtClean="0">
                <a:solidFill>
                  <a:srgbClr val="7030A0"/>
                </a:solidFill>
              </a:rPr>
              <a:t> 주소 </a:t>
            </a:r>
            <a:r>
              <a:rPr lang="en-US" altLang="ko-KR" b="1" dirty="0" smtClean="0">
                <a:solidFill>
                  <a:srgbClr val="7030A0"/>
                </a:solidFill>
              </a:rPr>
              <a:t>– localhost </a:t>
            </a:r>
            <a:r>
              <a:rPr lang="ko-KR" altLang="en-US" b="1" dirty="0" smtClean="0">
                <a:solidFill>
                  <a:srgbClr val="7030A0"/>
                </a:solidFill>
              </a:rPr>
              <a:t>등록</a:t>
            </a:r>
            <a:r>
              <a:rPr lang="en-US" altLang="ko-KR" b="1" dirty="0" smtClean="0">
                <a:solidFill>
                  <a:srgbClr val="7030A0"/>
                </a:solidFill>
              </a:rPr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92" y="2564904"/>
            <a:ext cx="6265834" cy="36460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209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+mn-ea"/>
              </a:rPr>
              <a:t>NAVER </a:t>
            </a:r>
            <a:r>
              <a:rPr lang="ko-KR" altLang="en-US" sz="2000" dirty="0" smtClean="0">
                <a:latin typeface="+mn-ea"/>
              </a:rPr>
              <a:t>개발자 센터에서 애플리케이션 등록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2692" y="1943262"/>
            <a:ext cx="597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Jupyter</a:t>
            </a:r>
            <a:r>
              <a:rPr lang="en-US" altLang="ko-KR" b="1" dirty="0" smtClean="0">
                <a:solidFill>
                  <a:srgbClr val="7030A0"/>
                </a:solidFill>
              </a:rPr>
              <a:t> Notebook</a:t>
            </a:r>
            <a:r>
              <a:rPr lang="ko-KR" altLang="en-US" b="1" dirty="0" smtClean="0">
                <a:solidFill>
                  <a:srgbClr val="7030A0"/>
                </a:solidFill>
              </a:rPr>
              <a:t>의 </a:t>
            </a:r>
            <a:r>
              <a:rPr lang="ko-KR" altLang="en-US" b="1" dirty="0" err="1" smtClean="0">
                <a:solidFill>
                  <a:srgbClr val="7030A0"/>
                </a:solidFill>
              </a:rPr>
              <a:t>웹서버</a:t>
            </a:r>
            <a:r>
              <a:rPr lang="ko-KR" altLang="en-US" b="1" dirty="0" smtClean="0">
                <a:solidFill>
                  <a:srgbClr val="7030A0"/>
                </a:solidFill>
              </a:rPr>
              <a:t> 주소 </a:t>
            </a:r>
            <a:r>
              <a:rPr lang="en-US" altLang="ko-KR" b="1" dirty="0" smtClean="0">
                <a:solidFill>
                  <a:srgbClr val="7030A0"/>
                </a:solidFill>
              </a:rPr>
              <a:t>– localhost </a:t>
            </a:r>
            <a:r>
              <a:rPr lang="ko-KR" altLang="en-US" b="1" dirty="0" smtClean="0">
                <a:solidFill>
                  <a:srgbClr val="7030A0"/>
                </a:solidFill>
              </a:rPr>
              <a:t>등록</a:t>
            </a:r>
            <a:r>
              <a:rPr lang="en-US" altLang="ko-KR" b="1" dirty="0" smtClean="0">
                <a:solidFill>
                  <a:srgbClr val="7030A0"/>
                </a:solidFill>
              </a:rPr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92" y="2564904"/>
            <a:ext cx="6265834" cy="36460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65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+mn-ea"/>
              </a:rPr>
              <a:t>NAVER </a:t>
            </a:r>
            <a:r>
              <a:rPr lang="ko-KR" altLang="en-US" sz="2000" dirty="0" smtClean="0">
                <a:latin typeface="+mn-ea"/>
              </a:rPr>
              <a:t>개발자 센터에서 애플리케이션 등록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2692" y="1943262"/>
            <a:ext cx="597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 Client ID/ Client Secret </a:t>
            </a:r>
            <a:r>
              <a:rPr lang="ko-KR" altLang="en-US" b="1" dirty="0" smtClean="0">
                <a:solidFill>
                  <a:srgbClr val="7030A0"/>
                </a:solidFill>
              </a:rPr>
              <a:t>확인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846" y="2492895"/>
            <a:ext cx="7050300" cy="29894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53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7860873" cy="969496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ea typeface="돋움" panose="020B0600000101010101" pitchFamily="50" charset="-127"/>
              </a:rPr>
              <a:t>temp_seoul.csv</a:t>
            </a:r>
            <a:endParaRPr lang="en-US" altLang="ko-KR" sz="2000" dirty="0"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ea typeface="돋움" panose="020B0600000101010101" pitchFamily="50" charset="-127"/>
              </a:rPr>
              <a:t>     - </a:t>
            </a:r>
            <a:r>
              <a:rPr lang="ko-KR" altLang="en-US" dirty="0" smtClean="0">
                <a:ea typeface="돋움" panose="020B0600000101010101" pitchFamily="50" charset="-127"/>
              </a:rPr>
              <a:t>엑셀에서 연후 </a:t>
            </a:r>
            <a:r>
              <a:rPr lang="en-US" altLang="ko-KR" dirty="0" smtClean="0">
                <a:ea typeface="돋움" panose="020B0600000101010101" pitchFamily="50" charset="-127"/>
              </a:rPr>
              <a:t>&gt; 1</a:t>
            </a:r>
            <a:r>
              <a:rPr lang="ko-KR" altLang="en-US" dirty="0" smtClean="0">
                <a:ea typeface="돋움" panose="020B0600000101010101" pitchFamily="50" charset="-127"/>
              </a:rPr>
              <a:t>행</a:t>
            </a:r>
            <a:r>
              <a:rPr lang="en-US" altLang="ko-KR" dirty="0" smtClean="0">
                <a:ea typeface="돋움" panose="020B0600000101010101" pitchFamily="50" charset="-127"/>
              </a:rPr>
              <a:t>~7</a:t>
            </a:r>
            <a:r>
              <a:rPr lang="ko-KR" altLang="en-US" dirty="0" smtClean="0">
                <a:ea typeface="돋움" panose="020B0600000101010101" pitchFamily="50" charset="-127"/>
              </a:rPr>
              <a:t>행 삭제</a:t>
            </a:r>
            <a:endParaRPr lang="en-US" altLang="ko-KR" dirty="0" smtClean="0">
              <a:ea typeface="돋움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454280"/>
            <a:ext cx="4328535" cy="35512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363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1" y="1268467"/>
            <a:ext cx="3960440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API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사용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URL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테이블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10413"/>
              </p:ext>
            </p:extLst>
          </p:nvPr>
        </p:nvGraphicFramePr>
        <p:xfrm>
          <a:off x="1280592" y="2043756"/>
          <a:ext cx="7344816" cy="3401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3783">
                  <a:extLst>
                    <a:ext uri="{9D8B030D-6E8A-4147-A177-3AD203B41FA5}">
                      <a16:colId xmlns:a16="http://schemas.microsoft.com/office/drawing/2014/main" val="707077214"/>
                    </a:ext>
                  </a:extLst>
                </a:gridCol>
                <a:gridCol w="5621033">
                  <a:extLst>
                    <a:ext uri="{9D8B030D-6E8A-4147-A177-3AD203B41FA5}">
                      <a16:colId xmlns:a16="http://schemas.microsoft.com/office/drawing/2014/main" val="1069809898"/>
                    </a:ext>
                  </a:extLst>
                </a:gridCol>
              </a:tblGrid>
              <a:tr h="566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블로그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https://openapi.naver.com/v1/search/blog.json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012303"/>
                  </a:ext>
                </a:extLst>
              </a:tr>
              <a:tr h="566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뉴스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 https://openapi.naver.com/v1/search/news.json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9107433"/>
                  </a:ext>
                </a:extLst>
              </a:tr>
              <a:tr h="566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책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 https://openapi.naver.com/v1/search/book.json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356873"/>
                  </a:ext>
                </a:extLst>
              </a:tr>
              <a:tr h="566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영화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 https://openapi.naver.com/v1/search/movie.json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970017"/>
                  </a:ext>
                </a:extLst>
              </a:tr>
              <a:tr h="566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쇼핑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 https://openapi.naver.com/v1/search/shop.json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900034"/>
                  </a:ext>
                </a:extLst>
              </a:tr>
              <a:tr h="566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얼굴인식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 https://openapi.naver.com/v1/vision/celebrity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974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3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268760"/>
            <a:ext cx="7597798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772816"/>
            <a:ext cx="8994204" cy="13520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00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484784"/>
            <a:ext cx="6683319" cy="39703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38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89"/>
          <a:stretch/>
        </p:blipFill>
        <p:spPr>
          <a:xfrm>
            <a:off x="992560" y="1412776"/>
            <a:ext cx="7958296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5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484784"/>
            <a:ext cx="7338696" cy="30635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2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268760"/>
            <a:ext cx="7658764" cy="49534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045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77" y="1405714"/>
            <a:ext cx="8131245" cy="40465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63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060848"/>
            <a:ext cx="5480590" cy="41784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280592" y="138030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네이버 얼굴 인식</a:t>
            </a:r>
            <a:r>
              <a:rPr lang="en-US" altLang="ko-KR" dirty="0" smtClean="0"/>
              <a:t>(CFR)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개발 가이드 </a:t>
            </a:r>
            <a:r>
              <a:rPr lang="en-US" altLang="ko-KR" dirty="0" smtClean="0"/>
              <a:t>&gt; CFR API </a:t>
            </a:r>
            <a:r>
              <a:rPr lang="ko-KR" altLang="en-US" dirty="0" smtClean="0"/>
              <a:t>레퍼런스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7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80592" y="138030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네이버 얼굴 인식</a:t>
            </a:r>
            <a:r>
              <a:rPr lang="en-US" altLang="ko-KR" dirty="0" smtClean="0"/>
              <a:t>(CFR)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개발 가이드 </a:t>
            </a:r>
            <a:r>
              <a:rPr lang="en-US" altLang="ko-KR" dirty="0" smtClean="0"/>
              <a:t>&gt; CFR API </a:t>
            </a:r>
            <a:r>
              <a:rPr lang="ko-KR" altLang="en-US" dirty="0" smtClean="0"/>
              <a:t>레퍼런스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927273"/>
            <a:ext cx="5872278" cy="45260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530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+mn-ea"/>
              </a:rPr>
              <a:t>csv </a:t>
            </a:r>
            <a:r>
              <a:rPr lang="ko-KR" altLang="en-US" sz="2000" dirty="0" smtClean="0">
                <a:latin typeface="+mn-ea"/>
              </a:rPr>
              <a:t>모듈 사용</a:t>
            </a:r>
            <a:endParaRPr lang="en-US" altLang="ko-KR" sz="2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6656" y="1929606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csv.reader</a:t>
            </a:r>
            <a:r>
              <a:rPr lang="en-US" altLang="ko-KR" dirty="0" smtClean="0">
                <a:solidFill>
                  <a:srgbClr val="0070C0"/>
                </a:solidFill>
              </a:rPr>
              <a:t>() : CSV </a:t>
            </a:r>
            <a:r>
              <a:rPr lang="ko-KR" altLang="en-US" dirty="0" smtClean="0">
                <a:solidFill>
                  <a:srgbClr val="0070C0"/>
                </a:solidFill>
              </a:rPr>
              <a:t>파일에서 데이터 읽기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 err="1">
                <a:solidFill>
                  <a:srgbClr val="0070C0"/>
                </a:solidFill>
              </a:rPr>
              <a:t>c</a:t>
            </a:r>
            <a:r>
              <a:rPr lang="en-US" altLang="ko-KR" dirty="0" err="1" smtClean="0">
                <a:solidFill>
                  <a:srgbClr val="0070C0"/>
                </a:solidFill>
              </a:rPr>
              <a:t>sv.writer</a:t>
            </a:r>
            <a:r>
              <a:rPr lang="en-US" altLang="ko-KR" dirty="0" smtClean="0">
                <a:solidFill>
                  <a:srgbClr val="0070C0"/>
                </a:solidFill>
              </a:rPr>
              <a:t>() : </a:t>
            </a:r>
            <a:r>
              <a:rPr lang="en-US" altLang="ko-KR" dirty="0">
                <a:solidFill>
                  <a:srgbClr val="0070C0"/>
                </a:solidFill>
              </a:rPr>
              <a:t>CSV </a:t>
            </a:r>
            <a:r>
              <a:rPr lang="ko-KR" altLang="en-US" dirty="0">
                <a:solidFill>
                  <a:srgbClr val="0070C0"/>
                </a:solidFill>
              </a:rPr>
              <a:t>파일에서 데이터 </a:t>
            </a:r>
            <a:r>
              <a:rPr lang="ko-KR" altLang="en-US" dirty="0" smtClean="0">
                <a:solidFill>
                  <a:srgbClr val="0070C0"/>
                </a:solidFill>
              </a:rPr>
              <a:t>쓰기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26" y="3429000"/>
            <a:ext cx="8148263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891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80592" y="138030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네이버 얼굴 인식</a:t>
            </a:r>
            <a:r>
              <a:rPr lang="en-US" altLang="ko-KR" dirty="0" smtClean="0"/>
              <a:t>(CFR)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개발 가이드 </a:t>
            </a:r>
            <a:r>
              <a:rPr lang="en-US" altLang="ko-KR" dirty="0" smtClean="0"/>
              <a:t>&gt; CFR API </a:t>
            </a:r>
            <a:r>
              <a:rPr lang="ko-KR" altLang="en-US" dirty="0" smtClean="0"/>
              <a:t>레퍼런스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18" y="2077212"/>
            <a:ext cx="6998955" cy="36560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722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209287"/>
            <a:ext cx="3834988" cy="55320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806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7" y="1556792"/>
            <a:ext cx="7601373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258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484784"/>
            <a:ext cx="3894157" cy="31016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71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260866"/>
            <a:ext cx="6624736" cy="51955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20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177612"/>
            <a:ext cx="5260652" cy="5464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93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772816"/>
            <a:ext cx="8093141" cy="25605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465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340768"/>
            <a:ext cx="6782388" cy="42294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491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네이버 </a:t>
            </a:r>
            <a:r>
              <a:rPr lang="en-US" altLang="ko-KR" sz="2800" dirty="0" smtClean="0"/>
              <a:t>API </a:t>
            </a:r>
            <a:r>
              <a:rPr lang="ko-KR" altLang="en-US" sz="2800" dirty="0" smtClean="0"/>
              <a:t>사용해보기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2" y="1412776"/>
            <a:ext cx="3696020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1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1" y="1268760"/>
            <a:ext cx="6768752" cy="507831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</a:rPr>
              <a:t>f</a:t>
            </a:r>
            <a:r>
              <a:rPr lang="en-US" altLang="ko-KR" dirty="0" smtClean="0">
                <a:latin typeface="+mn-ea"/>
              </a:rPr>
              <a:t>loat() </a:t>
            </a:r>
            <a:r>
              <a:rPr lang="ko-KR" altLang="en-US" dirty="0" smtClean="0">
                <a:latin typeface="+mn-ea"/>
              </a:rPr>
              <a:t>함수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문자형 </a:t>
            </a:r>
            <a:r>
              <a:rPr lang="ko-KR" altLang="en-US" dirty="0" err="1" smtClean="0">
                <a:latin typeface="+mn-ea"/>
              </a:rPr>
              <a:t>자료형을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숫자형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실수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로 변환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76591"/>
            <a:ext cx="7069184" cy="244827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06"/>
          <a:stretch/>
        </p:blipFill>
        <p:spPr>
          <a:xfrm>
            <a:off x="570310" y="4653136"/>
            <a:ext cx="4328535" cy="1080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t="73248" r="43228" b="12037"/>
          <a:stretch/>
        </p:blipFill>
        <p:spPr>
          <a:xfrm>
            <a:off x="5250830" y="5013178"/>
            <a:ext cx="4121933" cy="6846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모서리가 둥근 직사각형 13"/>
          <p:cNvSpPr/>
          <p:nvPr/>
        </p:nvSpPr>
        <p:spPr>
          <a:xfrm>
            <a:off x="3882678" y="4437112"/>
            <a:ext cx="1152128" cy="144016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349776" y="4437112"/>
            <a:ext cx="1152128" cy="144016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250830" y="4869160"/>
            <a:ext cx="295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12181" y="4530606"/>
            <a:ext cx="2746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err="1" smtClean="0"/>
              <a:t>문자형을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숫자형으로</a:t>
            </a:r>
            <a:r>
              <a:rPr lang="ko-KR" altLang="en-US" sz="1600" dirty="0" smtClean="0"/>
              <a:t> 변환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9496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7860873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err="1">
                <a:latin typeface="+mn-ea"/>
              </a:rPr>
              <a:t>t</a:t>
            </a:r>
            <a:r>
              <a:rPr lang="en-US" altLang="ko-KR" sz="2000" dirty="0" err="1" smtClean="0">
                <a:latin typeface="+mn-ea"/>
              </a:rPr>
              <a:t>emperature.ipynb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40" y="3278980"/>
            <a:ext cx="6438909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1496616" y="2166317"/>
            <a:ext cx="26642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[‘1950-09-01’, ‘108’, “,”,”]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587934" y="1916832"/>
            <a:ext cx="627592" cy="93610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570464" y="2064343"/>
            <a:ext cx="177041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※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기온데이터</a:t>
            </a:r>
            <a:r>
              <a:rPr lang="ko-KR" altLang="en-US" sz="1600" dirty="0" smtClean="0">
                <a:solidFill>
                  <a:srgbClr val="C00000"/>
                </a:solidFill>
              </a:rPr>
              <a:t> 누락으로 오류 발생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9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7860873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err="1">
                <a:latin typeface="+mn-ea"/>
              </a:rPr>
              <a:t>t</a:t>
            </a:r>
            <a:r>
              <a:rPr lang="en-US" altLang="ko-KR" sz="2000" dirty="0" err="1" smtClean="0">
                <a:latin typeface="+mn-ea"/>
              </a:rPr>
              <a:t>emperature.ipynb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79278"/>
            <a:ext cx="6477561" cy="37112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82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89111"/>
            <a:ext cx="6569009" cy="43666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92560" y="1268760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온도가 가장 높은 날짜와 온도 분석하기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920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5717</TotalTime>
  <Words>738</Words>
  <Application>Microsoft Office PowerPoint</Application>
  <PresentationFormat>A4 용지(210x297mm)</PresentationFormat>
  <Paragraphs>192</Paragraphs>
  <Slides>58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4" baseType="lpstr">
      <vt:lpstr>돋움</vt:lpstr>
      <vt:lpstr>맑은 고딕</vt:lpstr>
      <vt:lpstr>휴먼엑스포</vt:lpstr>
      <vt:lpstr>Arial</vt:lpstr>
      <vt:lpstr>Wingdings</vt:lpstr>
      <vt:lpstr>Office 테마</vt:lpstr>
      <vt:lpstr>14장. 데이터 분석 및 시각화</vt:lpstr>
      <vt:lpstr> 기온 데이터 분석</vt:lpstr>
      <vt:lpstr> 기온 데이터 분석</vt:lpstr>
      <vt:lpstr> 기온 데이터 분석</vt:lpstr>
      <vt:lpstr> 기온 데이터 분석</vt:lpstr>
      <vt:lpstr> 기온 데이터 분석</vt:lpstr>
      <vt:lpstr> 기온 데이터 분석</vt:lpstr>
      <vt:lpstr> 기온 데이터 분석</vt:lpstr>
      <vt:lpstr> 기온 데이터 분석</vt:lpstr>
      <vt:lpstr> 기온 데이터 분석</vt:lpstr>
      <vt:lpstr> 기온 데이터 분석</vt:lpstr>
      <vt:lpstr> 기온 데이터 분석</vt:lpstr>
      <vt:lpstr> 기온 데이터 분석</vt:lpstr>
      <vt:lpstr> 기온 데이터 분석</vt:lpstr>
      <vt:lpstr> 기온 데이터 분석</vt:lpstr>
      <vt:lpstr> 인구 데이터 분석</vt:lpstr>
      <vt:lpstr> 인구 데이터 분석</vt:lpstr>
      <vt:lpstr> 인구 데이터 분석</vt:lpstr>
      <vt:lpstr> 인구 데이터 분석</vt:lpstr>
      <vt:lpstr> 인구 데이터 분석</vt:lpstr>
      <vt:lpstr> 인구 데이터 분석</vt:lpstr>
      <vt:lpstr> 인구 데이터 분석</vt:lpstr>
      <vt:lpstr> 인구 데이터 분석</vt:lpstr>
      <vt:lpstr> 인구 데이터 성별 분석</vt:lpstr>
      <vt:lpstr> 인구 데이터 성별 분석</vt:lpstr>
      <vt:lpstr> 인구 데이터 성별 분석</vt:lpstr>
      <vt:lpstr> 인구 데이터 성별 분석</vt:lpstr>
      <vt:lpstr> 인구 데이터 성별 분석</vt:lpstr>
      <vt:lpstr> 인구 데이터 성별 분석</vt:lpstr>
      <vt:lpstr> 인구 데이터 성별 분석</vt:lpstr>
      <vt:lpstr> 인구 데이터 성별 분석</vt:lpstr>
      <vt:lpstr> 인구 데이터 성별 분석</vt:lpstr>
      <vt:lpstr> 인구 데이터 성별 분석</vt:lpstr>
      <vt:lpstr> 인구 데이터 성별 분석</vt:lpstr>
      <vt:lpstr> 네이버 API 사용해보기</vt:lpstr>
      <vt:lpstr> 네이버 API 사용해보기</vt:lpstr>
      <vt:lpstr> 네이버 API 사용해보기</vt:lpstr>
      <vt:lpstr> 네이버 API 사용해보기</vt:lpstr>
      <vt:lpstr> 네이버 API 사용해보기</vt:lpstr>
      <vt:lpstr> 네이버 API 사용해보기</vt:lpstr>
      <vt:lpstr> 네이버 API 사용해보기</vt:lpstr>
      <vt:lpstr> 네이버 API 사용해보기</vt:lpstr>
      <vt:lpstr> 네이버 API 사용해보기</vt:lpstr>
      <vt:lpstr> 네이버 API 사용해보기</vt:lpstr>
      <vt:lpstr> 네이버 API 사용해보기</vt:lpstr>
      <vt:lpstr> 네이버 API 사용해보기</vt:lpstr>
      <vt:lpstr> 네이버 API 사용해보기</vt:lpstr>
      <vt:lpstr> 네이버 API 사용해보기</vt:lpstr>
      <vt:lpstr> 네이버 API 사용해보기</vt:lpstr>
      <vt:lpstr> 네이버 API 사용해보기</vt:lpstr>
      <vt:lpstr> 네이버 API 사용해보기</vt:lpstr>
      <vt:lpstr> 네이버 API 사용해보기</vt:lpstr>
      <vt:lpstr> 네이버 API 사용해보기</vt:lpstr>
      <vt:lpstr> 네이버 API 사용해보기</vt:lpstr>
      <vt:lpstr> 네이버 API 사용해보기</vt:lpstr>
      <vt:lpstr> 네이버 API 사용해보기</vt:lpstr>
      <vt:lpstr> 네이버 API 사용해보기</vt:lpstr>
      <vt:lpstr> 네이버 API 사용해보기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369</cp:revision>
  <dcterms:created xsi:type="dcterms:W3CDTF">2019-03-04T02:36:55Z</dcterms:created>
  <dcterms:modified xsi:type="dcterms:W3CDTF">2023-05-14T22:43:32Z</dcterms:modified>
</cp:coreProperties>
</file>