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01" r:id="rId3"/>
    <p:sldId id="302" r:id="rId4"/>
    <p:sldId id="326" r:id="rId5"/>
    <p:sldId id="346" r:id="rId6"/>
    <p:sldId id="303" r:id="rId7"/>
    <p:sldId id="304" r:id="rId8"/>
    <p:sldId id="360" r:id="rId9"/>
    <p:sldId id="369" r:id="rId10"/>
    <p:sldId id="371" r:id="rId11"/>
    <p:sldId id="370" r:id="rId12"/>
    <p:sldId id="327" r:id="rId13"/>
    <p:sldId id="338" r:id="rId14"/>
    <p:sldId id="351" r:id="rId15"/>
    <p:sldId id="339" r:id="rId16"/>
    <p:sldId id="361" r:id="rId17"/>
    <p:sldId id="367" r:id="rId18"/>
    <p:sldId id="372" r:id="rId19"/>
    <p:sldId id="368" r:id="rId20"/>
    <p:sldId id="307" r:id="rId21"/>
    <p:sldId id="306" r:id="rId22"/>
    <p:sldId id="308" r:id="rId23"/>
    <p:sldId id="309" r:id="rId24"/>
    <p:sldId id="328" r:id="rId25"/>
    <p:sldId id="352" r:id="rId26"/>
    <p:sldId id="347" r:id="rId27"/>
    <p:sldId id="353" r:id="rId28"/>
    <p:sldId id="348" r:id="rId29"/>
    <p:sldId id="363" r:id="rId30"/>
    <p:sldId id="364" r:id="rId31"/>
    <p:sldId id="365" r:id="rId32"/>
    <p:sldId id="366" r:id="rId33"/>
    <p:sldId id="310" r:id="rId34"/>
    <p:sldId id="362" r:id="rId35"/>
    <p:sldId id="311" r:id="rId36"/>
    <p:sldId id="312" r:id="rId37"/>
    <p:sldId id="313" r:id="rId38"/>
    <p:sldId id="354" r:id="rId39"/>
    <p:sldId id="355" r:id="rId40"/>
    <p:sldId id="356" r:id="rId41"/>
    <p:sldId id="357" r:id="rId42"/>
    <p:sldId id="358" r:id="rId43"/>
    <p:sldId id="359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3600" b="1" dirty="0">
                <a:solidFill>
                  <a:schemeClr val="tx1"/>
                </a:solidFill>
              </a:rPr>
              <a:t>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메서</a:t>
            </a:r>
            <a:r>
              <a:rPr lang="ko-KR" altLang="en-US" sz="3600" b="1" dirty="0" err="1">
                <a:solidFill>
                  <a:schemeClr val="tx1"/>
                </a:solidFill>
              </a:rPr>
              <a:t>드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196752"/>
            <a:ext cx="4320480" cy="52001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2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알고리즘 계산 복잡도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68760"/>
            <a:ext cx="396044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계산 복잡도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96616" y="1993962"/>
            <a:ext cx="7560840" cy="431535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입력 크기와 계산 횟수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첫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두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곱셈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나눗셈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대문자 </a:t>
            </a:r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  <a:r>
              <a:rPr lang="ko-KR" altLang="en-US" b="1" dirty="0" smtClean="0">
                <a:solidFill>
                  <a:schemeClr val="tx1"/>
                </a:solidFill>
              </a:rPr>
              <a:t>표기법</a:t>
            </a:r>
            <a:r>
              <a:rPr lang="en-US" altLang="ko-KR" b="1" dirty="0" smtClean="0">
                <a:solidFill>
                  <a:schemeClr val="tx1"/>
                </a:solidFill>
              </a:rPr>
              <a:t>(Big O)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계산 복잡도 표현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O(n)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비례할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O(1)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무관할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판단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ko-KR" altLang="en-US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dirty="0" smtClean="0">
                <a:solidFill>
                  <a:schemeClr val="tx1"/>
                </a:solidFill>
              </a:rPr>
              <a:t> 방법이 계산 속도가 더 빠름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함수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: fn_Complex.py)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82" y="2805503"/>
            <a:ext cx="2882265" cy="3096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601072" y="4361610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fn_multi.py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리스</a:t>
            </a:r>
            <a:r>
              <a:rPr lang="ko-KR" altLang="en-US" dirty="0"/>
              <a:t>트</a:t>
            </a:r>
            <a:r>
              <a:rPr lang="ko-KR" altLang="en-US" dirty="0" smtClean="0"/>
              <a:t> 전달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608669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</a:t>
            </a:r>
            <a:r>
              <a:rPr lang="ko-KR" altLang="en-US" sz="200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매개변수로 전달하여 평균 계산하기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88840"/>
            <a:ext cx="3384376" cy="3640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80992" y="407707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fn_average.py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배열 전달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0778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70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052467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80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474156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55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895845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317534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90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739223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630778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052467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74156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895845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3317534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739223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572597" y="2932626"/>
            <a:ext cx="1160455" cy="614957"/>
          </a:xfrm>
          <a:prstGeom prst="wedgeRoundRectCallout">
            <a:avLst>
              <a:gd name="adj1" fmla="val -23835"/>
              <a:gd name="adj2" fmla="val -6920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최대값의 위치번호</a:t>
            </a:r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647479" y="3858660"/>
            <a:ext cx="6217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숫자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을 최대값으로 기억한다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두 번째 숫자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을 최대값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과 비교하여 최대값은 </a:t>
            </a:r>
            <a:r>
              <a:rPr lang="en-US" altLang="ko-KR" sz="1600" dirty="0" smtClean="0"/>
              <a:t>80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계속 다음 숫자와 비교과정을 반복하여 최대값을 결정한다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7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196752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0" y="1754604"/>
            <a:ext cx="3048264" cy="4770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996952"/>
            <a:ext cx="3490263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268760"/>
            <a:ext cx="587066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리스트를 매개변수로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새로운 리스트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988840"/>
            <a:ext cx="295631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6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같은 이름 찾기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245414" y="1913050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콩</a:t>
            </a:r>
            <a:r>
              <a:rPr lang="ko-KR" altLang="en-US" sz="1600" dirty="0"/>
              <a:t>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팥</a:t>
            </a:r>
            <a:r>
              <a:rPr lang="ko-KR" altLang="en-US" sz="1600" dirty="0"/>
              <a:t>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288988" y="3129198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88988" y="2993170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9454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75666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15597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32" name="자유형 31"/>
          <p:cNvSpPr/>
          <p:nvPr/>
        </p:nvSpPr>
        <p:spPr>
          <a:xfrm>
            <a:off x="3888661" y="4001282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75666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15597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5148" y="3399582"/>
            <a:ext cx="6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중복</a:t>
            </a:r>
            <a:r>
              <a:rPr lang="en-US" altLang="ko-KR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8459" y="241171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1438" y="419562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5597" y="49573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8459" y="5085817"/>
            <a:ext cx="153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M" panose="02030600000101010101" pitchFamily="18" charset="-127"/>
                <a:ea typeface="HY엽서M" panose="02030600000101010101" pitchFamily="18" charset="-127"/>
              </a:rPr>
              <a:t>비교대상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3989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27880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12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98459" y="3309445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</p:spTree>
    <p:extLst>
      <p:ext uri="{BB962C8B-B14F-4D97-AF65-F5344CB8AC3E}">
        <p14:creationId xmlns:p14="http://schemas.microsoft.com/office/powerpoint/2010/main" val="17290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84" y="1321230"/>
            <a:ext cx="5036492" cy="51264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1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624047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8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0952" y="2002446"/>
            <a:ext cx="2378528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6480719" cy="28623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정의와 사용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sz="2000" dirty="0" err="1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def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키워드를 사용한다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형태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return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반환값이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없고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매개변수도 없는 경우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1"/>
          <a:stretch/>
        </p:blipFill>
        <p:spPr>
          <a:xfrm>
            <a:off x="1998419" y="4365104"/>
            <a:ext cx="3748922" cy="144016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4816104" y="4526179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382936" y="5298062"/>
            <a:ext cx="141695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함수의 호출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1112" y="4346159"/>
            <a:ext cx="144016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함수의 정의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68271" y="5427256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356991"/>
            <a:ext cx="4824536" cy="22132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7958898" cy="2400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전역 변수는 메인 함수의 위쪽에서 선언하여 사용하고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영향 범위가 전체로 미친다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프로그램이 종료되면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메모리에서 소멸한다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846295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 변수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(local variable)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지역변수는 함수나 명령문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블록 안에서 생성되며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{ }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 벗어나면 메모리에서 소멸한다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08" y="2838325"/>
            <a:ext cx="236134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838325"/>
            <a:ext cx="4099916" cy="1737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48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정적변수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630271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global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사용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6" y="2072613"/>
            <a:ext cx="2467458" cy="3048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4077072"/>
            <a:ext cx="342930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65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메모리 영역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241032" y="1828118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2088" y="1412776"/>
            <a:ext cx="4592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데이터 </a:t>
            </a:r>
            <a:r>
              <a:rPr lang="ko-KR" altLang="en-US" b="1" dirty="0">
                <a:solidFill>
                  <a:srgbClr val="0070C0"/>
                </a:solidFill>
              </a:rPr>
              <a:t>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전역 </a:t>
            </a:r>
            <a:r>
              <a:rPr lang="ko-KR" altLang="en-US" b="1" dirty="0" smtClean="0">
                <a:solidFill>
                  <a:srgbClr val="C00000"/>
                </a:solidFill>
              </a:rPr>
              <a:t>변수</a:t>
            </a:r>
            <a:r>
              <a:rPr lang="ko-KR" altLang="en-US" dirty="0" smtClean="0"/>
              <a:t>가 저장되는 영역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 err="1">
                <a:solidFill>
                  <a:srgbClr val="0070C0"/>
                </a:solidFill>
              </a:rPr>
              <a:t>스택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매개 변수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및 중괄호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블록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ko-KR" altLang="en-US" b="1" dirty="0">
                <a:solidFill>
                  <a:srgbClr val="C00000"/>
                </a:solidFill>
              </a:rPr>
              <a:t>내부에 정의된 변수</a:t>
            </a:r>
            <a:r>
              <a:rPr lang="ko-KR" altLang="en-US" dirty="0"/>
              <a:t>들이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저장되는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0070C0"/>
                </a:solidFill>
              </a:rPr>
              <a:t>힙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동적으로 메모리를 할당하는 </a:t>
            </a:r>
            <a:r>
              <a:rPr lang="en-US" altLang="ko-KR" b="1" dirty="0">
                <a:solidFill>
                  <a:srgbClr val="C00000"/>
                </a:solidFill>
              </a:rPr>
              <a:t/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         </a:t>
            </a:r>
            <a:r>
              <a:rPr lang="ko-KR" altLang="en-US" b="1" dirty="0">
                <a:solidFill>
                  <a:srgbClr val="C00000"/>
                </a:solidFill>
              </a:rPr>
              <a:t>변수</a:t>
            </a:r>
            <a:r>
              <a:rPr lang="ko-KR" altLang="en-US" dirty="0"/>
              <a:t>들이 저장되는 영역</a:t>
            </a:r>
            <a:endParaRPr lang="en-US" altLang="ko-KR" dirty="0"/>
          </a:p>
          <a:p>
            <a:r>
              <a:rPr lang="en-US" altLang="ko-KR" dirty="0"/>
              <a:t>             (</a:t>
            </a:r>
            <a:r>
              <a:rPr lang="ko-KR" altLang="en-US" dirty="0"/>
              <a:t>객체 </a:t>
            </a:r>
            <a:r>
              <a:rPr lang="en-US" altLang="ko-KR" dirty="0"/>
              <a:t>-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오른쪽 화살표 16"/>
          <p:cNvSpPr/>
          <p:nvPr/>
        </p:nvSpPr>
        <p:spPr>
          <a:xfrm>
            <a:off x="5241032" y="2764222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241032" y="3772334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93160" y="1599499"/>
            <a:ext cx="2880320" cy="9363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고정된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93160" y="3471707"/>
            <a:ext cx="2880320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eap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93160" y="2535873"/>
            <a:ext cx="2880320" cy="935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3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변수의 유효범위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76543"/>
            <a:ext cx="884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1~100</a:t>
            </a:r>
            <a:r>
              <a:rPr lang="ko-KR" altLang="en-US" dirty="0" smtClean="0"/>
              <a:t>까지의 자연수 중 배수와 배수의 개수를 계산하는 함수를 정의하시오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04864"/>
            <a:ext cx="5425911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78" y="3166120"/>
            <a:ext cx="3926625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14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기본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774287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매개변수를 초기화하여 선언하고 함수 </a:t>
            </a:r>
            <a:r>
              <a:rPr lang="ko-KR" altLang="en-US" dirty="0" err="1" smtClean="0">
                <a:latin typeface="+mn-ea"/>
              </a:rPr>
              <a:t>호출시</a:t>
            </a:r>
            <a:r>
              <a:rPr lang="ko-KR" altLang="en-US" dirty="0" smtClean="0">
                <a:latin typeface="+mn-ea"/>
              </a:rPr>
              <a:t> 매개변수를 생략하면 기본 값으로 출력된다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2736912"/>
            <a:ext cx="3960440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2=1):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744010"/>
            <a:ext cx="3744416" cy="20680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5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매개변수의 </a:t>
            </a:r>
            <a:r>
              <a:rPr lang="ko-KR" altLang="en-US" dirty="0" err="1" smtClean="0">
                <a:latin typeface="+mn-ea"/>
              </a:rPr>
              <a:t>입력값이</a:t>
            </a:r>
            <a:r>
              <a:rPr lang="ko-KR" altLang="en-US" dirty="0" smtClean="0">
                <a:latin typeface="+mn-ea"/>
              </a:rPr>
              <a:t> 정해지지 않고 변경해야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사용하는 변수이다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변수이름 앞에 </a:t>
            </a:r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616" y="2852936"/>
            <a:ext cx="3096344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(*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852936"/>
            <a:ext cx="3581711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3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병합하기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05673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340768"/>
            <a:ext cx="5438617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 앞에 별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</a:rPr>
              <a:t>(**)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457200" lvl="2"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딕셔너리</a:t>
            </a:r>
            <a:r>
              <a:rPr lang="en-US" altLang="ko-KR" dirty="0" smtClean="0">
                <a:latin typeface="+mn-ea"/>
              </a:rPr>
              <a:t>(dictionary)</a:t>
            </a:r>
            <a:r>
              <a:rPr lang="ko-KR" altLang="en-US" dirty="0" smtClean="0">
                <a:latin typeface="+mn-ea"/>
              </a:rPr>
              <a:t>형의 자료로 만들어짐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852936"/>
            <a:ext cx="4336156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0" y="3710135"/>
            <a:ext cx="4511778" cy="1303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+mn-ea"/>
              </a:rPr>
              <a:t>특정한 기능을 수행하는 프로그램의 일부분을 함수</a:t>
            </a:r>
            <a:r>
              <a:rPr lang="en-US" altLang="ko-KR" dirty="0" smtClean="0">
                <a:latin typeface="+mn-ea"/>
              </a:rPr>
              <a:t>(Function)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2178719"/>
            <a:ext cx="6345464" cy="41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70566" y="1290826"/>
            <a:ext cx="709480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없고 전달인자가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0"/>
          <a:stretch/>
        </p:blipFill>
        <p:spPr>
          <a:xfrm>
            <a:off x="1784648" y="3680200"/>
            <a:ext cx="3528392" cy="168998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>
            <a:endCxn id="19" idx="1"/>
          </p:cNvCxnSpPr>
          <p:nvPr/>
        </p:nvCxnSpPr>
        <p:spPr>
          <a:xfrm>
            <a:off x="4456064" y="3846652"/>
            <a:ext cx="114500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601072" y="3666632"/>
            <a:ext cx="180020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인자는 변수이다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1988840"/>
            <a:ext cx="3096344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8568" y="46531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fn_hello2.py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97172"/>
              </p:ext>
            </p:extLst>
          </p:nvPr>
        </p:nvGraphicFramePr>
        <p:xfrm>
          <a:off x="848544" y="1268760"/>
          <a:ext cx="8640960" cy="531266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6055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422858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  <a:gridCol w="225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all(x)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 모두 참이면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거짓이 하나라도 있으면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all([1,2,3])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all([1,2,0])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any(x)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하나라도 참이 있으면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True, 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모두 거짓이면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any([1,2,0])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(expression)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표현식을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숫자로 변환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(‘1+2’)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list(s)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문자열을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리스트로 반환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list(“python”)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[‘p’, ‘y’, ‘t’, ‘h’, ‘o’, ‘n’]</a:t>
                      </a:r>
                      <a:endParaRPr lang="ko-KR" altLang="en-US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round(n,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digit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숫자를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반올림하여 돌려줌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round(4.6)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round(4.4)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sum(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리스트나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튜플의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모든 요소의 합을 반환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sum([1, 2, 3])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sum((1.2.3))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44824"/>
            <a:ext cx="292633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58"/>
          <a:stretch/>
        </p:blipFill>
        <p:spPr>
          <a:xfrm>
            <a:off x="4963210" y="2924944"/>
            <a:ext cx="3672408" cy="15515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거듭 제곱 함수 만들고 비교하기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22"/>
          <a:stretch/>
        </p:blipFill>
        <p:spPr>
          <a:xfrm>
            <a:off x="1712640" y="1988840"/>
            <a:ext cx="299177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7"/>
          <a:stretch/>
        </p:blipFill>
        <p:spPr>
          <a:xfrm>
            <a:off x="5025008" y="2891484"/>
            <a:ext cx="2952328" cy="2227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30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함수</a:t>
            </a:r>
            <a:r>
              <a:rPr lang="en-US" altLang="ko-KR" dirty="0"/>
              <a:t>(recursive function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14311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함수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어떤 함수 안에서 자기 자신을 부르는 것을 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재귀호출은 무한 반복하므로 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 조건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필요함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656" y="2996952"/>
            <a:ext cx="4680520" cy="2400657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if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충분히 작으면</a:t>
            </a:r>
            <a:r>
              <a:rPr lang="en-US" altLang="ko-KR" dirty="0" smtClean="0"/>
              <a:t>: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종료 조건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return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else: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 더 작은 값으로 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return </a:t>
            </a:r>
            <a:r>
              <a:rPr lang="ko-KR" altLang="en-US" dirty="0" smtClean="0"/>
              <a:t>결과값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6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재귀 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function)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74259" cy="4031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 err="1" smtClean="0"/>
              <a:t>팩토리얼</a:t>
            </a:r>
            <a:r>
              <a:rPr lang="en-US" altLang="ko-KR" b="1" dirty="0" smtClean="0"/>
              <a:t>(factorial)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5650" y="1191630"/>
            <a:ext cx="432048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팩토리얼을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구하는 재귀 함수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76872"/>
            <a:ext cx="3501193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4084674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60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8208912" cy="1292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피보나치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(Fibonacci)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수열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수학에서 피보나치 수는 </a:t>
            </a:r>
            <a:r>
              <a:rPr lang="ko-KR" altLang="en-US" sz="1600" dirty="0" smtClean="0"/>
              <a:t>첫째 및 둘째 항이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그 뒤의 모든 항은 바로 앞 두 항의 합인 수열이다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처음 여섯 항은 각각 </a:t>
            </a:r>
            <a:r>
              <a:rPr lang="en-US" altLang="ko-KR" sz="1600" dirty="0"/>
              <a:t>1, 1, 2, 3, 5, 8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https://statkclee.github.io/ai-lab/fig/ai-fibo-rabb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771834"/>
            <a:ext cx="40104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300599" y="277183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40832" y="291585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114643" y="2835822"/>
            <a:ext cx="3501858" cy="282781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첫번째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달에 새로 태어난 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한쌍이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있고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둘째달에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토끼가 커서 그대로 어른토끼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새끼를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낳아 어른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두쌍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네째달에는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어른이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새끼는 어른이 되어 총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이렇게 계속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죽지 않는다는 가정을 세우면 피보나치의 수가 된다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00599" y="332814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0832" y="347216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300599" y="3889690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44888" y="4033706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00599" y="4399709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944888" y="4543725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300599" y="5004082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20952" y="5148098"/>
            <a:ext cx="57606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300599" y="5591613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31044" y="5735629"/>
            <a:ext cx="16597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23"/>
          <p:cNvSpPr/>
          <p:nvPr/>
        </p:nvSpPr>
        <p:spPr>
          <a:xfrm>
            <a:off x="1928664" y="2492896"/>
            <a:ext cx="778220" cy="595568"/>
          </a:xfrm>
          <a:prstGeom prst="wedgeEllipseCallout">
            <a:avLst>
              <a:gd name="adj1" fmla="val 63627"/>
              <a:gd name="adj2" fmla="val 134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새끼</a:t>
            </a:r>
            <a:endParaRPr lang="ko-KR" altLang="en-US" sz="1400"/>
          </a:p>
        </p:txBody>
      </p:sp>
      <p:sp>
        <p:nvSpPr>
          <p:cNvPr id="26" name="타원형 설명선 25"/>
          <p:cNvSpPr/>
          <p:nvPr/>
        </p:nvSpPr>
        <p:spPr>
          <a:xfrm>
            <a:off x="1928664" y="3160472"/>
            <a:ext cx="778220" cy="595568"/>
          </a:xfrm>
          <a:prstGeom prst="wedgeEllipseCallout">
            <a:avLst>
              <a:gd name="adj1" fmla="val 68103"/>
              <a:gd name="adj2" fmla="val -1140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어른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20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6"/>
          <a:stretch/>
        </p:blipFill>
        <p:spPr>
          <a:xfrm>
            <a:off x="6537176" y="4338735"/>
            <a:ext cx="388654" cy="119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4275191" cy="52734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268760"/>
            <a:ext cx="7776864" cy="115212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Lambda Expressions(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람다식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    lambda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키워드로 익명 함수를 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만들수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있다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  return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 생략함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05064"/>
            <a:ext cx="2685201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59" y="4529656"/>
            <a:ext cx="2897899" cy="915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210029" y="2780928"/>
            <a:ext cx="3888432" cy="720080"/>
            <a:chOff x="1928664" y="2420888"/>
            <a:chExt cx="3888432" cy="720080"/>
          </a:xfrm>
        </p:grpSpPr>
        <p:sp>
          <p:nvSpPr>
            <p:cNvPr id="3" name="직사각형 2"/>
            <p:cNvSpPr/>
            <p:nvPr/>
          </p:nvSpPr>
          <p:spPr>
            <a:xfrm>
              <a:off x="2210029" y="2502458"/>
              <a:ext cx="3223961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C00000"/>
                  </a:solidFill>
                </a:rPr>
                <a:t>lambda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>
                  <a:solidFill>
                    <a:sysClr val="windowText" lastClr="000000"/>
                  </a:solidFill>
                </a:rPr>
                <a:t>매개변수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2000" b="1" dirty="0">
                  <a:solidFill>
                    <a:srgbClr val="C00000"/>
                  </a:solidFill>
                </a:rPr>
                <a:t>: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 err="1">
                  <a:solidFill>
                    <a:sysClr val="windowText" lastClr="000000"/>
                  </a:solidFill>
                </a:rPr>
                <a:t>표현식</a:t>
              </a:r>
              <a:endParaRPr lang="en-US" altLang="ko-KR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28664" y="2420888"/>
              <a:ext cx="3888432" cy="72008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39" y="1844824"/>
            <a:ext cx="3200678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2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2737" y="1290826"/>
            <a:ext cx="4240303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3.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24608" y="2348880"/>
            <a:ext cx="3377256" cy="1498562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return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반환값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22" y="2348880"/>
            <a:ext cx="3993024" cy="295232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05328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fn_calc.py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25961"/>
            <a:ext cx="3802710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62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5" y="1268760"/>
            <a:ext cx="5184575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람다 함수를 매개 변수로 전달하기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96803"/>
            <a:ext cx="4099916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0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map()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65624"/>
            <a:ext cx="4953429" cy="2903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3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filter()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5182049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24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구구단을 출력하는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08584" y="1362834"/>
            <a:ext cx="32175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구구단을 출력하는 함수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04864"/>
            <a:ext cx="5551357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98410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fn_gugu.py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도형의 면적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5"/>
          <a:stretch/>
        </p:blipFill>
        <p:spPr>
          <a:xfrm>
            <a:off x="1712640" y="2244214"/>
            <a:ext cx="5328592" cy="2881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208584" y="1362834"/>
            <a:ext cx="52822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도형의 </a:t>
            </a:r>
            <a:r>
              <a:rPr lang="ko-KR" altLang="en-US" sz="2000" b="1" dirty="0" smtClean="0"/>
              <a:t>면적을 계산하는 함수 정의와 사용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77136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fn_area.py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1052736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주문 상품 가격이 </a:t>
            </a:r>
            <a:r>
              <a:rPr lang="en-US" altLang="ko-KR" dirty="0"/>
              <a:t>20,000</a:t>
            </a:r>
            <a:r>
              <a:rPr lang="ko-KR" altLang="en-US" dirty="0"/>
              <a:t>원 미만이면 </a:t>
            </a:r>
            <a:r>
              <a:rPr lang="ko-KR" altLang="en-US" dirty="0" err="1"/>
              <a:t>배송비</a:t>
            </a:r>
            <a:r>
              <a:rPr lang="ko-KR" altLang="en-US" dirty="0"/>
              <a:t> </a:t>
            </a:r>
            <a:r>
              <a:rPr lang="en-US" altLang="ko-KR" dirty="0"/>
              <a:t>(2,500</a:t>
            </a:r>
            <a:r>
              <a:rPr lang="ko-KR" altLang="en-US" dirty="0"/>
              <a:t>원</a:t>
            </a:r>
            <a:r>
              <a:rPr lang="en-US" altLang="ko-KR" dirty="0"/>
              <a:t>) </a:t>
            </a:r>
            <a:r>
              <a:rPr lang="ko-KR" altLang="en-US" dirty="0" smtClean="0"/>
              <a:t>포함하고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ko-KR" altLang="en-US" dirty="0" err="1" smtClean="0"/>
              <a:t>배송비를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포함하지 않는 프로그램을 작성하세요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91" y="3254816"/>
            <a:ext cx="3169585" cy="750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67392" y="2784732"/>
            <a:ext cx="2088232" cy="37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☞ 실행 결과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5"/>
          <a:stretch/>
        </p:blipFill>
        <p:spPr>
          <a:xfrm>
            <a:off x="1568624" y="4221088"/>
            <a:ext cx="5761220" cy="1872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59356" y="435581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elivery_fee.py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9"/>
          <a:stretch/>
        </p:blipFill>
        <p:spPr>
          <a:xfrm>
            <a:off x="1568624" y="1916832"/>
            <a:ext cx="5761220" cy="2010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8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18818"/>
            <a:ext cx="396044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합을 구하기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3549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7764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1396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25008" y="2141272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712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700756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467985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464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7605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1701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45797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3196" y="2141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202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24640" y="3070920"/>
            <a:ext cx="4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(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41629" y="30689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357" y="3068960"/>
            <a:ext cx="52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) ÷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80200" y="2330584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825208" y="2150564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80200" y="3225037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825208" y="3045017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2" y="3789040"/>
            <a:ext cx="330844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97154"/>
            <a:ext cx="3854681" cy="1664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71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1194</Words>
  <Application>Microsoft Office PowerPoint</Application>
  <PresentationFormat>A4 용지(210x297mm)</PresentationFormat>
  <Paragraphs>293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HY엽서M</vt:lpstr>
      <vt:lpstr>돋움</vt:lpstr>
      <vt:lpstr>맑은 고딕</vt:lpstr>
      <vt:lpstr>휴먼엑스포</vt:lpstr>
      <vt:lpstr>Arial</vt:lpstr>
      <vt:lpstr>Wingdings</vt:lpstr>
      <vt:lpstr>Office 테마</vt:lpstr>
      <vt:lpstr>5장. 함수(메서드)</vt:lpstr>
      <vt:lpstr> 사용자 정의 함수</vt:lpstr>
      <vt:lpstr> 함수 정의하고 호출하기</vt:lpstr>
      <vt:lpstr> 함수 정의하고 호출하기</vt:lpstr>
      <vt:lpstr> 구구단을 출력하는 함수</vt:lpstr>
      <vt:lpstr> 도형의 면적 계산</vt:lpstr>
      <vt:lpstr> 배송비 계산하기</vt:lpstr>
      <vt:lpstr> 배송비 계산하기</vt:lpstr>
      <vt:lpstr> 알고리즘 계산 복잡도</vt:lpstr>
      <vt:lpstr> 알고리즘 계산 복잡도</vt:lpstr>
      <vt:lpstr> 알고리즘 계산 복잡도</vt:lpstr>
      <vt:lpstr>  함수 연습 문제</vt:lpstr>
      <vt:lpstr> 매개변수로 리스트 전달 1</vt:lpstr>
      <vt:lpstr> 매개변수로 배열 전달 2</vt:lpstr>
      <vt:lpstr> 매개변수로 배열 전달 2</vt:lpstr>
      <vt:lpstr> 매개변수로 배열 전달 3</vt:lpstr>
      <vt:lpstr> 동명이인 찾기 - 중복 검사</vt:lpstr>
      <vt:lpstr> 동명이인 찾기 - 중복 검사</vt:lpstr>
      <vt:lpstr> 동명이인 찾기 – 중복 검사</vt:lpstr>
      <vt:lpstr> 변수의 유효 범위 - 전역변수</vt:lpstr>
      <vt:lpstr> 변수의 유효 범위 - 지역변수</vt:lpstr>
      <vt:lpstr> 변수의 유효 범위 - 정적변수</vt:lpstr>
      <vt:lpstr> 변수의 메모리 영역</vt:lpstr>
      <vt:lpstr>  변수의 유효범위 연습 문제</vt:lpstr>
      <vt:lpstr> 함수의 기본 매개변수</vt:lpstr>
      <vt:lpstr> 함수의 가변 매개변수</vt:lpstr>
      <vt:lpstr> 함수의 가변 매개변수</vt:lpstr>
      <vt:lpstr> 함수의 매개변수</vt:lpstr>
      <vt:lpstr> 내장 함수(Built in Function)</vt:lpstr>
      <vt:lpstr> 내장 함수(Built in Function)</vt:lpstr>
      <vt:lpstr> 내장 함수(Built in Function)</vt:lpstr>
      <vt:lpstr> 내장 함수(Built in Function)</vt:lpstr>
      <vt:lpstr> 재귀 함수(recursive function)</vt:lpstr>
      <vt:lpstr> 재귀 함수(recursive function)</vt:lpstr>
      <vt:lpstr> 팩토리얼(factorial)</vt:lpstr>
      <vt:lpstr> 피보나치 수열</vt:lpstr>
      <vt:lpstr> 재귀 호출</vt:lpstr>
      <vt:lpstr> lambda Expressions(람다식)</vt:lpstr>
      <vt:lpstr> lambda Expressions(람다식)</vt:lpstr>
      <vt:lpstr> lambda Expressions(람다식)</vt:lpstr>
      <vt:lpstr> lambda Expressions(람다식)</vt:lpstr>
      <vt:lpstr> lambda(람다) 프로그래밍</vt:lpstr>
      <vt:lpstr> lambda(람다)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366</cp:revision>
  <dcterms:created xsi:type="dcterms:W3CDTF">2019-03-04T02:36:55Z</dcterms:created>
  <dcterms:modified xsi:type="dcterms:W3CDTF">2023-05-14T20:35:22Z</dcterms:modified>
</cp:coreProperties>
</file>