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71" r:id="rId12"/>
    <p:sldId id="372" r:id="rId13"/>
    <p:sldId id="382" r:id="rId14"/>
    <p:sldId id="373" r:id="rId15"/>
    <p:sldId id="375" r:id="rId16"/>
    <p:sldId id="383" r:id="rId17"/>
    <p:sldId id="376" r:id="rId18"/>
    <p:sldId id="377" r:id="rId19"/>
    <p:sldId id="385" r:id="rId20"/>
    <p:sldId id="386" r:id="rId21"/>
    <p:sldId id="379" r:id="rId22"/>
    <p:sldId id="380" r:id="rId23"/>
    <p:sldId id="381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-1286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546727" cy="122656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8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보안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시큐리티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및 예외처리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i="1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US" altLang="ko-KR" sz="2000" i="1" dirty="0" smtClean="0">
                <a:solidFill>
                  <a:schemeClr val="bg1">
                    <a:lumMod val="85000"/>
                  </a:schemeClr>
                </a:solidFill>
              </a:rPr>
              <a:t>ecurity &amp; Exception</a:t>
            </a:r>
            <a:endParaRPr lang="ko-KR" altLang="en-US" sz="1600" i="1" dirty="0">
              <a:solidFill>
                <a:schemeClr val="bg1">
                  <a:lumMod val="8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폼 기반 인증 방법으로 보안 처리하기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15" y="3708621"/>
            <a:ext cx="5966253" cy="1088531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841549" y="3657721"/>
            <a:ext cx="3021015" cy="26692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40897" y="3985961"/>
            <a:ext cx="2592288" cy="44273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4608" y="3237063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l</a:t>
            </a:r>
            <a:r>
              <a:rPr lang="en-US" altLang="ko-KR" sz="1600" dirty="0" err="1" smtClean="0"/>
              <a:t>ogin.jsp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14" y="5509927"/>
            <a:ext cx="2682473" cy="6553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424608" y="501296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l</a:t>
            </a:r>
            <a:r>
              <a:rPr lang="en-US" altLang="ko-KR" sz="1600" dirty="0" err="1" smtClean="0"/>
              <a:t>ogin_failed.jsp</a:t>
            </a:r>
            <a:endParaRPr lang="ko-KR" altLang="en-US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27" y="1955755"/>
            <a:ext cx="2743285" cy="1110304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417627" y="1545193"/>
            <a:ext cx="1430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security01.jsp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563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예외 처리</a:t>
            </a:r>
            <a:r>
              <a:rPr lang="en-US" altLang="ko-KR" sz="2000" b="1" dirty="0" smtClean="0"/>
              <a:t>(Exception Handling)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예외 처리는 프로그램이 처리되는 동안 특정한 문제가 </a:t>
            </a:r>
            <a:r>
              <a:rPr lang="ko-KR" altLang="en-US" sz="1600" dirty="0" err="1" smtClean="0"/>
              <a:t>발생했을때</a:t>
            </a:r>
            <a:r>
              <a:rPr lang="ko-KR" altLang="en-US" sz="1600" dirty="0" smtClean="0"/>
              <a:t> 처리를 중단하고 다른 처리를 하는 것으로 오류 처리라고도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웹 애플리케이션 실행 도중에 발생할 수 있는 오류에 대비한 예외 처리코드를 작성하여 비정상적인 종료를 막을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97040"/>
              </p:ext>
            </p:extLst>
          </p:nvPr>
        </p:nvGraphicFramePr>
        <p:xfrm>
          <a:off x="848544" y="3140968"/>
          <a:ext cx="8496944" cy="201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2"/>
                <a:gridCol w="4608512"/>
              </a:tblGrid>
              <a:tr h="42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예외 처리 방법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65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page </a:t>
                      </a:r>
                      <a:r>
                        <a:rPr lang="ko-KR" altLang="en-US" sz="1600" dirty="0" err="1" smtClean="0"/>
                        <a:t>디렉티브</a:t>
                      </a:r>
                      <a:r>
                        <a:rPr lang="ko-KR" altLang="en-US" sz="1600" dirty="0" smtClean="0"/>
                        <a:t> 태그를 이용한 예외 처리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errorPage</a:t>
                      </a:r>
                      <a:r>
                        <a:rPr lang="ko-KR" altLang="en-US" sz="1600" dirty="0" smtClean="0"/>
                        <a:t>와 </a:t>
                      </a:r>
                      <a:r>
                        <a:rPr lang="en-US" altLang="ko-KR" sz="1600" dirty="0" err="1" smtClean="0"/>
                        <a:t>isErrorPage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속성을 이용한다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265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try/catch/finally</a:t>
                      </a:r>
                      <a:r>
                        <a:rPr lang="ko-KR" altLang="en-US" sz="1600" dirty="0" smtClean="0"/>
                        <a:t>를 이용한 예외 처리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자바 언어의 예외 처리 구문을 이용한다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7366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web.xml</a:t>
                      </a:r>
                      <a:r>
                        <a:rPr lang="ko-KR" altLang="en-US" sz="1600" baseline="0" dirty="0" smtClean="0"/>
                        <a:t> 파일을 이용한 예외 처리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&lt;error-code&gt; </a:t>
                      </a:r>
                      <a:r>
                        <a:rPr lang="ko-KR" altLang="en-US" sz="1600" dirty="0" smtClean="0"/>
                        <a:t>또는 </a:t>
                      </a:r>
                      <a:r>
                        <a:rPr lang="en-US" altLang="ko-KR" sz="1600" dirty="0" smtClean="0"/>
                        <a:t>&lt;exception-type&gt;</a:t>
                      </a:r>
                      <a:r>
                        <a:rPr lang="ko-KR" altLang="en-US" sz="1600" dirty="0" smtClean="0"/>
                        <a:t>요소를 이용한다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947200"/>
            <a:ext cx="7224387" cy="2209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태그를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erropPage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속성으로 오류 페이지 호출하기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63824" y="2132856"/>
            <a:ext cx="5256584" cy="408623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&lt;%@ page </a:t>
            </a:r>
            <a:r>
              <a:rPr lang="en-US" altLang="ko-KR" dirty="0" err="1" smtClean="0">
                <a:solidFill>
                  <a:srgbClr val="C00000"/>
                </a:solidFill>
              </a:rPr>
              <a:t>errorPage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= “</a:t>
            </a:r>
            <a:r>
              <a:rPr lang="ko-KR" altLang="en-US" dirty="0" smtClean="0">
                <a:solidFill>
                  <a:schemeClr val="tx1"/>
                </a:solidFill>
              </a:rPr>
              <a:t>오류 페이지 </a:t>
            </a:r>
            <a:r>
              <a:rPr lang="en-US" altLang="ko-KR" dirty="0" smtClean="0">
                <a:solidFill>
                  <a:schemeClr val="tx1"/>
                </a:solidFill>
              </a:rPr>
              <a:t>URL” %&gt;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601" y="2875192"/>
            <a:ext cx="4968552" cy="41299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023230" y="312936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errorPage.jsp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5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태그를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erropPage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속성으로 오류 페이지 호출하기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3140968"/>
            <a:ext cx="455419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04864"/>
            <a:ext cx="4582328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673080" y="3338455"/>
            <a:ext cx="232225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rrorPage_error.jsp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태그를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erropPage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속성으로 오류 페이지 호출하기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40632" y="2036636"/>
            <a:ext cx="4680520" cy="408623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&lt;%@ page </a:t>
            </a:r>
            <a:r>
              <a:rPr lang="en-US" altLang="ko-KR" dirty="0" err="1" smtClean="0">
                <a:solidFill>
                  <a:srgbClr val="C00000"/>
                </a:solidFill>
              </a:rPr>
              <a:t>isErrorPage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= “true” %&gt;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37808"/>
              </p:ext>
            </p:extLst>
          </p:nvPr>
        </p:nvGraphicFramePr>
        <p:xfrm>
          <a:off x="776536" y="2708920"/>
          <a:ext cx="8496944" cy="216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0706"/>
                <a:gridCol w="1561702"/>
                <a:gridCol w="4824536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형식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getMessage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오류 이벤트와 함께 들어오는 메시지를 출력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toString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오류 이벤트의 </a:t>
                      </a:r>
                      <a:r>
                        <a:rPr lang="en-US" altLang="ko-KR" sz="1600" dirty="0" err="1" smtClean="0"/>
                        <a:t>toString</a:t>
                      </a:r>
                      <a:r>
                        <a:rPr lang="en-US" altLang="ko-KR" sz="1600" dirty="0" smtClean="0"/>
                        <a:t>()</a:t>
                      </a:r>
                      <a:r>
                        <a:rPr lang="ko-KR" altLang="en-US" sz="1600" dirty="0" smtClean="0"/>
                        <a:t>을 호출하여 간단한 오류  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메시지를 확인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printStackTrace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오류 메시지의 발생 근원지를 찾아 단계별로 오류를 출력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태그를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erropPage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isErrorPage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속성으로 오류 페이지 호출하기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65" y="2234698"/>
            <a:ext cx="7110077" cy="2202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280592" y="2132856"/>
            <a:ext cx="5544616" cy="48294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185248" y="2615804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isErrorPage.jsp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26" y="4365104"/>
            <a:ext cx="5518234" cy="1805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66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태그를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erropPage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isErrorPage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속성으로 오류 페이지 호출하기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15289"/>
            <a:ext cx="6250235" cy="322993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16" name="모서리가 둥근 직사각형 15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24608" y="2060848"/>
            <a:ext cx="4248472" cy="463781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548844" y="4391372"/>
            <a:ext cx="4500500" cy="79208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7041232" y="5183460"/>
            <a:ext cx="0" cy="33377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177136" y="5538733"/>
            <a:ext cx="2160240" cy="716387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exception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내장 객체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753200" y="2767109"/>
            <a:ext cx="230026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isErrorPage_error.jsp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9939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/>
              <a:t>web.xml </a:t>
            </a:r>
            <a:r>
              <a:rPr lang="ko-KR" altLang="en-US" b="1" dirty="0"/>
              <a:t>파일을 이용한 예외 처리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web.xml </a:t>
            </a:r>
            <a:r>
              <a:rPr lang="ko-KR" altLang="en-US" sz="2000" b="1" dirty="0" smtClean="0"/>
              <a:t>파일을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오류 코드로 </a:t>
            </a:r>
            <a:r>
              <a:rPr lang="ko-KR" altLang="en-US" b="1" dirty="0"/>
              <a:t>오류 페이지 호출하기</a:t>
            </a:r>
            <a:endParaRPr lang="en-US" altLang="ko-K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68624" y="2060848"/>
            <a:ext cx="4626903" cy="1328023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&lt;error-code&gt;…&lt;/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error-code&gt;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&lt;location&gt;…&lt;/ location&gt;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&lt;/</a:t>
            </a:r>
            <a:r>
              <a:rPr lang="en-US" altLang="ko-KR" dirty="0">
                <a:solidFill>
                  <a:schemeClr val="tx1"/>
                </a:solidFill>
              </a:rPr>
              <a:t> error-page 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10382"/>
              </p:ext>
            </p:extLst>
          </p:nvPr>
        </p:nvGraphicFramePr>
        <p:xfrm>
          <a:off x="1280592" y="3717032"/>
          <a:ext cx="7704856" cy="165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/>
                <a:gridCol w="5256584"/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요 소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&lt;error-code&gt;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오류 코드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&lt;exception-type&gt;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자바 예외 유형의 정규화된 클래스 이름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&lt;location&gt;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오류 페이지의 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을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9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/>
              <a:t>web.xml </a:t>
            </a:r>
            <a:r>
              <a:rPr lang="ko-KR" altLang="en-US" b="1" dirty="0"/>
              <a:t>파일을 이용한 예외 </a:t>
            </a:r>
            <a:r>
              <a:rPr lang="ko-KR" altLang="en-US" b="1" dirty="0" smtClean="0"/>
              <a:t>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web.xml </a:t>
            </a:r>
            <a:r>
              <a:rPr lang="ko-KR" altLang="en-US" sz="2000" b="1" dirty="0" smtClean="0"/>
              <a:t>파일을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오류 코드로 </a:t>
            </a:r>
            <a:r>
              <a:rPr lang="ko-KR" altLang="en-US" b="1" dirty="0"/>
              <a:t>오류 페이지 </a:t>
            </a:r>
            <a:r>
              <a:rPr lang="ko-KR" altLang="en-US" b="1" dirty="0" smtClean="0"/>
              <a:t>호출하기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수를 </a:t>
            </a:r>
            <a:r>
              <a:rPr lang="en-US" altLang="ko-KR" b="1" dirty="0"/>
              <a:t>0</a:t>
            </a:r>
            <a:r>
              <a:rPr lang="ko-KR" altLang="en-US" b="1" dirty="0"/>
              <a:t>으로 나누었을 때 예외 처리하기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3717032"/>
            <a:ext cx="2712253" cy="134360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480" y="2585752"/>
            <a:ext cx="6035563" cy="1059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485843" y="2464106"/>
            <a:ext cx="1517105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web.xml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5" y="5278895"/>
            <a:ext cx="5890771" cy="8154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9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/>
              <a:t>web.xml </a:t>
            </a:r>
            <a:r>
              <a:rPr lang="ko-KR" altLang="en-US" b="1" dirty="0"/>
              <a:t>파일을 이용한 예외 처리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3" y="1772816"/>
            <a:ext cx="6426714" cy="1332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292231" y="1355577"/>
            <a:ext cx="187220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errorCode.jsp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58" y="3501008"/>
            <a:ext cx="5814564" cy="2187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292231" y="3342183"/>
            <a:ext cx="250761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errorCodeProcess.jsp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55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71296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보</a:t>
            </a:r>
            <a:r>
              <a:rPr lang="ko-KR" altLang="en-US" sz="2000" b="1" dirty="0"/>
              <a:t>안</a:t>
            </a:r>
            <a:r>
              <a:rPr lang="en-US" altLang="ko-KR" sz="2000" b="1" dirty="0" smtClean="0"/>
              <a:t>(security)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시큐리티는</a:t>
            </a:r>
            <a:r>
              <a:rPr lang="ko-KR" altLang="en-US" sz="1600" dirty="0" smtClean="0"/>
              <a:t> 허가된 사용자만이 특정 웹 페이지에 접근할 수 있도록 제한하는 보안 기능을 말한다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JSP </a:t>
            </a:r>
            <a:r>
              <a:rPr lang="ko-KR" altLang="en-US" sz="1600" dirty="0" smtClean="0"/>
              <a:t>컨테이너는 요청된 페이지에 보안 제약이 있는지 확인하고 사용자에게 인증</a:t>
            </a:r>
            <a:r>
              <a:rPr lang="en-US" altLang="ko-KR" sz="1600" dirty="0" smtClean="0"/>
              <a:t>(authentication)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요청한다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사용자의 이름과 암호를 확인하여 수행하고 승인한다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시큐리트는</a:t>
            </a:r>
            <a:r>
              <a:rPr lang="ko-KR" altLang="en-US" sz="1600" dirty="0" smtClean="0"/>
              <a:t> 사용자가 권한이 없는 데이터에 접근하는 것을 막거나 웹 공격자가 전송 데이터를 중간에 가로채는 것을 방지하는 등 중요한 역을 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27911"/>
              </p:ext>
            </p:extLst>
          </p:nvPr>
        </p:nvGraphicFramePr>
        <p:xfrm>
          <a:off x="1136576" y="3933056"/>
          <a:ext cx="8208912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/>
                <a:gridCol w="5760640"/>
              </a:tblGrid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시큐리티</a:t>
                      </a:r>
                      <a:r>
                        <a:rPr lang="ko-KR" altLang="en-US" sz="1600" dirty="0" smtClean="0"/>
                        <a:t> 처리 방법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선언적 </a:t>
                      </a:r>
                      <a:r>
                        <a:rPr lang="ko-KR" altLang="en-US" sz="1600" dirty="0" err="1" smtClean="0"/>
                        <a:t>시큐리티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코드 </a:t>
                      </a:r>
                      <a:r>
                        <a:rPr lang="ko-KR" altLang="en-US" sz="1600" dirty="0" err="1" smtClean="0"/>
                        <a:t>작성없이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web.xml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파일에 보안 구성을 작성하여 사용자의 인증을 수행하는 방식이다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프로그래밍적 </a:t>
                      </a:r>
                      <a:r>
                        <a:rPr lang="ko-KR" altLang="en-US" sz="1600" dirty="0" err="1" smtClean="0"/>
                        <a:t>시큐리티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request </a:t>
                      </a:r>
                      <a:r>
                        <a:rPr lang="ko-KR" altLang="en-US" sz="1600" dirty="0" smtClean="0"/>
                        <a:t>내장 객체의 </a:t>
                      </a:r>
                      <a:r>
                        <a:rPr lang="ko-KR" altLang="en-US" sz="1600" dirty="0" err="1" smtClean="0"/>
                        <a:t>메소드를</a:t>
                      </a:r>
                      <a:r>
                        <a:rPr lang="ko-KR" altLang="en-US" sz="1600" dirty="0" smtClean="0"/>
                        <a:t> 통해 사용자의 권한 부여를 처리하는 프로그래밍 방식이다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29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/>
              <a:t>web.xml </a:t>
            </a:r>
            <a:r>
              <a:rPr lang="ko-KR" altLang="en-US" b="1" dirty="0"/>
              <a:t>파일을 이용한 예외 처리</a:t>
            </a:r>
            <a:endParaRPr lang="en-US" altLang="ko-KR" b="1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4364899" y="1735697"/>
            <a:ext cx="230425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errorCode_error.jsp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15" y="2291467"/>
            <a:ext cx="4488569" cy="1325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43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try-catch-finally</a:t>
            </a:r>
            <a:r>
              <a:rPr lang="ko-KR" altLang="en-US" sz="2000" b="1" dirty="0" smtClean="0"/>
              <a:t> 이용한 예외 처리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b="1" dirty="0" smtClean="0">
                <a:solidFill>
                  <a:srgbClr val="C00000"/>
                </a:solidFill>
              </a:rPr>
              <a:t>try-catch-finally</a:t>
            </a:r>
            <a:r>
              <a:rPr lang="ko-KR" altLang="en-US" dirty="0" smtClean="0"/>
              <a:t>는 자바의 예외 처리 구문으로 </a:t>
            </a:r>
            <a:r>
              <a:rPr lang="ko-KR" altLang="en-US" dirty="0" err="1" smtClean="0"/>
              <a:t>스크립틀릿</a:t>
            </a:r>
            <a:r>
              <a:rPr lang="ko-KR" altLang="en-US" dirty="0" smtClean="0"/>
              <a:t> 태그에 작성한다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8624" y="2060848"/>
            <a:ext cx="5760640" cy="4086225"/>
          </a:xfrm>
          <a:prstGeom prst="round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t</a:t>
            </a:r>
            <a:r>
              <a:rPr lang="en-US" altLang="ko-KR" dirty="0" smtClean="0">
                <a:solidFill>
                  <a:srgbClr val="C00000"/>
                </a:solidFill>
              </a:rPr>
              <a:t>ry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</a:rPr>
              <a:t>예외가 발생할 수 있는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실행문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r>
              <a:rPr lang="en-US" altLang="ko-KR" dirty="0" smtClean="0">
                <a:solidFill>
                  <a:srgbClr val="C00000"/>
                </a:solidFill>
              </a:rPr>
              <a:t>catch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처리할 예외 유형</a:t>
            </a:r>
            <a:r>
              <a:rPr lang="en-US" altLang="ko-KR" dirty="0" smtClean="0">
                <a:solidFill>
                  <a:schemeClr val="tx1"/>
                </a:solidFill>
              </a:rPr>
              <a:t>){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</a:rPr>
              <a:t>예외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처리문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r>
              <a:rPr lang="en-US" altLang="ko-KR" dirty="0" smtClean="0">
                <a:solidFill>
                  <a:srgbClr val="C00000"/>
                </a:solidFill>
              </a:rPr>
              <a:t>finally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//</a:t>
            </a:r>
            <a:r>
              <a:rPr lang="ko-KR" altLang="en-US" sz="1600" dirty="0" smtClean="0">
                <a:solidFill>
                  <a:schemeClr val="tx1"/>
                </a:solidFill>
              </a:rPr>
              <a:t>예외와 상관없이 무조건 실행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생략 가능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try-catch-finally</a:t>
            </a:r>
            <a:r>
              <a:rPr lang="ko-KR" altLang="en-US" sz="2000" b="1" dirty="0" smtClean="0"/>
              <a:t>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잘못된 형식의 데이터를 입력한 경우 예외 처리하기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15" y="2060848"/>
            <a:ext cx="2914533" cy="158417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149080"/>
            <a:ext cx="5890771" cy="1257409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3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try-catch-finally</a:t>
            </a:r>
            <a:r>
              <a:rPr lang="ko-KR" altLang="en-US" sz="2000" b="1" dirty="0" smtClean="0"/>
              <a:t> 이용한 예외 처리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잘못된 형식의 데이터를 입력한 경우 예외 처리하기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7" y="2006353"/>
            <a:ext cx="8419788" cy="2932873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00742" y="5011607"/>
            <a:ext cx="2235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tryCatch_error.jsp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74" y="4694654"/>
            <a:ext cx="3233755" cy="125462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7" y="5341724"/>
            <a:ext cx="5544616" cy="75157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39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00673"/>
            <a:ext cx="89289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ko-KR" altLang="en-US" b="1" dirty="0" err="1" smtClean="0"/>
              <a:t>시큐리티</a:t>
            </a:r>
            <a:r>
              <a:rPr lang="ko-KR" altLang="en-US" b="1" dirty="0" smtClean="0"/>
              <a:t> 역할 설정하기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&lt;security-role&gt;</a:t>
            </a:r>
            <a:r>
              <a:rPr lang="ko-KR" altLang="en-US" sz="1600" dirty="0" smtClean="0"/>
              <a:t>은 웹 애플리케이션에 사용하는 역할을 나열하는 요소로 </a:t>
            </a:r>
            <a:r>
              <a:rPr lang="en-US" altLang="ko-KR" sz="1600" dirty="0" smtClean="0"/>
              <a:t>web.xml</a:t>
            </a:r>
            <a:r>
              <a:rPr lang="ko-KR" altLang="en-US" sz="1600" dirty="0" smtClean="0"/>
              <a:t>파일에 구성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36576" y="2060202"/>
            <a:ext cx="5328592" cy="1021556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&lt;security-role&gt;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&lt;role-name&gt;</a:t>
            </a:r>
            <a:r>
              <a:rPr lang="ko-KR" altLang="en-US" dirty="0" smtClean="0">
                <a:solidFill>
                  <a:schemeClr val="tx1"/>
                </a:solidFill>
              </a:rPr>
              <a:t>역할 이름</a:t>
            </a:r>
            <a:r>
              <a:rPr lang="en-US" altLang="ko-KR" dirty="0" smtClean="0">
                <a:solidFill>
                  <a:schemeClr val="tx1"/>
                </a:solidFill>
              </a:rPr>
              <a:t>&lt;/role-name&gt;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&lt;/security-role&gt;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6536" y="3264818"/>
            <a:ext cx="89289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시큐리티</a:t>
            </a:r>
            <a:r>
              <a:rPr lang="ko-KR" altLang="en-US" b="1" dirty="0" smtClean="0"/>
              <a:t> 제약 사항 설정하기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/>
              <a:t>&lt;security-constraint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는 사용자의 요청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에 대한 접근 권한을 정의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6576" y="4224347"/>
            <a:ext cx="7416824" cy="1940957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&lt;security-constraint&gt;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&lt;web-resource-collection&gt;</a:t>
            </a:r>
            <a:r>
              <a:rPr lang="ko-KR" altLang="en-US" dirty="0" err="1" smtClean="0">
                <a:solidFill>
                  <a:schemeClr val="tx1"/>
                </a:solidFill>
              </a:rPr>
              <a:t>컨텍스트</a:t>
            </a:r>
            <a:r>
              <a:rPr lang="ko-KR" altLang="en-US" dirty="0" smtClean="0">
                <a:solidFill>
                  <a:schemeClr val="tx1"/>
                </a:solidFill>
              </a:rPr>
              <a:t> 이름</a:t>
            </a:r>
            <a:r>
              <a:rPr lang="en-US" altLang="ko-KR" dirty="0" smtClean="0">
                <a:solidFill>
                  <a:schemeClr val="tx1"/>
                </a:solidFill>
              </a:rPr>
              <a:t>&lt;/ web-resource-collection 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&lt;</a:t>
            </a:r>
            <a:r>
              <a:rPr lang="en-US" altLang="ko-KR" dirty="0" err="1" smtClean="0">
                <a:solidFill>
                  <a:schemeClr val="tx1"/>
                </a:solidFill>
              </a:rPr>
              <a:t>auth</a:t>
            </a:r>
            <a:r>
              <a:rPr lang="en-US" altLang="ko-KR" dirty="0" smtClean="0">
                <a:solidFill>
                  <a:schemeClr val="tx1"/>
                </a:solidFill>
              </a:rPr>
              <a:t>-constraint&gt;</a:t>
            </a:r>
            <a:r>
              <a:rPr lang="ko-KR" altLang="en-US" dirty="0" smtClean="0">
                <a:solidFill>
                  <a:schemeClr val="tx1"/>
                </a:solidFill>
              </a:rPr>
              <a:t>인증된 사용자</a:t>
            </a:r>
            <a:r>
              <a:rPr lang="en-US" altLang="ko-KR" dirty="0">
                <a:solidFill>
                  <a:schemeClr val="tx1"/>
                </a:solidFill>
              </a:rPr>
              <a:t>&lt;/ </a:t>
            </a:r>
            <a:r>
              <a:rPr lang="en-US" altLang="ko-KR" dirty="0" err="1" smtClean="0">
                <a:solidFill>
                  <a:schemeClr val="tx1"/>
                </a:solidFill>
              </a:rPr>
              <a:t>auth</a:t>
            </a:r>
            <a:r>
              <a:rPr lang="en-US" altLang="ko-KR" dirty="0" smtClean="0">
                <a:solidFill>
                  <a:schemeClr val="tx1"/>
                </a:solidFill>
              </a:rPr>
              <a:t>-constraint&gt;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&lt;user-data-constraint&gt;</a:t>
            </a:r>
            <a:r>
              <a:rPr lang="ko-KR" altLang="en-US" dirty="0" smtClean="0">
                <a:solidFill>
                  <a:schemeClr val="tx1"/>
                </a:solidFill>
              </a:rPr>
              <a:t>데이터보호 설정</a:t>
            </a:r>
            <a:r>
              <a:rPr lang="en-US" altLang="ko-KR" dirty="0" smtClean="0">
                <a:solidFill>
                  <a:schemeClr val="tx1"/>
                </a:solidFill>
              </a:rPr>
              <a:t>&lt;/</a:t>
            </a:r>
            <a:r>
              <a:rPr lang="en-US" altLang="ko-KR" dirty="0">
                <a:solidFill>
                  <a:schemeClr val="tx1"/>
                </a:solidFill>
              </a:rPr>
              <a:t> user-data-constraint&gt;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&lt;/security-constraint &gt;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보</a:t>
            </a:r>
            <a:r>
              <a:rPr lang="ko-KR" altLang="en-US" sz="2000" b="1" dirty="0"/>
              <a:t>안</a:t>
            </a:r>
            <a:r>
              <a:rPr lang="en-US" altLang="ko-KR" sz="2000" b="1" dirty="0" smtClean="0"/>
              <a:t>(security)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기본 인증 처리 방법으로 보안 처리하기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576" y="1904058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ecurity01.jsp</a:t>
            </a:r>
            <a:r>
              <a:rPr lang="ko-KR" altLang="en-US" sz="1600" dirty="0" smtClean="0"/>
              <a:t>로 요청하면 </a:t>
            </a:r>
            <a:r>
              <a:rPr lang="en-US" altLang="ko-KR" sz="1600" dirty="0" smtClean="0"/>
              <a:t>–&gt; </a:t>
            </a:r>
            <a:r>
              <a:rPr lang="ko-KR" altLang="en-US" sz="1600" dirty="0" smtClean="0"/>
              <a:t>로그인 창이 뜨고 </a:t>
            </a:r>
            <a:r>
              <a:rPr lang="en-US" altLang="ko-KR" sz="1600" dirty="0" smtClean="0"/>
              <a:t>-&gt;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                                  사용자이름</a:t>
            </a:r>
            <a:r>
              <a:rPr lang="en-US" altLang="ko-KR" sz="1600" dirty="0" smtClean="0"/>
              <a:t>(role1), </a:t>
            </a:r>
            <a:r>
              <a:rPr lang="ko-KR" altLang="en-US" sz="1600" dirty="0" smtClean="0"/>
              <a:t>비밀번호</a:t>
            </a:r>
            <a:r>
              <a:rPr lang="en-US" altLang="ko-KR" sz="1600" dirty="0" smtClean="0"/>
              <a:t>(role1234)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입력 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50" y="5293121"/>
            <a:ext cx="4115157" cy="845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92" y="2800223"/>
            <a:ext cx="4275875" cy="2212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50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보</a:t>
            </a:r>
            <a:r>
              <a:rPr lang="ko-KR" altLang="en-US" sz="2000" b="1" dirty="0"/>
              <a:t>안</a:t>
            </a:r>
            <a:r>
              <a:rPr lang="en-US" altLang="ko-KR" sz="2000" b="1" dirty="0" smtClean="0"/>
              <a:t>(security)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기본 인증 처리 방법으로 보안 </a:t>
            </a:r>
            <a:r>
              <a:rPr lang="ko-KR" altLang="en-US" sz="1600" dirty="0" smtClean="0"/>
              <a:t>처리하기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708920"/>
            <a:ext cx="4496190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4520952" y="2182758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security01.jsp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기본 인증 방법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웹 서버에 사용자와 역할 설정하기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</a:t>
            </a:r>
            <a:r>
              <a:rPr lang="en-US" altLang="ko-KR" sz="1600" b="1" dirty="0" smtClean="0"/>
              <a:t>Servers &gt; Tomcat 9 &gt; tomcat-users.xml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41" y="4005064"/>
            <a:ext cx="7466136" cy="172819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54" y="2365723"/>
            <a:ext cx="1883549" cy="145470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730640" y="5085184"/>
            <a:ext cx="7614847" cy="28803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536" y="980728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기본 인증 방법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en-US" altLang="ko-KR" dirty="0" smtClean="0"/>
              <a:t>2. web.xml </a:t>
            </a:r>
            <a:r>
              <a:rPr lang="ko-KR" altLang="en-US" dirty="0" smtClean="0"/>
              <a:t>에 설정하기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2" y="1996391"/>
            <a:ext cx="6035563" cy="4290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95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보</a:t>
            </a:r>
            <a:r>
              <a:rPr lang="ko-KR" altLang="en-US" sz="2000" b="1" dirty="0"/>
              <a:t>안</a:t>
            </a:r>
            <a:r>
              <a:rPr lang="en-US" altLang="ko-KR" sz="2000" b="1" dirty="0" smtClean="0"/>
              <a:t>(security)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b="1" dirty="0" smtClean="0"/>
              <a:t>폼 기반 </a:t>
            </a:r>
            <a:r>
              <a:rPr lang="ko-KR" altLang="en-US" sz="1600" dirty="0" smtClean="0"/>
              <a:t>인증 방법으로 보안 처리하기</a:t>
            </a:r>
            <a:endParaRPr lang="en-US" altLang="ko-KR" sz="1600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025008" y="3140968"/>
            <a:ext cx="576064" cy="260243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6266" y="2060848"/>
            <a:ext cx="8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처음엔 반드시 </a:t>
            </a:r>
            <a:r>
              <a:rPr lang="en-US" altLang="ko-KR" sz="1600" b="1" dirty="0" smtClean="0"/>
              <a:t>security01.jsp</a:t>
            </a:r>
            <a:r>
              <a:rPr lang="ko-KR" altLang="en-US" sz="1600" dirty="0" smtClean="0">
                <a:solidFill>
                  <a:srgbClr val="C00000"/>
                </a:solidFill>
              </a:rPr>
              <a:t>로 요청</a:t>
            </a:r>
            <a:r>
              <a:rPr lang="en-US" altLang="ko-KR" sz="1600" dirty="0" smtClean="0">
                <a:solidFill>
                  <a:srgbClr val="C00000"/>
                </a:solidFill>
              </a:rPr>
              <a:t>  </a:t>
            </a:r>
            <a:r>
              <a:rPr lang="en-US" altLang="ko-KR" sz="1600" dirty="0" smtClean="0">
                <a:solidFill>
                  <a:srgbClr val="C00000"/>
                </a:solidFill>
              </a:rPr>
              <a:t>-&gt;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login.jsp</a:t>
            </a:r>
            <a:r>
              <a:rPr lang="ko-KR" altLang="en-US" sz="1600" dirty="0" smtClean="0">
                <a:solidFill>
                  <a:srgbClr val="C00000"/>
                </a:solidFill>
              </a:rPr>
              <a:t>로 이동 </a:t>
            </a:r>
            <a:r>
              <a:rPr lang="en-US" altLang="ko-KR" sz="1600" dirty="0" smtClean="0">
                <a:solidFill>
                  <a:srgbClr val="C00000"/>
                </a:solidFill>
              </a:rPr>
              <a:t>-&gt; </a:t>
            </a:r>
            <a:r>
              <a:rPr lang="ko-KR" altLang="en-US" sz="1600" dirty="0" smtClean="0">
                <a:solidFill>
                  <a:srgbClr val="C00000"/>
                </a:solidFill>
              </a:rPr>
              <a:t>아이디</a:t>
            </a:r>
            <a:r>
              <a:rPr lang="en-US" altLang="ko-KR" sz="1600" dirty="0" smtClean="0">
                <a:solidFill>
                  <a:srgbClr val="C00000"/>
                </a:solidFill>
              </a:rPr>
              <a:t>, </a:t>
            </a:r>
            <a:r>
              <a:rPr lang="ko-KR" altLang="en-US" sz="1600" dirty="0" smtClean="0">
                <a:solidFill>
                  <a:srgbClr val="C00000"/>
                </a:solidFill>
              </a:rPr>
              <a:t>패스워드 입력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070309" y="3713961"/>
            <a:ext cx="576064" cy="21909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3150" y="4725144"/>
            <a:ext cx="738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# </a:t>
            </a:r>
            <a:r>
              <a:rPr lang="ko-KR" altLang="en-US" dirty="0" smtClean="0"/>
              <a:t>주의 사항 </a:t>
            </a:r>
            <a:r>
              <a:rPr lang="en-US" altLang="ko-KR" dirty="0" smtClean="0"/>
              <a:t>-&gt; xml </a:t>
            </a:r>
            <a:r>
              <a:rPr lang="ko-KR" altLang="en-US" dirty="0" err="1" smtClean="0"/>
              <a:t>설정후</a:t>
            </a:r>
            <a:r>
              <a:rPr lang="ko-KR" altLang="en-US" dirty="0" smtClean="0"/>
              <a:t> 서버를 </a:t>
            </a:r>
            <a:r>
              <a:rPr lang="ko-KR" altLang="en-US" dirty="0" err="1" smtClean="0"/>
              <a:t>재시작해</a:t>
            </a:r>
            <a:r>
              <a:rPr lang="ko-KR" altLang="en-US" dirty="0" err="1" smtClean="0"/>
              <a:t>야하고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security01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요청시엔</a:t>
            </a:r>
            <a:r>
              <a:rPr lang="ko-KR" altLang="en-US" dirty="0" smtClean="0"/>
              <a:t> 브라우저를 다시 </a:t>
            </a:r>
            <a:r>
              <a:rPr lang="ko-KR" altLang="en-US" dirty="0" err="1" smtClean="0"/>
              <a:t>시작해야함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25" y="3651290"/>
            <a:ext cx="3675271" cy="845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직사각형 16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131060" y="3561762"/>
            <a:ext cx="1430452" cy="39604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0" y="2701521"/>
            <a:ext cx="3802710" cy="1615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30" y="2653974"/>
            <a:ext cx="3555099" cy="8145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모서리가 둥근 직사각형 17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131060" y="2632781"/>
            <a:ext cx="1430452" cy="39604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504548" y="2632781"/>
            <a:ext cx="1430452" cy="39604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폼 기반 인증 방법으로 보안 처리하기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99" y="1766369"/>
            <a:ext cx="5565511" cy="46346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424608" y="139475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web.xml </a:t>
            </a:r>
            <a:r>
              <a:rPr lang="ko-KR" altLang="en-US" sz="1600" dirty="0" smtClean="0"/>
              <a:t>에 등록</a:t>
            </a:r>
            <a:endParaRPr lang="ko-KR" altLang="en-US" sz="1600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208584" y="4005064"/>
            <a:ext cx="4320480" cy="79208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529064" y="4320530"/>
            <a:ext cx="720080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393160" y="4042914"/>
            <a:ext cx="2160240" cy="716387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기본 인증 방법은 주석처리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5571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13599</TotalTime>
  <Words>767</Words>
  <Application>Microsoft Office PowerPoint</Application>
  <PresentationFormat>A4 용지(210x297mm)</PresentationFormat>
  <Paragraphs>153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8장. 보안(시큐리티) 및 예외처리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835</cp:revision>
  <dcterms:created xsi:type="dcterms:W3CDTF">2019-03-04T02:36:55Z</dcterms:created>
  <dcterms:modified xsi:type="dcterms:W3CDTF">2022-07-24T02:44:19Z</dcterms:modified>
</cp:coreProperties>
</file>