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300" r:id="rId3"/>
    <p:sldId id="319" r:id="rId4"/>
    <p:sldId id="301" r:id="rId5"/>
    <p:sldId id="302" r:id="rId6"/>
    <p:sldId id="389" r:id="rId7"/>
    <p:sldId id="340" r:id="rId8"/>
    <p:sldId id="343" r:id="rId9"/>
    <p:sldId id="376" r:id="rId10"/>
    <p:sldId id="377" r:id="rId11"/>
    <p:sldId id="353" r:id="rId12"/>
    <p:sldId id="351" r:id="rId13"/>
    <p:sldId id="394" r:id="rId14"/>
    <p:sldId id="425" r:id="rId15"/>
    <p:sldId id="431" r:id="rId16"/>
    <p:sldId id="426" r:id="rId17"/>
    <p:sldId id="342" r:id="rId18"/>
    <p:sldId id="427" r:id="rId19"/>
    <p:sldId id="388" r:id="rId20"/>
    <p:sldId id="391" r:id="rId21"/>
    <p:sldId id="392" r:id="rId22"/>
    <p:sldId id="380" r:id="rId23"/>
    <p:sldId id="347" r:id="rId24"/>
    <p:sldId id="396" r:id="rId25"/>
    <p:sldId id="355" r:id="rId26"/>
    <p:sldId id="430" r:id="rId27"/>
    <p:sldId id="397" r:id="rId28"/>
    <p:sldId id="398" r:id="rId29"/>
    <p:sldId id="432" r:id="rId30"/>
    <p:sldId id="399" r:id="rId31"/>
    <p:sldId id="400" r:id="rId32"/>
    <p:sldId id="417" r:id="rId33"/>
    <p:sldId id="418" r:id="rId34"/>
    <p:sldId id="419" r:id="rId35"/>
    <p:sldId id="421" r:id="rId36"/>
    <p:sldId id="422" r:id="rId37"/>
    <p:sldId id="420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11" r:id="rId49"/>
    <p:sldId id="412" r:id="rId50"/>
    <p:sldId id="413" r:id="rId51"/>
    <p:sldId id="414" r:id="rId52"/>
    <p:sldId id="415" r:id="rId53"/>
    <p:sldId id="416" r:id="rId54"/>
    <p:sldId id="423" r:id="rId55"/>
    <p:sldId id="424" r:id="rId56"/>
    <p:sldId id="429" r:id="rId57"/>
    <p:sldId id="428" r:id="rId5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771" y="39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7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49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jpeg"/><Relationship Id="rId4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>
                <a:solidFill>
                  <a:schemeClr val="tx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플라스크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웹 사이트 구축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(Templates)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4536504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(template)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55809"/>
              </p:ext>
            </p:extLst>
          </p:nvPr>
        </p:nvGraphicFramePr>
        <p:xfrm>
          <a:off x="1280592" y="2348880"/>
          <a:ext cx="7920880" cy="4158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템플릿 태그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96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if</a:t>
                      </a:r>
                      <a:r>
                        <a:rPr lang="ko-KR" altLang="en-US" sz="1800" b="1" dirty="0" smtClean="0"/>
                        <a:t> </a:t>
                      </a:r>
                      <a:r>
                        <a:rPr lang="en-US" altLang="ko-KR" sz="1800" b="1" dirty="0" err="1" smtClean="0"/>
                        <a:t>item_list</a:t>
                      </a:r>
                      <a:r>
                        <a:rPr lang="en-US" altLang="ko-KR" sz="1800" b="1" dirty="0" smtClean="0"/>
                        <a:t> %}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  .. </a:t>
                      </a:r>
                      <a:r>
                        <a:rPr lang="ko-KR" altLang="en-US" sz="1800" b="1" dirty="0" smtClean="0"/>
                        <a:t>내용 </a:t>
                      </a:r>
                      <a:r>
                        <a:rPr lang="en-US" altLang="ko-KR" sz="1800" b="1" dirty="0" smtClean="0"/>
                        <a:t>..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</a:t>
                      </a:r>
                      <a:r>
                        <a:rPr lang="en-US" altLang="ko-KR" sz="1800" b="1" dirty="0" err="1" smtClean="0"/>
                        <a:t>endif</a:t>
                      </a:r>
                      <a:r>
                        <a:rPr lang="en-US" altLang="ko-KR" sz="1800" b="1" dirty="0" smtClean="0"/>
                        <a:t> %}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item_list</a:t>
                      </a:r>
                      <a:r>
                        <a:rPr lang="ko-KR" altLang="en-US" sz="1800" dirty="0" smtClean="0"/>
                        <a:t>가 있다면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ko-KR" altLang="en-US" sz="1800" b="1" dirty="0" err="1" smtClean="0"/>
                        <a:t>조건문</a:t>
                      </a:r>
                      <a:r>
                        <a:rPr lang="en-US" altLang="ko-KR" sz="1800" b="1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83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for</a:t>
                      </a:r>
                      <a:r>
                        <a:rPr lang="en-US" altLang="ko-KR" sz="1800" b="1" baseline="0" dirty="0" smtClean="0"/>
                        <a:t> item in </a:t>
                      </a:r>
                      <a:r>
                        <a:rPr lang="en-US" altLang="ko-KR" sz="1800" b="1" baseline="0" dirty="0" err="1" smtClean="0"/>
                        <a:t>item_list</a:t>
                      </a:r>
                      <a:r>
                        <a:rPr lang="en-US" altLang="ko-KR" sz="1800" b="1" baseline="0" dirty="0" smtClean="0"/>
                        <a:t> </a:t>
                      </a:r>
                      <a:r>
                        <a:rPr lang="en-US" altLang="ko-KR" sz="1800" b="1" dirty="0" smtClean="0"/>
                        <a:t>%}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  .. </a:t>
                      </a:r>
                      <a:r>
                        <a:rPr lang="ko-KR" altLang="en-US" sz="1800" b="1" dirty="0" smtClean="0"/>
                        <a:t>내용 </a:t>
                      </a:r>
                      <a:r>
                        <a:rPr lang="en-US" altLang="ko-KR" sz="1800" b="1" dirty="0" smtClean="0"/>
                        <a:t>..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</a:t>
                      </a:r>
                      <a:r>
                        <a:rPr lang="en-US" altLang="ko-KR" sz="1800" b="1" dirty="0" err="1" smtClean="0"/>
                        <a:t>endfor</a:t>
                      </a:r>
                      <a:r>
                        <a:rPr lang="en-US" altLang="ko-KR" sz="1800" b="1" dirty="0" smtClean="0"/>
                        <a:t> %}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item_list</a:t>
                      </a:r>
                      <a:r>
                        <a:rPr lang="ko-KR" altLang="en-US" sz="1800" dirty="0" smtClean="0"/>
                        <a:t>를 반복하며 순차적으로 </a:t>
                      </a:r>
                      <a:endParaRPr lang="en-US" altLang="ko-KR" sz="18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item</a:t>
                      </a:r>
                      <a:r>
                        <a:rPr lang="ko-KR" altLang="en-US" sz="1800" dirty="0" smtClean="0"/>
                        <a:t>에 대입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ko-KR" altLang="en-US" sz="1800" b="1" dirty="0" err="1" smtClean="0"/>
                        <a:t>반복문</a:t>
                      </a:r>
                      <a:r>
                        <a:rPr lang="en-US" altLang="ko-KR" sz="1800" b="1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96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{{ id }}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id </a:t>
                      </a:r>
                      <a:r>
                        <a:rPr lang="ko-KR" altLang="en-US" sz="1800" dirty="0" smtClean="0"/>
                        <a:t>출력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출력문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6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{{ </a:t>
                      </a:r>
                      <a:r>
                        <a:rPr lang="en-US" altLang="ko-KR" sz="1800" b="1" dirty="0" err="1" smtClean="0"/>
                        <a:t>loop.index</a:t>
                      </a:r>
                      <a:r>
                        <a:rPr lang="en-US" altLang="ko-KR" sz="1800" b="1" dirty="0" smtClean="0"/>
                        <a:t> }}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loop </a:t>
                      </a:r>
                      <a:r>
                        <a:rPr lang="ko-KR" altLang="en-US" sz="1800" dirty="0" smtClean="0"/>
                        <a:t>객체의 </a:t>
                      </a:r>
                      <a:r>
                        <a:rPr lang="en-US" altLang="ko-KR" sz="1800" dirty="0" smtClean="0"/>
                        <a:t>index </a:t>
                      </a:r>
                      <a:r>
                        <a:rPr lang="ko-KR" altLang="en-US" sz="1800" dirty="0" smtClean="0"/>
                        <a:t>출력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4608" y="184482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err="1"/>
              <a:t>을</a:t>
            </a:r>
            <a:r>
              <a:rPr lang="ko-KR" altLang="en-US" dirty="0" smtClean="0"/>
              <a:t> 웹에 적용한 언어로 </a:t>
            </a:r>
            <a:r>
              <a:rPr lang="en-US" altLang="ko-KR" b="1" dirty="0" smtClean="0">
                <a:solidFill>
                  <a:srgbClr val="C00000"/>
                </a:solidFill>
              </a:rPr>
              <a:t>{%  %}, {{  }} </a:t>
            </a:r>
            <a:r>
              <a:rPr lang="ko-KR" altLang="en-US" dirty="0" smtClean="0"/>
              <a:t>블록을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102" y="1196752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메인페이지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index.html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" y="1906125"/>
            <a:ext cx="7617296" cy="41144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07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37"/>
          <a:stretch/>
        </p:blipFill>
        <p:spPr>
          <a:xfrm>
            <a:off x="1855776" y="4853458"/>
            <a:ext cx="4465376" cy="807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582" y="1940068"/>
            <a:ext cx="4488569" cy="2728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7101" y="1290826"/>
            <a:ext cx="5708107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‘/’,  index()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168" y="1898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2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index </a:t>
            </a:r>
            <a:r>
              <a:rPr lang="ko-KR" altLang="en-US" dirty="0"/>
              <a:t>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40768"/>
            <a:ext cx="7118726" cy="49685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73280" y="23488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index </a:t>
            </a:r>
            <a:r>
              <a:rPr lang="ko-KR" altLang="en-US" dirty="0"/>
              <a:t>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102" y="1191630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CSS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스타일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– style.css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5" y="1988840"/>
            <a:ext cx="7087214" cy="3063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79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index </a:t>
            </a:r>
            <a:r>
              <a:rPr lang="ko-KR" altLang="en-US" dirty="0"/>
              <a:t>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102" y="1191630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CSS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스타일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– style.css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1" y="1896430"/>
            <a:ext cx="8359864" cy="4206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58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index </a:t>
            </a:r>
            <a:r>
              <a:rPr lang="ko-KR" altLang="en-US" dirty="0"/>
              <a:t>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196752"/>
            <a:ext cx="4402225" cy="54694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548044" y="1484784"/>
            <a:ext cx="142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ain-js.js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4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데이터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628800"/>
            <a:ext cx="5391776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48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데이터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101" y="1290826"/>
            <a:ext cx="5708107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-/season,  season()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82914"/>
            <a:ext cx="4427604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27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데이터 처리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28800"/>
            <a:ext cx="4968671" cy="383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537176" y="17728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eason.html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flask(</a:t>
            </a:r>
            <a:r>
              <a:rPr lang="ko-KR" altLang="en-US" dirty="0" smtClean="0"/>
              <a:t>플라스크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1078" y="1307376"/>
            <a:ext cx="7724330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플라스크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(flask)</a:t>
            </a: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란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파이썬으로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제작된 마이크로 웹 프레임워크의 하나이며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웹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sever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만들고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애플리케이션을 제작할 수 있다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3140968"/>
            <a:ext cx="6034369" cy="1749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13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7101" y="1290826"/>
            <a:ext cx="5708107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-/</a:t>
            </a: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loop_index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/,  </a:t>
            </a: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loop_index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5"/>
          <a:stretch/>
        </p:blipFill>
        <p:spPr>
          <a:xfrm>
            <a:off x="2156260" y="3501008"/>
            <a:ext cx="5243014" cy="28803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864094"/>
            <a:ext cx="6418286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65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1" y="1235299"/>
            <a:ext cx="5481716" cy="52180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32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짝수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홀수 판정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263638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연산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짝수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홀수 판정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665894" y="2766876"/>
            <a:ext cx="511242" cy="94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4608" y="3760940"/>
            <a:ext cx="364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문자를 입력한 경우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오류 처리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92449"/>
            <a:ext cx="4313294" cy="1348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14" y="2273371"/>
            <a:ext cx="2796782" cy="10059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4449906"/>
            <a:ext cx="4046571" cy="16003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67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짝수</a:t>
            </a:r>
            <a:r>
              <a:rPr lang="en-US" altLang="ko-KR" dirty="0"/>
              <a:t>/</a:t>
            </a:r>
            <a:r>
              <a:rPr lang="ko-KR" altLang="en-US" dirty="0"/>
              <a:t>홀수 판정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1170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ven_odd.html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26225"/>
            <a:ext cx="5536402" cy="46195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78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짝수</a:t>
            </a:r>
            <a:r>
              <a:rPr lang="en-US" altLang="ko-KR" dirty="0"/>
              <a:t>/</a:t>
            </a:r>
            <a:r>
              <a:rPr lang="ko-KR" altLang="en-US" dirty="0"/>
              <a:t>홀수 판정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1170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alc_result.html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849946"/>
            <a:ext cx="5884319" cy="24431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43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짝수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홀수 판정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7101" y="1290826"/>
            <a:ext cx="5708107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-/</a:t>
            </a: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even_odd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 </a:t>
            </a: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even_odd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10" y="1988840"/>
            <a:ext cx="8016935" cy="3368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53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짝수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홀수 판정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7101" y="1290826"/>
            <a:ext cx="6716219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예외 처리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 입력일 </a:t>
            </a: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우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try ~ except ~ else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61" y="1844824"/>
            <a:ext cx="7786005" cy="47402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56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102" y="1290826"/>
            <a:ext cx="3115818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 화</a:t>
            </a: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면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21" y="1844824"/>
            <a:ext cx="4252855" cy="3277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5" y="5074332"/>
            <a:ext cx="4970264" cy="13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1170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register.html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39432"/>
            <a:ext cx="6540441" cy="45313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99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1170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register.html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69535"/>
            <a:ext cx="5904656" cy="4495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51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flask(</a:t>
            </a:r>
            <a:r>
              <a:rPr lang="ko-KR" altLang="en-US" dirty="0" smtClean="0"/>
              <a:t>플라스크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2" r="54695" b="60465"/>
          <a:stretch/>
        </p:blipFill>
        <p:spPr>
          <a:xfrm>
            <a:off x="1492005" y="4077072"/>
            <a:ext cx="4094401" cy="15121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55354"/>
            <a:ext cx="6106377" cy="1333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7102" y="1307376"/>
            <a:ext cx="4339954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플라스크 설치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275" y="4077072"/>
            <a:ext cx="3627435" cy="8839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2004" y="1907058"/>
            <a:ext cx="518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flask documentation </a:t>
            </a:r>
            <a:r>
              <a:rPr lang="ko-KR" altLang="en-US" dirty="0" smtClean="0"/>
              <a:t>검색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11708" y="1196752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memberlist.html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53" y="1849946"/>
            <a:ext cx="7208889" cy="4601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66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회원 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53869"/>
            <a:ext cx="7971211" cy="29872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7101" y="1290826"/>
            <a:ext cx="5708107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-/register/,  register()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0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1916832"/>
            <a:ext cx="2781541" cy="20651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602648"/>
            <a:ext cx="2728197" cy="3147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739819"/>
            <a:ext cx="2827265" cy="28729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10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main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02" y="1844824"/>
            <a:ext cx="4368486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3161861"/>
            <a:ext cx="8263845" cy="3007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5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main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95" y="1700808"/>
            <a:ext cx="7929632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53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9" y="1268760"/>
            <a:ext cx="8740898" cy="49077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86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628800"/>
            <a:ext cx="8702795" cy="2133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31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Css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스타일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6396929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90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Sqlite3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베이스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653136"/>
            <a:ext cx="5028004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25" y="2617060"/>
            <a:ext cx="2664296" cy="17624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424607" y="1988840"/>
            <a:ext cx="4375533" cy="4426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000" dirty="0" smtClean="0"/>
              <a:t>sqlite3.connect</a:t>
            </a:r>
            <a:r>
              <a:rPr lang="en-US" altLang="ko-KR" sz="2000" dirty="0"/>
              <a:t>("c:/</a:t>
            </a:r>
            <a:r>
              <a:rPr lang="en-US" altLang="ko-KR" sz="2000" dirty="0" err="1"/>
              <a:t>pydb</a:t>
            </a:r>
            <a:r>
              <a:rPr lang="en-US" altLang="ko-KR" sz="2000" dirty="0"/>
              <a:t>/</a:t>
            </a:r>
            <a:r>
              <a:rPr lang="en-US" altLang="ko-KR" sz="2000" dirty="0" err="1"/>
              <a:t>testdb.db</a:t>
            </a:r>
            <a:r>
              <a:rPr lang="en-US" altLang="ko-KR" sz="2000" dirty="0"/>
              <a:t>")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69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register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75" y="1916832"/>
            <a:ext cx="2728197" cy="3147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1191630"/>
            <a:ext cx="4577582" cy="52488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24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flask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72880" y="10156364"/>
            <a:ext cx="4464654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Localhost:5000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도 동일함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-&gt; 5000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번 포트 사용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078" y="1307376"/>
            <a:ext cx="3187826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서버 만들기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05" y="1988840"/>
            <a:ext cx="4534293" cy="2697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05" y="4797152"/>
            <a:ext cx="7344816" cy="1570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186" y="2492896"/>
            <a:ext cx="2430991" cy="1516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989374" y="4504764"/>
            <a:ext cx="367240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배포용이 아닌 개발용이다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WSGI(</a:t>
            </a:r>
            <a:r>
              <a:rPr lang="en-US" altLang="ko-KR" sz="1600" dirty="0" err="1" smtClean="0"/>
              <a:t>WebServer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GateWay</a:t>
            </a:r>
            <a:r>
              <a:rPr lang="en-US" altLang="ko-KR" sz="1600" dirty="0" smtClean="0"/>
              <a:t> Interface)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25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register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700808"/>
            <a:ext cx="9229970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4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memberlist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4" y="1932451"/>
            <a:ext cx="4502019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25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memberlist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8" y="1916832"/>
            <a:ext cx="5380663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97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memberlist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6796916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86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ogin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1"/>
            <a:ext cx="2781541" cy="20651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3429000"/>
            <a:ext cx="4084674" cy="876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16" y="4181333"/>
            <a:ext cx="2739873" cy="2199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84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ogin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55756"/>
            <a:ext cx="7344816" cy="45970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520952" y="2143118"/>
            <a:ext cx="5184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app.secret_key</a:t>
            </a:r>
            <a:r>
              <a:rPr lang="en-US" altLang="ko-KR" dirty="0">
                <a:solidFill>
                  <a:schemeClr val="tx1"/>
                </a:solidFill>
              </a:rPr>
              <a:t> = "</a:t>
            </a:r>
            <a:r>
              <a:rPr lang="en-US" altLang="ko-KR" dirty="0" err="1">
                <a:solidFill>
                  <a:schemeClr val="tx1"/>
                </a:solidFill>
              </a:rPr>
              <a:t>abcde</a:t>
            </a:r>
            <a:r>
              <a:rPr lang="en-US" altLang="ko-KR" dirty="0">
                <a:solidFill>
                  <a:schemeClr val="tx1"/>
                </a:solidFill>
              </a:rPr>
              <a:t>"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암호키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발행해야함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비밀키 설정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0512" y="2235636"/>
            <a:ext cx="9073008" cy="37856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Q.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Why does Flask force us to set this </a:t>
            </a:r>
            <a:r>
              <a:rPr lang="en-US" altLang="ko-KR" sz="1600" dirty="0" err="1"/>
              <a:t>secret_key</a:t>
            </a:r>
            <a:r>
              <a:rPr lang="en-US" altLang="ko-KR" sz="1600" dirty="0"/>
              <a:t> property?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&gt; </a:t>
            </a:r>
            <a:r>
              <a:rPr lang="en-US" altLang="ko-KR" sz="1600" b="1" dirty="0">
                <a:solidFill>
                  <a:srgbClr val="0070C0"/>
                </a:solidFill>
              </a:rPr>
              <a:t>secret key </a:t>
            </a:r>
            <a:r>
              <a:rPr lang="ko-KR" altLang="en-US" sz="1600" b="1" dirty="0">
                <a:solidFill>
                  <a:srgbClr val="0070C0"/>
                </a:solidFill>
              </a:rPr>
              <a:t>설정 값을 </a:t>
            </a:r>
            <a:r>
              <a:rPr lang="en-US" altLang="ko-KR" sz="1600" b="1" dirty="0">
                <a:solidFill>
                  <a:srgbClr val="0070C0"/>
                </a:solidFill>
              </a:rPr>
              <a:t>Flask</a:t>
            </a:r>
            <a:r>
              <a:rPr lang="ko-KR" altLang="en-US" sz="1600" b="1" dirty="0">
                <a:solidFill>
                  <a:srgbClr val="0070C0"/>
                </a:solidFill>
              </a:rPr>
              <a:t>가 설정토록 강제하는 이유가 무엇인가</a:t>
            </a:r>
            <a:r>
              <a:rPr lang="en-US" altLang="ko-KR" sz="1600" b="1" dirty="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A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Anything that requires encryption (for safe-keeping against tampering by attackers) requires the secret key to be set. For just Flask itself, that 'anything' is the Session object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&gt; </a:t>
            </a:r>
            <a:r>
              <a:rPr lang="ko-KR" altLang="en-US" sz="1600" b="1" dirty="0">
                <a:solidFill>
                  <a:srgbClr val="0070C0"/>
                </a:solidFill>
              </a:rPr>
              <a:t>공격자로부터의 방어를 위한 암호화를 요구하는 어떤 것이든지 비밀키 값이 </a:t>
            </a:r>
            <a:r>
              <a:rPr lang="ko-KR" altLang="en-US" sz="1600" b="1" dirty="0" err="1">
                <a:solidFill>
                  <a:srgbClr val="0070C0"/>
                </a:solidFill>
              </a:rPr>
              <a:t>세팅되도록</a:t>
            </a:r>
            <a:r>
              <a:rPr lang="ko-KR" altLang="en-US" sz="1600" b="1" dirty="0">
                <a:solidFill>
                  <a:srgbClr val="0070C0"/>
                </a:solidFill>
              </a:rPr>
              <a:t> 요구된다</a:t>
            </a:r>
            <a:r>
              <a:rPr lang="en-US" altLang="ko-KR" sz="1600" b="1" dirty="0">
                <a:solidFill>
                  <a:srgbClr val="0070C0"/>
                </a:solidFill>
              </a:rPr>
              <a:t>. </a:t>
            </a:r>
            <a:r>
              <a:rPr lang="ko-KR" altLang="en-US" sz="1600" b="1" dirty="0">
                <a:solidFill>
                  <a:srgbClr val="0070C0"/>
                </a:solidFill>
              </a:rPr>
              <a:t>예를 들어 </a:t>
            </a:r>
            <a:r>
              <a:rPr lang="en-US" altLang="ko-KR" sz="1600" b="1" dirty="0">
                <a:solidFill>
                  <a:srgbClr val="0070C0"/>
                </a:solidFill>
              </a:rPr>
              <a:t>Flask</a:t>
            </a:r>
            <a:r>
              <a:rPr lang="ko-KR" altLang="en-US" sz="1600" b="1" dirty="0">
                <a:solidFill>
                  <a:srgbClr val="0070C0"/>
                </a:solidFill>
              </a:rPr>
              <a:t>의 경우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앞서 언급한 </a:t>
            </a:r>
            <a:r>
              <a:rPr lang="en-US" altLang="ko-KR" sz="1600" b="1" dirty="0">
                <a:solidFill>
                  <a:srgbClr val="0070C0"/>
                </a:solidFill>
              </a:rPr>
              <a:t>'</a:t>
            </a:r>
            <a:r>
              <a:rPr lang="ko-KR" altLang="en-US" sz="1600" b="1" dirty="0">
                <a:solidFill>
                  <a:srgbClr val="0070C0"/>
                </a:solidFill>
              </a:rPr>
              <a:t>어떤 것이든지</a:t>
            </a:r>
            <a:r>
              <a:rPr lang="en-US" altLang="ko-KR" sz="1600" b="1" dirty="0">
                <a:solidFill>
                  <a:srgbClr val="0070C0"/>
                </a:solidFill>
              </a:rPr>
              <a:t>'</a:t>
            </a:r>
            <a:r>
              <a:rPr lang="ko-KR" altLang="en-US" sz="1600" b="1" dirty="0">
                <a:solidFill>
                  <a:srgbClr val="0070C0"/>
                </a:solidFill>
              </a:rPr>
              <a:t>는 </a:t>
            </a:r>
            <a:r>
              <a:rPr lang="en-US" altLang="ko-KR" sz="1600" b="1" dirty="0">
                <a:solidFill>
                  <a:srgbClr val="0070C0"/>
                </a:solidFill>
              </a:rPr>
              <a:t>Session </a:t>
            </a:r>
            <a:r>
              <a:rPr lang="ko-KR" altLang="en-US" sz="1600" b="1" dirty="0">
                <a:solidFill>
                  <a:srgbClr val="0070C0"/>
                </a:solidFill>
              </a:rPr>
              <a:t>객체이다</a:t>
            </a:r>
            <a:r>
              <a:rPr lang="en-US" altLang="ko-KR" sz="1600" b="1" dirty="0">
                <a:solidFill>
                  <a:srgbClr val="0070C0"/>
                </a:solidFill>
              </a:rPr>
              <a:t>.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1653635"/>
            <a:ext cx="4434298" cy="9796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8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l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ogin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8" y="1889043"/>
            <a:ext cx="5808127" cy="3124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57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3763890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logout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72410"/>
            <a:ext cx="4663658" cy="13405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83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관리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1630"/>
            <a:ext cx="592413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navbar.html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외부 파일로 포함하기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6" y="2564904"/>
            <a:ext cx="5792215" cy="2195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56" y="5001615"/>
            <a:ext cx="4934945" cy="11692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1928664" y="1843808"/>
            <a:ext cx="3411099" cy="4426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000" dirty="0"/>
              <a:t>{% </a:t>
            </a:r>
            <a:r>
              <a:rPr lang="en-US" altLang="ko-KR" sz="2000" b="1" dirty="0"/>
              <a:t>include</a:t>
            </a:r>
            <a:r>
              <a:rPr lang="en-US" altLang="ko-KR" sz="2000" dirty="0"/>
              <a:t> 'navbar.html' %}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945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flask </a:t>
            </a:r>
            <a:r>
              <a:rPr lang="ko-KR" altLang="en-US" dirty="0" err="1"/>
              <a:t>웹서버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01078" y="1307376"/>
            <a:ext cx="772433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페이지 만들기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39"/>
            <a:ext cx="3024336" cy="9604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123633"/>
            <a:ext cx="5372566" cy="31625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379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486054" y="197768"/>
            <a:ext cx="331481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세션</a:t>
            </a:r>
            <a:r>
              <a:rPr lang="en-US" altLang="ko-KR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(session)</a:t>
            </a:r>
            <a:endParaRPr lang="ko-KR" altLang="en-US" sz="28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544" y="1116900"/>
            <a:ext cx="871296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클라이언트와 웹 서버 간의 상태를 지속적으로 유지하는 방법을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사용자 인증을 통해 특정 페이지를 사용할 수 있도록 권한 상태 유지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웹 쇼핑몰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장바구니나 주문 처리와 같은 회원 전용 페이지 로그인 후 다른 웹 페이지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에 갔다가 돌아와도 로그인 상태 유지됨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세션은 오직 웹 서버에 존재하는 객체로 웹 브라우저마다 </a:t>
            </a:r>
            <a:r>
              <a:rPr lang="ko-KR" altLang="en-US" sz="1600" dirty="0" smtClean="0">
                <a:solidFill>
                  <a:srgbClr val="C00000"/>
                </a:solidFill>
              </a:rPr>
              <a:t>하나씩</a:t>
            </a:r>
            <a:r>
              <a:rPr lang="ko-KR" altLang="en-US" sz="1600" dirty="0" smtClean="0"/>
              <a:t> 존재하므로 브라우저를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닫기 전까지 웹 페이지를 이동하더라도 사용자 정보가 유지된다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85048" y="4250457"/>
            <a:ext cx="1872208" cy="213087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24250" y="4358468"/>
            <a:ext cx="1588122" cy="1878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22267" y="4725144"/>
            <a:ext cx="792087" cy="467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세션</a:t>
            </a:r>
            <a:endParaRPr lang="ko-KR" altLang="en-US" sz="1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61113" y="5517232"/>
            <a:ext cx="792087" cy="467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세션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8001" y="4237703"/>
            <a:ext cx="1614919" cy="21436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845432" y="4974225"/>
            <a:ext cx="19716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4" idx="3"/>
          </p:cNvCxnSpPr>
          <p:nvPr/>
        </p:nvCxnSpPr>
        <p:spPr>
          <a:xfrm>
            <a:off x="3845432" y="5723239"/>
            <a:ext cx="19716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37" y="4617677"/>
            <a:ext cx="845395" cy="68419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87" y="5430243"/>
            <a:ext cx="839945" cy="58599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10" y="3998203"/>
            <a:ext cx="659578" cy="961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4"/>
          <a:stretch/>
        </p:blipFill>
        <p:spPr>
          <a:xfrm>
            <a:off x="2388222" y="3962120"/>
            <a:ext cx="764578" cy="58456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940962" y="3952153"/>
            <a:ext cx="10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199681" y="3930867"/>
            <a:ext cx="91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529064" y="4365104"/>
            <a:ext cx="1356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Flask,Django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44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418792" y="188640"/>
            <a:ext cx="359810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쿠</a:t>
            </a:r>
            <a:r>
              <a:rPr lang="ko-KR" altLang="en-US" sz="2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키</a:t>
            </a:r>
            <a:r>
              <a:rPr lang="en-US" altLang="ko-KR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(cookie)</a:t>
            </a:r>
            <a:endParaRPr lang="ko-KR" altLang="en-US" sz="28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552" y="1121256"/>
            <a:ext cx="84969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쿠</a:t>
            </a:r>
            <a:r>
              <a:rPr lang="ko-KR" altLang="en-US" sz="2000" b="1" dirty="0"/>
              <a:t>키</a:t>
            </a:r>
            <a:r>
              <a:rPr lang="en-US" altLang="ko-KR" sz="2000" b="1" dirty="0" smtClean="0"/>
              <a:t>(cookie)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클라이언트와 웹 서버간의 상태를 지속적으로 유지하는 방법으로 쿠키와 세션이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쿠키는 세션과 달리 상태 정보를 웹 서버가 아닌 클라이언트에 저장한다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어떤 웹 사이트를 처음 방문한 사용자가 로그인 인증을 하고 나면 아이디와 </a:t>
            </a:r>
            <a:r>
              <a:rPr lang="ko-KR" altLang="en-US" sz="1600" dirty="0" err="1" smtClean="0"/>
              <a:t>비밀번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호를 기록한 쿠키가 만들어지고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다음부터 사용자가  그 사이트에 접속하면 별도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의 절차를 거치지 않고 쉽게 접속할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쿠키는 클라이언트의 일정 폴더에 정보를 저장하므로 웹 서버의 부하를 줄일 수 있으나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개인 정보 기록이 남기 때문에 보안에 문제가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65168" y="4469552"/>
            <a:ext cx="1045905" cy="16310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Django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Flask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8001" y="4168084"/>
            <a:ext cx="1614919" cy="21436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147762" y="4962654"/>
            <a:ext cx="22453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232920" y="5360164"/>
            <a:ext cx="2160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72" y="4476974"/>
            <a:ext cx="1021055" cy="82636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97" y="4091697"/>
            <a:ext cx="659578" cy="961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4"/>
          <a:stretch/>
        </p:blipFill>
        <p:spPr>
          <a:xfrm>
            <a:off x="2288704" y="3892501"/>
            <a:ext cx="764578" cy="58456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887493" y="3882534"/>
            <a:ext cx="10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465168" y="4024361"/>
            <a:ext cx="91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87493" y="5414231"/>
            <a:ext cx="1201411" cy="8383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쿠키저장소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99787" y="5766477"/>
            <a:ext cx="792087" cy="3420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쿠</a:t>
            </a:r>
            <a:r>
              <a:rPr lang="ko-KR" altLang="en-US" sz="1400"/>
              <a:t>키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64537" y="5952423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32920" y="5445224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47760" y="4314582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55957" y="4387976"/>
            <a:ext cx="1433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쿠키생성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132360" y="6021288"/>
            <a:ext cx="1138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쿠키저장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613740" y="5475320"/>
            <a:ext cx="134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쿠키전송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455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Session &amp; Cookie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2952328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세션과 쿠키 확인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6616" y="19168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개발자도구 </a:t>
            </a:r>
            <a:r>
              <a:rPr lang="en-US" altLang="ko-KR" sz="1600" dirty="0" smtClean="0"/>
              <a:t>&gt; Network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386000"/>
            <a:ext cx="9080034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73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Session &amp; Cookie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2952328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세션과 쿠키 확인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92896"/>
            <a:ext cx="4896544" cy="25625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6420" y="198884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개발자도구 </a:t>
            </a:r>
            <a:r>
              <a:rPr lang="en-US" altLang="ko-KR" sz="1600" dirty="0" smtClean="0"/>
              <a:t>&gt; Application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07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70080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python </a:t>
            </a:r>
            <a:r>
              <a:rPr lang="en-US" altLang="ko-KR" dirty="0"/>
              <a:t>-m pip install </a:t>
            </a:r>
            <a:r>
              <a:rPr lang="en-US" altLang="ko-KR" dirty="0" err="1"/>
              <a:t>cx_Oracle</a:t>
            </a:r>
            <a:r>
              <a:rPr lang="en-US" altLang="ko-KR" dirty="0"/>
              <a:t> --upgrade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119675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cx_Oracle</a:t>
            </a:r>
            <a:r>
              <a:rPr lang="ko-KR" altLang="en-US" dirty="0" smtClean="0"/>
              <a:t> 라이브러리 설치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98" y="2806842"/>
            <a:ext cx="5417226" cy="3842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4567" y="2293494"/>
            <a:ext cx="691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인터프리터 설정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cx_Oracle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58"/>
          <a:stretch/>
        </p:blipFill>
        <p:spPr>
          <a:xfrm>
            <a:off x="1137681" y="2204864"/>
            <a:ext cx="5182049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20552" y="1484784"/>
            <a:ext cx="691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오라클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pytest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생성하기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2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84784"/>
            <a:ext cx="6904318" cy="4275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077072"/>
            <a:ext cx="4097660" cy="1039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41232" y="18448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racle_connect.py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6530906" cy="3101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00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flask </a:t>
            </a:r>
            <a:r>
              <a:rPr lang="ko-KR" altLang="en-US" dirty="0" err="1"/>
              <a:t>웹서버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01078" y="1307376"/>
            <a:ext cx="7724330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웹 페이지 만들기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284984"/>
            <a:ext cx="5952335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52" y="2094408"/>
            <a:ext cx="4455090" cy="9745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57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요청 및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307376"/>
            <a:ext cx="5708106" cy="5539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요청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(request)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및 응답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(response)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784648" y="2524254"/>
            <a:ext cx="1728192" cy="7200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Client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65068" y="2348880"/>
            <a:ext cx="2628292" cy="10894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Web Server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(WAS- flask)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672272" y="2725440"/>
            <a:ext cx="158417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6448" y="2636912"/>
            <a:ext cx="71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5000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3712" y="2267580"/>
            <a:ext cx="112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672272" y="2989259"/>
            <a:ext cx="158417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03712" y="2996952"/>
            <a:ext cx="112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6616" y="3861048"/>
            <a:ext cx="68407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WAS(Web Application Server)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애플리케이션 서버로 함수를 통한 제어</a:t>
            </a:r>
            <a:r>
              <a:rPr lang="en-US" altLang="ko-KR" sz="1600" dirty="0" smtClean="0"/>
              <a:t>, DB </a:t>
            </a:r>
            <a:r>
              <a:rPr lang="ko-KR" altLang="en-US" sz="1600" dirty="0" smtClean="0"/>
              <a:t>연동 업무를 수행하고 클라이언트에 응답하는 역할을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파이썬의</a:t>
            </a:r>
            <a:r>
              <a:rPr lang="ko-KR" altLang="en-US" sz="1600" dirty="0" smtClean="0"/>
              <a:t> 플라스크</a:t>
            </a:r>
            <a:r>
              <a:rPr lang="en-US" altLang="ko-KR" sz="1600" dirty="0" smtClean="0"/>
              <a:t>(flask)</a:t>
            </a:r>
            <a:r>
              <a:rPr lang="ko-KR" altLang="en-US" sz="1600" dirty="0" smtClean="0"/>
              <a:t>와 장고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django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자바의 스프링</a:t>
            </a:r>
            <a:r>
              <a:rPr lang="en-US" altLang="ko-KR" sz="1600" dirty="0" smtClean="0"/>
              <a:t>(spring)</a:t>
            </a:r>
            <a:r>
              <a:rPr lang="ko-KR" altLang="en-US" sz="1600" dirty="0" smtClean="0"/>
              <a:t> 등의 웹 프레임워크를 가리킨다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33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b="1" dirty="0"/>
              <a:t>Get</a:t>
            </a:r>
            <a:r>
              <a:rPr lang="ko-KR" altLang="en-US" b="1" dirty="0"/>
              <a:t>과 </a:t>
            </a:r>
            <a:r>
              <a:rPr lang="en-US" altLang="ko-KR" b="1" dirty="0"/>
              <a:t>Post </a:t>
            </a:r>
            <a:r>
              <a:rPr lang="ko-KR" altLang="en-US" b="1" dirty="0"/>
              <a:t>방식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1078" y="1196752"/>
            <a:ext cx="5708106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31805" y="1696740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GET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클라이언트에서 서버로 </a:t>
            </a:r>
            <a:r>
              <a:rPr lang="ko-KR" altLang="en-US" sz="1600" b="1" dirty="0" smtClean="0"/>
              <a:t>정보를 </a:t>
            </a:r>
            <a:r>
              <a:rPr lang="ko-KR" altLang="en-US" sz="1600" b="1" dirty="0"/>
              <a:t>요청</a:t>
            </a:r>
            <a:r>
              <a:rPr lang="ko-KR" altLang="en-US" sz="1600" dirty="0"/>
              <a:t>하기 위해 사용되는 </a:t>
            </a:r>
            <a:r>
              <a:rPr lang="ko-KR" altLang="en-US" sz="1600" dirty="0" err="1"/>
              <a:t>메서드이다</a:t>
            </a:r>
            <a:r>
              <a:rPr lang="en-US" altLang="ko-KR" sz="1600" dirty="0"/>
              <a:t>.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보통 하이퍼링크를 클릭하면 웹 페이지로 이동하는 것을 생각하면 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GET</a:t>
            </a:r>
            <a:r>
              <a:rPr lang="ko-KR" altLang="en-US" sz="1600" dirty="0"/>
              <a:t>을 통한 요청은 </a:t>
            </a:r>
            <a:r>
              <a:rPr lang="en-US" altLang="ko-KR" sz="1600" dirty="0"/>
              <a:t>URL </a:t>
            </a:r>
            <a:r>
              <a:rPr lang="ko-KR" altLang="en-US" sz="1600" dirty="0"/>
              <a:t>주소 끝에 </a:t>
            </a:r>
            <a:r>
              <a:rPr lang="ko-KR" altLang="en-US" sz="1600" dirty="0" err="1"/>
              <a:t>파라미터로</a:t>
            </a:r>
            <a:r>
              <a:rPr lang="ko-KR" altLang="en-US" sz="1600" dirty="0"/>
              <a:t> 포함되어 </a:t>
            </a:r>
            <a:r>
              <a:rPr lang="ko-KR" altLang="en-US" sz="1600" dirty="0" smtClean="0"/>
              <a:t>전송된다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방식은 </a:t>
            </a:r>
            <a:r>
              <a:rPr lang="en-US" altLang="ko-KR" sz="1600" dirty="0"/>
              <a:t>URL </a:t>
            </a:r>
            <a:r>
              <a:rPr lang="ko-KR" altLang="en-US" sz="1600" dirty="0"/>
              <a:t>끝에 </a:t>
            </a:r>
            <a:r>
              <a:rPr lang="en-US" altLang="ko-KR" sz="1600" dirty="0"/>
              <a:t>" ? " </a:t>
            </a:r>
            <a:r>
              <a:rPr lang="ko-KR" altLang="en-US" sz="1600" dirty="0"/>
              <a:t>를 붙이고 </a:t>
            </a:r>
            <a:r>
              <a:rPr lang="ko-KR" altLang="en-US" sz="1600" dirty="0" err="1"/>
              <a:t>그다음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변수명</a:t>
            </a:r>
            <a:r>
              <a:rPr lang="en-US" altLang="ko-KR" sz="1600" dirty="0"/>
              <a:t>1=</a:t>
            </a:r>
            <a:r>
              <a:rPr lang="ko-KR" altLang="en-US" sz="1600" dirty="0"/>
              <a:t>값</a:t>
            </a:r>
            <a:r>
              <a:rPr lang="en-US" altLang="ko-KR" sz="1600" dirty="0"/>
              <a:t>1&amp;</a:t>
            </a:r>
            <a:r>
              <a:rPr lang="ko-KR" altLang="en-US" sz="1600" dirty="0" err="1"/>
              <a:t>변수명</a:t>
            </a:r>
            <a:r>
              <a:rPr lang="en-US" altLang="ko-KR" sz="1600" dirty="0"/>
              <a:t>2=</a:t>
            </a:r>
            <a:r>
              <a:rPr lang="ko-KR" altLang="en-US" sz="1600" dirty="0"/>
              <a:t>값</a:t>
            </a:r>
            <a:r>
              <a:rPr lang="en-US" altLang="ko-KR" sz="1600" dirty="0"/>
              <a:t>2... </a:t>
            </a:r>
            <a:r>
              <a:rPr lang="ko-KR" altLang="en-US" sz="1600" dirty="0"/>
              <a:t>형식으로 이어 붙이면 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https://</a:t>
            </a:r>
            <a:r>
              <a:rPr lang="en-US" altLang="ko-KR" sz="1600" dirty="0" smtClean="0">
                <a:solidFill>
                  <a:srgbClr val="C00000"/>
                </a:solidFill>
              </a:rPr>
              <a:t>section.blog.naver.com/BlogHome.naver?directoryNo=0&amp;currentPage=1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1078" y="4071950"/>
            <a:ext cx="5708106" cy="5091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1804" y="4581128"/>
            <a:ext cx="78536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POST</a:t>
            </a:r>
            <a:r>
              <a:rPr lang="ko-KR" altLang="en-US" sz="1600" dirty="0"/>
              <a:t>는 클라이언트에서 서버로 </a:t>
            </a:r>
            <a:r>
              <a:rPr lang="ko-KR" altLang="en-US" sz="1600" b="1" dirty="0"/>
              <a:t>리소스를 생성하거나 업데이트</a:t>
            </a:r>
            <a:r>
              <a:rPr lang="ko-KR" altLang="en-US" sz="1600" dirty="0"/>
              <a:t>하기 위해 데이터를 보낼 때 사용 되는 </a:t>
            </a:r>
            <a:r>
              <a:rPr lang="ko-KR" altLang="en-US" sz="1600" dirty="0" err="1" smtClean="0"/>
              <a:t>메서드이다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예를 들면 회원 가입이나 </a:t>
            </a:r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작성할때</a:t>
            </a:r>
            <a:r>
              <a:rPr lang="ko-KR" altLang="en-US" sz="1600" dirty="0" smtClean="0"/>
              <a:t> 사용되는 방식이다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보안이 필요하거나 용량이 큰 데이터를 전송할 때 사용함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0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웹 계층 구조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36576" y="1700808"/>
            <a:ext cx="4248472" cy="2664296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웹 계층 필수 구조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templates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폴더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-&gt; html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파일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static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폴더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-&gt;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css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js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image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파일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ysClr val="windowText" lastClr="000000"/>
                </a:solidFill>
              </a:rPr>
              <a:t>s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tart_app.py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-&gt;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실행 파일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1628800"/>
            <a:ext cx="2521648" cy="33369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54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6869</TotalTime>
  <Words>1072</Words>
  <Application>Microsoft Office PowerPoint</Application>
  <PresentationFormat>A4 용지(210x297mm)</PresentationFormat>
  <Paragraphs>260</Paragraphs>
  <Slides>57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맑은 고딕</vt:lpstr>
      <vt:lpstr>휴먼엑스포</vt:lpstr>
      <vt:lpstr>Arial</vt:lpstr>
      <vt:lpstr>Wingdings</vt:lpstr>
      <vt:lpstr>Office 테마</vt:lpstr>
      <vt:lpstr>10장. 플라스크 &amp; 웹 사이트 구축</vt:lpstr>
      <vt:lpstr> flask(플라스크)</vt:lpstr>
      <vt:lpstr> flask(플라스크)</vt:lpstr>
      <vt:lpstr> flask 웹서버 만들기</vt:lpstr>
      <vt:lpstr> flask 웹서버 만들기</vt:lpstr>
      <vt:lpstr> flask 웹서버 만들기</vt:lpstr>
      <vt:lpstr> 요청 및 처리</vt:lpstr>
      <vt:lpstr> Get과 Post 방식</vt:lpstr>
      <vt:lpstr> 웹 계층 구조 </vt:lpstr>
      <vt:lpstr> 템플릿(Templates) 태그</vt:lpstr>
      <vt:lpstr> 메인 페이지</vt:lpstr>
      <vt:lpstr> index 페이지</vt:lpstr>
      <vt:lpstr> index 페이지</vt:lpstr>
      <vt:lpstr> index 페이지</vt:lpstr>
      <vt:lpstr> index 페이지</vt:lpstr>
      <vt:lpstr> index 페이지</vt:lpstr>
      <vt:lpstr> 데이터 처리(출력)</vt:lpstr>
      <vt:lpstr> 데이터 처리(출력)</vt:lpstr>
      <vt:lpstr> 데이터 처리(출력)</vt:lpstr>
      <vt:lpstr> loop 인덱스</vt:lpstr>
      <vt:lpstr> loop 인덱스</vt:lpstr>
      <vt:lpstr> 짝수 / 홀수 판정</vt:lpstr>
      <vt:lpstr> 짝수/홀수 판정</vt:lpstr>
      <vt:lpstr> 짝수/홀수 판정</vt:lpstr>
      <vt:lpstr> 짝수/홀수 판정</vt:lpstr>
      <vt:lpstr> 짝수/홀수 판정</vt:lpstr>
      <vt:lpstr> 회원 가입</vt:lpstr>
      <vt:lpstr> 회원 가입</vt:lpstr>
      <vt:lpstr> 회원 가입</vt:lpstr>
      <vt:lpstr> 회원 가입</vt:lpstr>
      <vt:lpstr> 회원 가입</vt:lpstr>
      <vt:lpstr> 회원 관리 사이트</vt:lpstr>
      <vt:lpstr> 회원 관리 사이트</vt:lpstr>
      <vt:lpstr> 회원 관리 사이트</vt:lpstr>
      <vt:lpstr> CSS 스타일</vt:lpstr>
      <vt:lpstr> CSS 스타일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 회원 관리 사이트</vt:lpstr>
      <vt:lpstr>PowerPoint 프레젠테이션</vt:lpstr>
      <vt:lpstr>PowerPoint 프레젠테이션</vt:lpstr>
      <vt:lpstr> Session &amp; Cookie</vt:lpstr>
      <vt:lpstr> Session &amp; Cookie</vt:lpstr>
      <vt:lpstr> 오라클 연동</vt:lpstr>
      <vt:lpstr> 오라클 연동</vt:lpstr>
      <vt:lpstr> 오라클 연동</vt:lpstr>
      <vt:lpstr> 오라클 연동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410</cp:revision>
  <dcterms:created xsi:type="dcterms:W3CDTF">2019-03-04T02:36:55Z</dcterms:created>
  <dcterms:modified xsi:type="dcterms:W3CDTF">2023-04-27T21:44:01Z</dcterms:modified>
</cp:coreProperties>
</file>