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99" r:id="rId3"/>
    <p:sldId id="300" r:id="rId4"/>
    <p:sldId id="301" r:id="rId5"/>
    <p:sldId id="382" r:id="rId6"/>
    <p:sldId id="383" r:id="rId7"/>
    <p:sldId id="322" r:id="rId8"/>
    <p:sldId id="336" r:id="rId9"/>
    <p:sldId id="323" r:id="rId10"/>
    <p:sldId id="359" r:id="rId11"/>
    <p:sldId id="375" r:id="rId12"/>
    <p:sldId id="367" r:id="rId13"/>
    <p:sldId id="334" r:id="rId14"/>
    <p:sldId id="369" r:id="rId15"/>
    <p:sldId id="368" r:id="rId16"/>
    <p:sldId id="371" r:id="rId17"/>
    <p:sldId id="370" r:id="rId18"/>
    <p:sldId id="373" r:id="rId19"/>
    <p:sldId id="342" r:id="rId20"/>
    <p:sldId id="343" r:id="rId21"/>
    <p:sldId id="344" r:id="rId22"/>
    <p:sldId id="372" r:id="rId23"/>
    <p:sldId id="345" r:id="rId24"/>
    <p:sldId id="310" r:id="rId25"/>
    <p:sldId id="374" r:id="rId26"/>
    <p:sldId id="341" r:id="rId27"/>
    <p:sldId id="386" r:id="rId28"/>
    <p:sldId id="328" r:id="rId29"/>
    <p:sldId id="314" r:id="rId30"/>
    <p:sldId id="316" r:id="rId31"/>
    <p:sldId id="332" r:id="rId32"/>
    <p:sldId id="364" r:id="rId33"/>
    <p:sldId id="317" r:id="rId34"/>
    <p:sldId id="346" r:id="rId35"/>
    <p:sldId id="347" r:id="rId36"/>
    <p:sldId id="348" r:id="rId37"/>
    <p:sldId id="318" r:id="rId38"/>
    <p:sldId id="377" r:id="rId39"/>
    <p:sldId id="378" r:id="rId40"/>
    <p:sldId id="384" r:id="rId41"/>
    <p:sldId id="376" r:id="rId42"/>
    <p:sldId id="358" r:id="rId43"/>
    <p:sldId id="335" r:id="rId44"/>
    <p:sldId id="319" r:id="rId45"/>
    <p:sldId id="362" r:id="rId46"/>
    <p:sldId id="385" r:id="rId47"/>
    <p:sldId id="349" r:id="rId48"/>
    <p:sldId id="350" r:id="rId49"/>
    <p:sldId id="353" r:id="rId50"/>
    <p:sldId id="379" r:id="rId51"/>
    <p:sldId id="352" r:id="rId52"/>
    <p:sldId id="354" r:id="rId53"/>
    <p:sldId id="380" r:id="rId54"/>
    <p:sldId id="351" r:id="rId55"/>
    <p:sldId id="355" r:id="rId56"/>
    <p:sldId id="381" r:id="rId57"/>
    <p:sldId id="356" r:id="rId58"/>
    <p:sldId id="363" r:id="rId59"/>
    <p:sldId id="360" r:id="rId60"/>
    <p:sldId id="361" r:id="rId6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8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클래스와 상속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92834"/>
            <a:ext cx="4168501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3000" y="2675404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tudent_test.py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기본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/>
              <a:t>초기자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2494" y="1268760"/>
            <a:ext cx="795094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생성자를</a:t>
            </a:r>
            <a:r>
              <a:rPr lang="ko-KR" altLang="en-US" sz="2000" b="1" dirty="0" smtClean="0"/>
              <a:t> 생략하면 객체 생성시 자동으로 생성된다</a:t>
            </a:r>
            <a:r>
              <a:rPr lang="en-US" altLang="ko-KR" sz="2000" b="1" dirty="0" smtClean="0"/>
              <a:t>.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5" y="2021543"/>
            <a:ext cx="445046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258748" y="2276872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airplane.py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9" y="3136593"/>
            <a:ext cx="4107536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67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b="1" dirty="0"/>
              <a:t>계산기 클래스 만들기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14601" y="1988840"/>
            <a:ext cx="1888559" cy="1944216"/>
            <a:chOff x="1280592" y="2060847"/>
            <a:chExt cx="1888559" cy="1944216"/>
          </a:xfrm>
        </p:grpSpPr>
        <p:sp>
          <p:nvSpPr>
            <p:cNvPr id="9" name="직사각형 8"/>
            <p:cNvSpPr/>
            <p:nvPr/>
          </p:nvSpPr>
          <p:spPr>
            <a:xfrm>
              <a:off x="1280593" y="2060847"/>
              <a:ext cx="1888558" cy="576063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Calculator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0593" y="2636911"/>
              <a:ext cx="1888558" cy="576065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ko-KR" dirty="0">
                  <a:latin typeface="+mn-ea"/>
                </a:rPr>
                <a:t>x</a:t>
              </a:r>
              <a:r>
                <a:rPr lang="en-US" altLang="ko-KR" dirty="0" smtClean="0">
                  <a:latin typeface="+mn-ea"/>
                </a:rPr>
                <a:t>, y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0592" y="3212976"/>
              <a:ext cx="1888559" cy="792087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add()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sub()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64568" y="1218818"/>
            <a:ext cx="30583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계산기 클래스 만들기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2"/>
          <a:stretch/>
        </p:blipFill>
        <p:spPr>
          <a:xfrm>
            <a:off x="3402833" y="1961051"/>
            <a:ext cx="3612193" cy="37162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273485" y="2266781"/>
            <a:ext cx="17378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calculator.py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5" y="3933056"/>
            <a:ext cx="3482642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68760"/>
            <a:ext cx="3055982" cy="504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002060"/>
                </a:solidFill>
              </a:rPr>
              <a:t>학생 리스트 만들기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9" y="1836393"/>
            <a:ext cx="3090704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23497" y="3443435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student_list.py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836393"/>
            <a:ext cx="4138019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6576" y="1268760"/>
            <a:ext cx="71287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+mn-ea"/>
              </a:rPr>
              <a:t>인스턴스</a:t>
            </a:r>
            <a:r>
              <a:rPr lang="ko-KR" altLang="en-US" sz="2000" dirty="0" smtClean="0">
                <a:latin typeface="+mn-ea"/>
              </a:rPr>
              <a:t> 리스트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클래스 리스트를 사용하면 </a:t>
            </a:r>
            <a:r>
              <a:rPr lang="ko-KR" altLang="en-US" sz="2000" dirty="0" err="1" smtClean="0">
                <a:latin typeface="+mn-ea"/>
              </a:rPr>
              <a:t>안되는</a:t>
            </a:r>
            <a:r>
              <a:rPr lang="ko-KR" altLang="en-US" sz="2000" dirty="0" smtClean="0">
                <a:latin typeface="+mn-ea"/>
              </a:rPr>
              <a:t> 경우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4961050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45" y="3837113"/>
            <a:ext cx="4343777" cy="2370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8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574" y="1163360"/>
            <a:ext cx="733381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클래스 변수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해당 클래스를 사용하는 모두에게 공용으로 사용되는 변수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66795"/>
            <a:ext cx="4447728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5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06" y="2060848"/>
            <a:ext cx="3098260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6" y="2070516"/>
            <a:ext cx="3199511" cy="4094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150228" y="1878898"/>
            <a:ext cx="0" cy="44780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88" y="2636911"/>
            <a:ext cx="1512168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인스턴</a:t>
            </a:r>
            <a:r>
              <a:rPr lang="ko-KR" altLang="en-US" sz="1600"/>
              <a:t>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6656" y="2806187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37376" y="2292407"/>
            <a:ext cx="141757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클</a:t>
            </a:r>
            <a:r>
              <a:rPr lang="ko-KR" altLang="en-US" sz="1600"/>
              <a:t>래</a:t>
            </a:r>
            <a:r>
              <a:rPr lang="ko-KR" altLang="en-US" sz="1600" smtClean="0"/>
              <a:t>스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61312" y="2476214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7542" y="1290826"/>
            <a:ext cx="32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카운터 만들기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7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19"/>
          <a:stretch/>
        </p:blipFill>
        <p:spPr>
          <a:xfrm>
            <a:off x="1352600" y="1947866"/>
            <a:ext cx="2520280" cy="389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064568" y="1268762"/>
            <a:ext cx="5256584" cy="5040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smtClean="0">
                <a:latin typeface="+mn-ea"/>
              </a:rPr>
              <a:t>클래스 리스트를 사용해야 하는 경우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11" y="2511640"/>
            <a:ext cx="3429297" cy="383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7" y="3068960"/>
            <a:ext cx="293273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0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1558" y="1290826"/>
            <a:ext cx="322935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클래스 리스트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3005"/>
            <a:ext cx="5204911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393160" y="3224688"/>
            <a:ext cx="108012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city.py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정보 은닉</a:t>
            </a:r>
            <a:r>
              <a:rPr lang="en-US" altLang="ko-KR" sz="2800" dirty="0" smtClean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052736"/>
            <a:ext cx="8424936" cy="1811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정보 은닉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보안을 위해 클래스에 접근을 제한함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멤버 변수에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언더스코어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(__)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(2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붙이면 직접 접근할 수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(private)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- </a:t>
            </a:r>
            <a:r>
              <a:rPr lang="ko-KR" altLang="en-US" b="1" dirty="0" smtClean="0">
                <a:latin typeface="+mn-ea"/>
              </a:rPr>
              <a:t>함수 만들어 멤버 입력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get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, set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5" y="2852936"/>
            <a:ext cx="3932261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73080" y="3152213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person.py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초기자와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매서드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정보 은닉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52292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클래스의 상속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49411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8" b="14698"/>
          <a:stretch/>
        </p:blipFill>
        <p:spPr>
          <a:xfrm>
            <a:off x="1064568" y="1522310"/>
            <a:ext cx="5431020" cy="418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83493" y="1645294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person.py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62" y="2204864"/>
            <a:ext cx="319267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9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329524"/>
            <a:ext cx="7704856" cy="15234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건강 상태 클래스 만들기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운동을 하면 체력이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증가하고 술을 마시면 체력이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감소함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건강 상태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로 설정 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의 범위 </a:t>
            </a:r>
            <a:r>
              <a:rPr lang="en-US" altLang="ko-KR" dirty="0" smtClean="0">
                <a:latin typeface="+mn-ea"/>
              </a:rPr>
              <a:t>: 1 ~ 100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780928"/>
            <a:ext cx="2592288" cy="2523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68760"/>
            <a:ext cx="4176464" cy="4834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2924944"/>
            <a:ext cx="489246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11485" y="2348880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health.py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6576" y="1268760"/>
            <a:ext cx="4384002" cy="553998"/>
          </a:xfrm>
          <a:prstGeom prst="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health </a:t>
            </a:r>
            <a:r>
              <a:rPr lang="ko-KR" altLang="en-US" sz="2000" dirty="0" smtClean="0"/>
              <a:t>클래스 사용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1916832"/>
            <a:ext cx="3696021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760589" y="2348879"/>
            <a:ext cx="199261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ealth_main.py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9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301990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발급하</a:t>
            </a:r>
            <a:r>
              <a:rPr lang="ko-KR" altLang="en-US" sz="2000" dirty="0">
                <a:latin typeface="+mn-ea"/>
              </a:rPr>
              <a:t>기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600" y="190754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멤버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(id), </a:t>
            </a:r>
            <a:r>
              <a:rPr lang="ko-KR" altLang="en-US" dirty="0"/>
              <a:t>사원이름</a:t>
            </a:r>
            <a:r>
              <a:rPr lang="en-US" altLang="ko-KR" dirty="0"/>
              <a:t>(name),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클래스 변수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serial_num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513014" y="3140968"/>
            <a:ext cx="1888558" cy="1943133"/>
            <a:chOff x="1696290" y="2832905"/>
            <a:chExt cx="1888558" cy="1943133"/>
          </a:xfrm>
        </p:grpSpPr>
        <p:sp>
          <p:nvSpPr>
            <p:cNvPr id="11" name="직사각형 10"/>
            <p:cNvSpPr/>
            <p:nvPr/>
          </p:nvSpPr>
          <p:spPr>
            <a:xfrm>
              <a:off x="1696290" y="2832905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Employee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6290" y="3192464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id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96290" y="4149080"/>
              <a:ext cx="1888558" cy="626958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__</a:t>
              </a:r>
              <a:r>
                <a:rPr lang="en-US" altLang="ko-KR" dirty="0" err="1" smtClean="0">
                  <a:latin typeface="+mn-ea"/>
                </a:rPr>
                <a:t>str</a:t>
              </a:r>
              <a:r>
                <a:rPr lang="en-US" altLang="ko-KR" dirty="0" smtClean="0">
                  <a:latin typeface="+mn-ea"/>
                </a:rPr>
                <a:t>__()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2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88841"/>
            <a:ext cx="6805250" cy="3033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276872"/>
            <a:ext cx="172858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employee.py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5026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87461"/>
            <a:ext cx="2916836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9" y="2708920"/>
            <a:ext cx="2747262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19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3" y="1334256"/>
            <a:ext cx="5672497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+mn-ea"/>
              </a:rPr>
              <a:t>s</a:t>
            </a:r>
            <a:r>
              <a:rPr lang="en-US" altLang="ko-KR" sz="2000" dirty="0" err="1" smtClean="0">
                <a:latin typeface="+mn-ea"/>
              </a:rPr>
              <a:t>erial_num</a:t>
            </a:r>
            <a:r>
              <a:rPr lang="ko-KR" altLang="en-US" sz="2000" dirty="0" smtClean="0">
                <a:latin typeface="+mn-ea"/>
              </a:rPr>
              <a:t>이 인스턴스 변수인 경우</a:t>
            </a:r>
            <a:r>
              <a:rPr lang="en-US" altLang="ko-KR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054336"/>
            <a:ext cx="4884843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4077072"/>
            <a:ext cx="2911092" cy="952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24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124744"/>
            <a:ext cx="6048672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클래스의 메모리 영역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068" y="2274347"/>
            <a:ext cx="2049093" cy="154300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2533" y="4017060"/>
            <a:ext cx="145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2960" y="2420466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72960" y="3227579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6371" y="2274347"/>
            <a:ext cx="2195061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8378" y="3996353"/>
            <a:ext cx="125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endCxn id="16" idx="1"/>
          </p:cNvCxnSpPr>
          <p:nvPr/>
        </p:nvCxnSpPr>
        <p:spPr>
          <a:xfrm flipV="1">
            <a:off x="5436613" y="2648591"/>
            <a:ext cx="1371989" cy="9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7" idx="1"/>
          </p:cNvCxnSpPr>
          <p:nvPr/>
        </p:nvCxnSpPr>
        <p:spPr>
          <a:xfrm>
            <a:off x="5436614" y="3440980"/>
            <a:ext cx="1371988" cy="2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808602" y="2420466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1 -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8602" y="3215625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9044" y="2274346"/>
            <a:ext cx="1760943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7716" y="3996353"/>
            <a:ext cx="177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데이터 영역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고정영역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74586" y="2984731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1000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0049" y="2480680"/>
            <a:ext cx="13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serialNum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906564" y="2698344"/>
            <a:ext cx="1166396" cy="376149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2919668" y="3310134"/>
            <a:ext cx="1153292" cy="145570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1152461"/>
            <a:ext cx="8616032" cy="1988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상속이란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클래스를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정의할때</a:t>
            </a:r>
            <a:r>
              <a:rPr lang="ko-KR" altLang="en-US" sz="1800" dirty="0" smtClean="0">
                <a:solidFill>
                  <a:srgbClr val="002060"/>
                </a:solidFill>
              </a:rPr>
              <a:t> 이미 구현된 클래스를 상속</a:t>
            </a:r>
            <a:r>
              <a:rPr lang="en-US" altLang="ko-KR" sz="1800" dirty="0" smtClean="0">
                <a:solidFill>
                  <a:srgbClr val="002060"/>
                </a:solidFill>
              </a:rPr>
              <a:t>(inheritance) </a:t>
            </a:r>
            <a:r>
              <a:rPr lang="ko-KR" altLang="en-US" sz="1800" dirty="0" smtClean="0">
                <a:solidFill>
                  <a:srgbClr val="002060"/>
                </a:solidFill>
              </a:rPr>
              <a:t>받아서 속성이나 기능이 확장되는 클래스를 구현함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 상속 문법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2640" y="3181782"/>
            <a:ext cx="4536504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+mn-ea"/>
              </a:rPr>
              <a:t>  </a:t>
            </a:r>
          </a:p>
          <a:p>
            <a:r>
              <a:rPr lang="en-US" altLang="ko-KR" b="1" dirty="0">
                <a:latin typeface="+mn-ea"/>
              </a:rPr>
              <a:t>c</a:t>
            </a:r>
            <a:r>
              <a:rPr lang="en-US" altLang="ko-KR" b="1" dirty="0" smtClean="0">
                <a:latin typeface="+mn-ea"/>
              </a:rPr>
              <a:t>lass </a:t>
            </a:r>
            <a:r>
              <a:rPr lang="ko-KR" altLang="en-US" b="1" dirty="0" smtClean="0">
                <a:latin typeface="+mn-ea"/>
              </a:rPr>
              <a:t>클래스 이름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상속할 클래스 이름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59213" y="4078458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9213" y="5517233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3359800" y="4820461"/>
            <a:ext cx="255009" cy="676234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596729" y="4172959"/>
            <a:ext cx="2025526" cy="199373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A 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클래스에서 상속한다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…</a:t>
            </a:r>
          </a:p>
          <a:p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클래스에게 상속받는다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83837" y="5221823"/>
            <a:ext cx="111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형 설명선 8"/>
          <p:cNvSpPr/>
          <p:nvPr/>
        </p:nvSpPr>
        <p:spPr>
          <a:xfrm>
            <a:off x="1856656" y="3973071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  <p:sp>
        <p:nvSpPr>
          <p:cNvPr id="30" name="타원형 설명선 29"/>
          <p:cNvSpPr/>
          <p:nvPr/>
        </p:nvSpPr>
        <p:spPr>
          <a:xfrm>
            <a:off x="1856656" y="5221877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하</a:t>
            </a:r>
            <a:r>
              <a:rPr lang="ko-KR" altLang="en-US" sz="1200" dirty="0" smtClean="0"/>
              <a:t>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객체 지향 프로그래밍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6492"/>
            <a:ext cx="8064896" cy="25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/>
              <a:t>“</a:t>
            </a:r>
            <a:r>
              <a:rPr lang="ko-KR" altLang="en-US" sz="1800" dirty="0" smtClean="0"/>
              <a:t>의사나 행위가 미치는 대상</a:t>
            </a:r>
            <a:r>
              <a:rPr lang="en-US" altLang="ko-KR" sz="1800" dirty="0" smtClean="0"/>
              <a:t>“ -&gt; </a:t>
            </a:r>
            <a:r>
              <a:rPr lang="ko-KR" altLang="en-US" sz="1800" dirty="0" smtClean="0"/>
              <a:t>사전적 의미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- 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 데이터 단위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책상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회사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객체지향 프로그래밍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(Objected Oriented Programming, OOP</a:t>
            </a:r>
            <a:r>
              <a:rPr lang="en-US" altLang="ko-KR" sz="2200" b="1" dirty="0" smtClean="0">
                <a:solidFill>
                  <a:srgbClr val="002060"/>
                </a:solidFill>
              </a:rPr>
              <a:t>)</a:t>
            </a:r>
            <a:endParaRPr lang="en-US" altLang="ko-KR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dirty="0" smtClean="0"/>
              <a:t>객체를 기반으로 하는 프로그래밍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먼저 객체를 만들고 객체 사이에 일어나는 일을 구현함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738861" y="386104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일어난다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45405" y="442205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씻는다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761092" y="4983069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밥을 먹는다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9159" y="5582420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학교에 간다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5217423" y="394887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학생</a:t>
            </a:r>
            <a:endParaRPr lang="ko-KR" altLang="en-US" sz="1600"/>
          </a:p>
        </p:txBody>
      </p:sp>
      <p:sp>
        <p:nvSpPr>
          <p:cNvPr id="13" name="타원 12"/>
          <p:cNvSpPr/>
          <p:nvPr/>
        </p:nvSpPr>
        <p:spPr>
          <a:xfrm>
            <a:off x="7166507" y="394839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밥</a:t>
            </a:r>
          </a:p>
        </p:txBody>
      </p:sp>
      <p:sp>
        <p:nvSpPr>
          <p:cNvPr id="14" name="타원 13"/>
          <p:cNvSpPr/>
          <p:nvPr/>
        </p:nvSpPr>
        <p:spPr>
          <a:xfrm>
            <a:off x="5217423" y="522910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버스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7166507" y="522862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학교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230403" y="4308431"/>
            <a:ext cx="72008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4"/>
            <a:endCxn id="14" idx="0"/>
          </p:cNvCxnSpPr>
          <p:nvPr/>
        </p:nvCxnSpPr>
        <p:spPr>
          <a:xfrm>
            <a:off x="5643569" y="4668958"/>
            <a:ext cx="0" cy="56015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221568" y="4836253"/>
            <a:ext cx="720080" cy="38814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97140" y="4772977"/>
            <a:ext cx="57114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탄다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03141" y="3948391"/>
            <a:ext cx="720080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먹는다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5504" y="4642666"/>
            <a:ext cx="54299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간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78091" y="422409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78091" y="4772977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602958" y="533943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74821" y="3872127"/>
            <a:ext cx="0" cy="236025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2640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절차지향 </a:t>
            </a:r>
            <a:r>
              <a:rPr lang="en-US" altLang="ko-KR" sz="1600" dirty="0" smtClean="0"/>
              <a:t>–C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603322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객체지향 </a:t>
            </a:r>
            <a:r>
              <a:rPr lang="en-US" altLang="ko-KR" sz="1600" dirty="0" smtClean="0"/>
              <a:t>–Java&gt;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8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0327" y="2147661"/>
            <a:ext cx="1888558" cy="432049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Person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4519" y="3587822"/>
            <a:ext cx="158100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050365" y="4082674"/>
            <a:ext cx="1888558" cy="44215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Employee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20327" y="2589819"/>
            <a:ext cx="1888558" cy="853985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n</a:t>
            </a:r>
            <a:r>
              <a:rPr lang="en-US" altLang="ko-KR" dirty="0" smtClean="0">
                <a:latin typeface="+mn-ea"/>
              </a:rPr>
              <a:t>ame</a:t>
            </a:r>
          </a:p>
          <a:p>
            <a:pPr algn="ctr"/>
            <a:r>
              <a:rPr lang="en-US" altLang="ko-KR" dirty="0" smtClean="0">
                <a:latin typeface="+mn-ea"/>
              </a:rPr>
              <a:t>age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50365" y="4506613"/>
            <a:ext cx="1888558" cy="665384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e</a:t>
            </a:r>
            <a:r>
              <a:rPr lang="en-US" altLang="ko-KR" dirty="0" err="1" smtClean="0">
                <a:latin typeface="+mn-ea"/>
              </a:rPr>
              <a:t>mployee_id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4568" y="1401531"/>
            <a:ext cx="2736304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 상속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36976" y="2204864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부모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name, age</a:t>
            </a:r>
            <a:endParaRPr lang="en-US" altLang="ko-KR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976" y="4122148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자</a:t>
            </a:r>
            <a:r>
              <a:rPr lang="ko-KR" altLang="en-US" dirty="0">
                <a:latin typeface="+mn-ea"/>
              </a:rPr>
              <a:t>식</a:t>
            </a:r>
            <a:r>
              <a:rPr lang="ko-KR" altLang="en-US" dirty="0" smtClean="0">
                <a:latin typeface="+mn-ea"/>
              </a:rPr>
              <a:t>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en-US" altLang="ko-KR" dirty="0" err="1" smtClean="0">
                <a:latin typeface="+mn-ea"/>
              </a:rPr>
              <a:t>employee_id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5760640" cy="889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Employee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– Person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상속</a:t>
            </a:r>
            <a:endParaRPr lang="en-US" altLang="ko-KR" sz="2000" b="1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자기 멤버 없는 경우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7814"/>
            <a:ext cx="3917020" cy="302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401979"/>
            <a:ext cx="3360711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26" y="3377840"/>
            <a:ext cx="3337849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0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7344816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Employee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의 멤버 있는 경우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1916832"/>
            <a:ext cx="7110077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4365104"/>
            <a:ext cx="3497883" cy="144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94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236864"/>
            <a:ext cx="8337399" cy="1472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재정의</a:t>
            </a:r>
            <a:r>
              <a:rPr lang="en-US" altLang="ko-KR" sz="2000" b="1" dirty="0" smtClean="0"/>
              <a:t>(Method Overriding)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상속된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내용이 자식 클래스에 맞지 않을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클래스에서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재정의 하는 것을 말한다</a:t>
            </a:r>
            <a:r>
              <a:rPr lang="en-US" altLang="ko-KR" sz="1800" dirty="0" smtClean="0"/>
              <a:t>.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2432720" y="2852936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AirPlane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512840" y="4771506"/>
            <a:ext cx="183161" cy="459908"/>
            <a:chOff x="4357443" y="3272952"/>
            <a:chExt cx="235517" cy="444080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2432720" y="5229200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SuperSonicAirpPane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2720" y="3413678"/>
            <a:ext cx="2392614" cy="12394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take_off</a:t>
            </a:r>
            <a:r>
              <a:rPr lang="en-US" altLang="ko-KR" sz="2000" dirty="0" smtClean="0">
                <a:latin typeface="+mn-ea"/>
              </a:rPr>
              <a:t>(),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 fly(),  </a:t>
            </a:r>
          </a:p>
          <a:p>
            <a:pPr algn="ctr"/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land()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32720" y="5774223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>
                <a:latin typeface="+mn-ea"/>
              </a:rPr>
              <a:t>f</a:t>
            </a:r>
            <a:r>
              <a:rPr lang="en-US" altLang="ko-KR" sz="2000" dirty="0" smtClean="0">
                <a:latin typeface="+mn-ea"/>
              </a:rPr>
              <a:t>ly()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671668"/>
            <a:ext cx="2461870" cy="1559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73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493377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2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2" y="2436155"/>
            <a:ext cx="5966977" cy="3513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52600" y="19168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클래스 상수는 대문자로 표기</a:t>
            </a:r>
            <a:r>
              <a:rPr lang="en-US" altLang="ko-KR" dirty="0" smtClean="0">
                <a:solidFill>
                  <a:srgbClr val="C00000"/>
                </a:solidFill>
              </a:rPr>
              <a:t>.. </a:t>
            </a:r>
            <a:r>
              <a:rPr lang="ko-KR" altLang="en-US" dirty="0" smtClean="0">
                <a:solidFill>
                  <a:srgbClr val="C00000"/>
                </a:solidFill>
              </a:rPr>
              <a:t>클래스 이름으로 직접 접근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0972" y="5445224"/>
            <a:ext cx="356439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부모 클래스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상속 </a:t>
            </a:r>
            <a:r>
              <a:rPr lang="en-US" altLang="ko-KR" sz="1600" dirty="0" smtClean="0"/>
              <a:t>– super()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24908" y="5629031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1" y="2131031"/>
            <a:ext cx="472052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89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62125" y="2060848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118644" y="4437112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97711" y="4883559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MoreCalculator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61707" y="2996952"/>
            <a:ext cx="2515611" cy="128208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add()</a:t>
            </a:r>
          </a:p>
          <a:p>
            <a:pPr algn="ctr"/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ub()</a:t>
            </a:r>
          </a:p>
          <a:p>
            <a:pPr algn="ctr"/>
            <a:r>
              <a:rPr lang="en-US" altLang="ko-KR" dirty="0" err="1">
                <a:latin typeface="+mn-ea"/>
              </a:rPr>
              <a:t>m</a:t>
            </a:r>
            <a:r>
              <a:rPr lang="en-US" altLang="ko-KR" dirty="0" err="1" smtClean="0">
                <a:latin typeface="+mn-ea"/>
              </a:rPr>
              <a:t>ul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iv()</a:t>
            </a:r>
          </a:p>
          <a:p>
            <a:pPr algn="ctr"/>
            <a:endParaRPr lang="en-US" altLang="ko-KR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97711" y="5325715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pow(), div()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55892" y="2505371"/>
            <a:ext cx="2521427" cy="49158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,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6976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멤버 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6976" y="335699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더하기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빼기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곱하기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6976" y="524126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거듭제곱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 재정의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772816"/>
            <a:ext cx="3772227" cy="4785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4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확장 계산기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7421"/>
            <a:ext cx="509822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525700"/>
            <a:ext cx="2671277" cy="3337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74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4139"/>
            <a:ext cx="7200800" cy="302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객체에 대한 속성과 기능을 코드로 구현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한 것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</a:t>
            </a:r>
            <a:r>
              <a:rPr lang="en-US" altLang="ko-KR" sz="1800" dirty="0" smtClean="0"/>
              <a:t>Classification(</a:t>
            </a:r>
            <a:r>
              <a:rPr lang="ko-KR" altLang="en-US" sz="1800" dirty="0" smtClean="0"/>
              <a:t>분류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에서 유래함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클래스를 정의 한다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라고 함</a:t>
            </a:r>
            <a:r>
              <a:rPr lang="en-US" altLang="ko-KR" sz="1800" dirty="0" smtClean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객체의 속성과 기능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특성</a:t>
            </a:r>
            <a:r>
              <a:rPr lang="en-US" altLang="ko-KR" sz="1800" dirty="0" smtClean="0"/>
              <a:t>(property),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(attribute) -&gt; </a:t>
            </a:r>
            <a:r>
              <a:rPr lang="ko-KR" altLang="en-US" sz="1800" b="1" dirty="0" smtClean="0"/>
              <a:t>멤버 변수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객체가 하는 기능 </a:t>
            </a:r>
            <a:r>
              <a:rPr lang="en-US" altLang="ko-KR" sz="1800" dirty="0" smtClean="0"/>
              <a:t>-&gt; </a:t>
            </a:r>
            <a:r>
              <a:rPr lang="ko-KR" altLang="en-US" sz="1800" b="1" dirty="0" smtClean="0"/>
              <a:t>멤버 함수</a:t>
            </a:r>
            <a:endParaRPr lang="en-US" altLang="ko-KR" sz="18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880992" y="4509120"/>
            <a:ext cx="4871616" cy="122413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학생 클래스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멤버변수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학번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사는 곳 등</a:t>
            </a:r>
            <a:r>
              <a:rPr lang="en-US" altLang="ko-KR" sz="1600" dirty="0" smtClean="0">
                <a:latin typeface="+mn-ea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기능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수강신청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수업듣기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시험 보기 등</a:t>
            </a:r>
            <a:r>
              <a:rPr lang="en-US" altLang="ko-KR" sz="1600" dirty="0" smtClean="0">
                <a:latin typeface="+mn-ea"/>
              </a:rPr>
              <a:t>..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533" y="4293096"/>
            <a:ext cx="3405419" cy="19750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클래스 정의하기</a:t>
            </a:r>
            <a:endParaRPr lang="en-US" altLang="ko-KR" sz="2000" b="1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class</a:t>
            </a:r>
            <a:r>
              <a:rPr lang="en-US" altLang="ko-KR" b="1" dirty="0"/>
              <a:t> </a:t>
            </a:r>
            <a:r>
              <a:rPr lang="ko-KR" altLang="en-US" b="1" dirty="0"/>
              <a:t>클래스 이름</a:t>
            </a:r>
            <a:r>
              <a:rPr lang="en-US" altLang="ko-KR" b="1" dirty="0"/>
              <a:t> :</a:t>
            </a:r>
          </a:p>
          <a:p>
            <a:pPr lvl="1"/>
            <a:r>
              <a:rPr lang="en-US" altLang="ko-KR" b="1" dirty="0"/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/>
              <a:t>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__(self):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       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</a:t>
            </a:r>
            <a:r>
              <a:rPr lang="ko-KR" altLang="en-US" b="1" dirty="0" smtClean="0">
                <a:solidFill>
                  <a:srgbClr val="002060"/>
                </a:solidFill>
              </a:rPr>
              <a:t>수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함수이름</a:t>
            </a:r>
            <a:r>
              <a:rPr lang="en-US" altLang="ko-KR" b="1" dirty="0" smtClean="0">
                <a:solidFill>
                  <a:srgbClr val="002060"/>
                </a:solidFill>
              </a:rPr>
              <a:t>(self):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    </a:t>
            </a:r>
            <a:r>
              <a:rPr lang="en-US" altLang="ko-KR" b="1" dirty="0" smtClean="0">
                <a:solidFill>
                  <a:srgbClr val="002060"/>
                </a:solidFill>
              </a:rPr>
              <a:t>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확장 계산기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14" y="1987039"/>
            <a:ext cx="4419983" cy="184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14" y="4065341"/>
            <a:ext cx="4534293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1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계산기 클래스의 기능 확장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객체 변수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100 </a:t>
            </a:r>
            <a:r>
              <a:rPr lang="ko-KR" altLang="en-US" sz="1800" dirty="0" smtClean="0"/>
              <a:t>이상의 값을 가질 수 없도록 제한하는 </a:t>
            </a:r>
            <a:r>
              <a:rPr lang="en-US" altLang="ko-KR" sz="1800" dirty="0" err="1" smtClean="0"/>
              <a:t>MaxLimitCalculator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r>
              <a:rPr lang="en-US" altLang="ko-KR" sz="1800" dirty="0" smtClean="0"/>
              <a:t>  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929081" y="2964414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85600" y="4199410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64667" y="4645857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MaxLimitCalculator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28664" y="3410522"/>
            <a:ext cx="2511028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dd()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64667" y="5088013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add() </a:t>
            </a:r>
            <a:r>
              <a:rPr lang="ko-KR" altLang="en-US" dirty="0" smtClean="0">
                <a:latin typeface="+mn-ea"/>
              </a:rPr>
              <a:t>재정의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5"/>
          <a:stretch/>
        </p:blipFill>
        <p:spPr>
          <a:xfrm>
            <a:off x="5330529" y="3153553"/>
            <a:ext cx="3222871" cy="2248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272808" cy="534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객체 변수 </a:t>
            </a:r>
            <a:r>
              <a:rPr lang="en-US" altLang="ko-KR" sz="2000" b="1" dirty="0" smtClean="0"/>
              <a:t>value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100 </a:t>
            </a:r>
            <a:r>
              <a:rPr lang="ko-KR" altLang="en-US" sz="2000" b="1" dirty="0" smtClean="0"/>
              <a:t>이상의 값을 가질 수 없도록 제한함 </a:t>
            </a:r>
            <a:r>
              <a:rPr lang="en-US" altLang="ko-KR" sz="2000" b="1" dirty="0" smtClean="0"/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17400"/>
            <a:ext cx="4751716" cy="3588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38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64568" y="1314481"/>
            <a:ext cx="5904656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단위변환</a:t>
            </a:r>
            <a:r>
              <a:rPr lang="en-US" altLang="ko-KR" sz="2000" b="1" dirty="0" smtClean="0"/>
              <a:t>- inch(</a:t>
            </a:r>
            <a:r>
              <a:rPr lang="ko-KR" altLang="en-US" sz="2000" b="1" dirty="0" smtClean="0"/>
              <a:t>인치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mm</a:t>
            </a:r>
            <a:r>
              <a:rPr lang="ko-KR" altLang="en-US" sz="2000" b="1" dirty="0" smtClean="0"/>
              <a:t>로 변환하는 클래스 </a:t>
            </a:r>
            <a:endParaRPr lang="en-US" altLang="ko-KR" sz="2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08584" y="2060848"/>
            <a:ext cx="2088232" cy="2160240"/>
            <a:chOff x="1624281" y="1988840"/>
            <a:chExt cx="1888559" cy="1836204"/>
          </a:xfrm>
        </p:grpSpPr>
        <p:sp>
          <p:nvSpPr>
            <p:cNvPr id="9" name="직사각형 8"/>
            <p:cNvSpPr/>
            <p:nvPr/>
          </p:nvSpPr>
          <p:spPr>
            <a:xfrm>
              <a:off x="1624282" y="1988840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err="1" smtClean="0">
                  <a:latin typeface="+mn-ea"/>
                </a:rPr>
                <a:t>ScaleConverter</a:t>
              </a:r>
              <a:endParaRPr lang="en-US" altLang="ko-KR" b="1" dirty="0" smtClean="0">
                <a:latin typeface="+mn-ea"/>
              </a:endParaRP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24282" y="2348399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+mn-ea"/>
                </a:rPr>
                <a:t> </a:t>
              </a: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units_from</a:t>
              </a:r>
              <a:endParaRPr lang="en-US" altLang="ko-KR" dirty="0" smtClean="0">
                <a:latin typeface="+mn-ea"/>
              </a:endParaRP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units_to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factor</a:t>
              </a:r>
            </a:p>
            <a:p>
              <a:endParaRPr lang="en-US" altLang="ko-KR" sz="20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4281" y="3284984"/>
              <a:ext cx="1888559" cy="54006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r>
                <a:rPr lang="en-US" altLang="ko-KR" dirty="0" smtClean="0">
                  <a:latin typeface="+mn-ea"/>
                </a:rPr>
                <a:t>convert()</a:t>
              </a:r>
            </a:p>
            <a:p>
              <a:pPr algn="ctr"/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1" y="4997558"/>
            <a:ext cx="4669092" cy="1313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2098779"/>
            <a:ext cx="5544616" cy="2718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6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5725" y="1988840"/>
            <a:ext cx="1888558" cy="43204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 err="1" smtClean="0">
                <a:latin typeface="+mn-ea"/>
              </a:rPr>
              <a:t>ScaleConverter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47965" y="3826105"/>
            <a:ext cx="118795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163182" y="4256852"/>
            <a:ext cx="1888558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Converters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45725" y="2430998"/>
            <a:ext cx="1888558" cy="93220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units_from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>
                <a:latin typeface="+mn-ea"/>
              </a:rPr>
              <a:t>u</a:t>
            </a:r>
            <a:r>
              <a:rPr lang="en-US" altLang="ko-KR" dirty="0" err="1" smtClean="0">
                <a:latin typeface="+mn-ea"/>
              </a:rPr>
              <a:t>nits_to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factor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44688" y="3363205"/>
            <a:ext cx="1888558" cy="4336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63182" y="5091397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 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3182" y="4680791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offset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1"/>
            <a:ext cx="605455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</a:t>
            </a:r>
            <a:r>
              <a:rPr lang="ko-KR" altLang="en-US" sz="2000" b="1" dirty="0" smtClean="0"/>
              <a:t>클래스 만들기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01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</a:t>
            </a:r>
            <a:r>
              <a:rPr lang="ko-KR" altLang="en-US" sz="2000" b="1" dirty="0" smtClean="0"/>
              <a:t>클래스 만들기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2inches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= 2mm x 25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5"/>
          <a:stretch/>
        </p:blipFill>
        <p:spPr>
          <a:xfrm>
            <a:off x="664612" y="2355093"/>
            <a:ext cx="6066046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55344" r="7410"/>
          <a:stretch/>
        </p:blipFill>
        <p:spPr>
          <a:xfrm>
            <a:off x="4448944" y="3773081"/>
            <a:ext cx="5328592" cy="23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3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확장 클래스 만들기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화씨온도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(F) =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섭씨온도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(C) x 1.8 + 32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20888"/>
            <a:ext cx="6683319" cy="3589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07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96616" y="1382845"/>
            <a:ext cx="4016919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고객 관리 프로그램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512840" y="2289487"/>
            <a:ext cx="1888558" cy="7794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Customer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57443" y="3207539"/>
            <a:ext cx="235517" cy="444080"/>
            <a:chOff x="4357443" y="3272952"/>
            <a:chExt cx="235517" cy="444080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144688" y="4090507"/>
            <a:ext cx="1996731" cy="7786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GoldCustomer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56469" y="4090507"/>
            <a:ext cx="1996731" cy="77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VIPCustomer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143054" y="3651619"/>
            <a:ext cx="2521850" cy="440159"/>
            <a:chOff x="1406902" y="3597087"/>
            <a:chExt cx="2271555" cy="44015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240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268760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Customer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600" y="1844824"/>
            <a:ext cx="6408712" cy="1368152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 등급은 </a:t>
            </a:r>
            <a:r>
              <a:rPr lang="en-US" altLang="ko-KR" sz="1600" dirty="0" smtClean="0"/>
              <a:t>SILVER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42692"/>
              </p:ext>
            </p:extLst>
          </p:nvPr>
        </p:nvGraphicFramePr>
        <p:xfrm>
          <a:off x="1496616" y="3429000"/>
          <a:ext cx="6264696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멤버 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cid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아이디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name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이름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cgrade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등급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보너스 포인트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마일리지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bonus_ratio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포인트 적립 비율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7928821" cy="4745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1268760"/>
            <a:ext cx="158417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809123"/>
            <a:ext cx="3240360" cy="3724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학생 클래스 정의 및 사용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</a:t>
            </a:r>
            <a:r>
              <a:rPr lang="en-US" altLang="ko-KR" sz="1800" b="1" dirty="0">
                <a:solidFill>
                  <a:srgbClr val="C00000"/>
                </a:solidFill>
              </a:rPr>
              <a:t>(</a:t>
            </a:r>
            <a:r>
              <a:rPr lang="ko-KR" altLang="en-US" sz="1800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sz="1800" b="1" dirty="0">
                <a:solidFill>
                  <a:srgbClr val="C00000"/>
                </a:solidFill>
              </a:rPr>
              <a:t>) = </a:t>
            </a:r>
            <a:r>
              <a:rPr lang="ko-KR" altLang="en-US" sz="1800" b="1" dirty="0"/>
              <a:t>클래스 이름</a:t>
            </a:r>
            <a:r>
              <a:rPr lang="en-US" altLang="ko-KR" sz="1800" b="1" dirty="0" smtClean="0"/>
              <a:t>()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err="1" smtClean="0"/>
              <a:t>객체이름</a:t>
            </a:r>
            <a:r>
              <a:rPr lang="en-US" altLang="ko-KR" sz="1800" b="1" dirty="0" smtClean="0"/>
              <a:t>.</a:t>
            </a:r>
            <a:r>
              <a:rPr lang="ko-KR" altLang="en-US" sz="1800" b="1" dirty="0" smtClean="0"/>
              <a:t>속성 </a:t>
            </a:r>
            <a:r>
              <a:rPr lang="en-US" altLang="ko-KR" sz="1800" b="1" dirty="0" smtClean="0"/>
              <a:t>-&gt; </a:t>
            </a:r>
            <a:r>
              <a:rPr lang="ko-KR" altLang="en-US" sz="1800" b="1" dirty="0" err="1" smtClean="0"/>
              <a:t>점연산자로</a:t>
            </a:r>
            <a:r>
              <a:rPr lang="ko-KR" altLang="en-US" sz="1800" b="1" dirty="0" smtClean="0"/>
              <a:t> 접근</a:t>
            </a:r>
            <a:endParaRPr lang="ko-KR" altLang="en-US" sz="1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40632" y="2906226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Student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0632" y="3391566"/>
            <a:ext cx="1888558" cy="111755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name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grade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3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2841223"/>
            <a:ext cx="7300593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636912"/>
            <a:ext cx="216024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ustomer_test.py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1772815"/>
            <a:ext cx="5425911" cy="632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9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278322"/>
            <a:ext cx="55926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GoldCustomer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1970256"/>
            <a:ext cx="7272808" cy="282689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늘어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고객만큼 물건을 많이 구매하지는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그래도 단골인  고객들에게 혜택을 주고 싶습니다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GOLD </a:t>
            </a:r>
            <a:r>
              <a:rPr lang="ko-KR" altLang="en-US" sz="1600" dirty="0" smtClean="0"/>
              <a:t>고객 등급을 하나 추가하고 혜택을 줍니다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2%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696558" y="204459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>
          <a:xfrm>
            <a:off x="1280592" y="1473071"/>
            <a:ext cx="6424217" cy="40619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3834" y="1772816"/>
            <a:ext cx="2088232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goldcustomer.py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249458"/>
            <a:ext cx="5151567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7315834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10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67856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1970256"/>
            <a:ext cx="7272808" cy="3402960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점점 늘어나고 판매도 많아지다 보니 단골 고객이 생겼습니다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단골 고객은 회사 매출에 많은 기여를 하는 우수 고객입니다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우수 고객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>
                <a:solidFill>
                  <a:srgbClr val="0070C0"/>
                </a:solidFill>
              </a:rPr>
              <a:t>5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배정합니다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9"/>
          <a:stretch/>
        </p:blipFill>
        <p:spPr>
          <a:xfrm>
            <a:off x="1424608" y="1437777"/>
            <a:ext cx="6551926" cy="4871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9276" y="1700808"/>
            <a:ext cx="2016224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vipcustomer.py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556792"/>
            <a:ext cx="7270110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081879"/>
            <a:ext cx="6342113" cy="70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3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3"/>
          <a:stretch/>
        </p:blipFill>
        <p:spPr>
          <a:xfrm>
            <a:off x="1208584" y="1772816"/>
            <a:ext cx="6840760" cy="26014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827738"/>
            <a:ext cx="7003387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429000"/>
            <a:ext cx="5608806" cy="215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71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5848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리스트로 고객 관리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4" y="1916832"/>
            <a:ext cx="5768840" cy="405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1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클래스에 함수 추가하기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멤버 함수 정의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info()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78" y="2437122"/>
            <a:ext cx="3775017" cy="4176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640632" y="2492896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Student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40632" y="2978236"/>
            <a:ext cx="1888558" cy="111755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name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grade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0632" y="4095790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nfo()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8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412776"/>
            <a:ext cx="7704093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96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2060"/>
                </a:solidFill>
              </a:rPr>
              <a:t>__</a:t>
            </a:r>
            <a:r>
              <a:rPr lang="en-US" altLang="ko-KR" dirty="0" err="1">
                <a:solidFill>
                  <a:srgbClr val="002060"/>
                </a:solidFill>
              </a:rPr>
              <a:t>init</a:t>
            </a:r>
            <a:r>
              <a:rPr lang="en-US" altLang="ko-KR" dirty="0">
                <a:solidFill>
                  <a:srgbClr val="002060"/>
                </a:solidFill>
              </a:rPr>
              <a:t>__() 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생성자</a:t>
            </a:r>
            <a:r>
              <a:rPr lang="en-US" altLang="ko-KR" sz="2000" b="1" dirty="0" smtClean="0"/>
              <a:t>(constructor)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클래스를 생성할 때 호출되는 명령어 집합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초기자라고도 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err="1" smtClean="0"/>
              <a:t>생성자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초기화함수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init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__()</a:t>
            </a:r>
            <a:r>
              <a:rPr lang="ko-KR" altLang="en-US" sz="1800" dirty="0" smtClean="0"/>
              <a:t>의 형태로 작성하고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리턴값이</a:t>
            </a:r>
            <a:r>
              <a:rPr lang="ko-KR" altLang="en-US" sz="1800" dirty="0" smtClean="0"/>
              <a:t> 없다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클래스 내의 모든 함수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매개변수에 </a:t>
            </a:r>
            <a:r>
              <a:rPr lang="en-US" altLang="ko-KR" sz="1800" dirty="0" smtClean="0">
                <a:solidFill>
                  <a:srgbClr val="C00000"/>
                </a:solidFill>
              </a:rPr>
              <a:t>self</a:t>
            </a:r>
            <a:r>
              <a:rPr lang="ko-KR" altLang="en-US" sz="1800" dirty="0" smtClean="0"/>
              <a:t>를 붙임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852936"/>
            <a:ext cx="4267570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6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__</a:t>
            </a:r>
            <a:r>
              <a:rPr lang="en-US" altLang="ko-KR" dirty="0" err="1" smtClean="0">
                <a:solidFill>
                  <a:srgbClr val="002060"/>
                </a:solidFill>
              </a:rPr>
              <a:t>str</a:t>
            </a:r>
            <a:r>
              <a:rPr lang="en-US" altLang="ko-KR" dirty="0" smtClean="0">
                <a:solidFill>
                  <a:srgbClr val="002060"/>
                </a:solidFill>
              </a:rPr>
              <a:t>__(self) : </a:t>
            </a:r>
            <a:r>
              <a:rPr lang="ko-KR" altLang="en-US" dirty="0" smtClean="0">
                <a:solidFill>
                  <a:srgbClr val="002060"/>
                </a:solidFill>
              </a:rPr>
              <a:t>객체 정보 함수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(self)__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하는 함수이다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객체의 정보를 담고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1122445" y="2463069"/>
            <a:ext cx="7001751" cy="30542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6" r="57787"/>
          <a:stretch/>
        </p:blipFill>
        <p:spPr>
          <a:xfrm>
            <a:off x="6609184" y="2780928"/>
            <a:ext cx="2761793" cy="2081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42599" y="2228289"/>
            <a:ext cx="1498633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student3.py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9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920552" y="2851089"/>
            <a:ext cx="6772335" cy="295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30" y="2301825"/>
            <a:ext cx="3429297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457056" y="2301825"/>
            <a:ext cx="3888432" cy="373832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2178" y="2060848"/>
            <a:ext cx="2598814" cy="584775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외부에서 사용할 때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실행되지 않음</a:t>
            </a:r>
            <a:endParaRPr lang="en-US" altLang="ko-KR" sz="1600" dirty="0" smtClean="0"/>
          </a:p>
        </p:txBody>
      </p:sp>
      <p:cxnSp>
        <p:nvCxnSpPr>
          <p:cNvPr id="9" name="직선 화살표 연결선 8"/>
          <p:cNvCxnSpPr>
            <a:stCxn id="15" idx="3"/>
            <a:endCxn id="13" idx="1"/>
          </p:cNvCxnSpPr>
          <p:nvPr/>
        </p:nvCxnSpPr>
        <p:spPr>
          <a:xfrm>
            <a:off x="4880992" y="2353236"/>
            <a:ext cx="576064" cy="13550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7321</TotalTime>
  <Words>1410</Words>
  <Application>Microsoft Office PowerPoint</Application>
  <PresentationFormat>A4 용지(210x297mm)</PresentationFormat>
  <Paragraphs>401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휴먼엑스포</vt:lpstr>
      <vt:lpstr>Arial</vt:lpstr>
      <vt:lpstr>Wingdings</vt:lpstr>
      <vt:lpstr>Office 테마</vt:lpstr>
      <vt:lpstr>7장. 클래스와 상속</vt:lpstr>
      <vt:lpstr>목 차</vt:lpstr>
      <vt:lpstr> 객체 지향 프로그래밍</vt:lpstr>
      <vt:lpstr> 클래스(class)</vt:lpstr>
      <vt:lpstr> 클래스(class)</vt:lpstr>
      <vt:lpstr> 클래스(class)</vt:lpstr>
      <vt:lpstr> __init__()  생성자</vt:lpstr>
      <vt:lpstr> __str__(self) : 객체 정보 함수</vt:lpstr>
      <vt:lpstr> 클래스(class) 모듈 사용</vt:lpstr>
      <vt:lpstr> 클래스(class) 모듈 사용</vt:lpstr>
      <vt:lpstr> 기본 생성자(초기자)</vt:lpstr>
      <vt:lpstr> 계산기 클래스 만들기</vt:lpstr>
      <vt:lpstr> 객체 리스트</vt:lpstr>
      <vt:lpstr> 인스턴스 변수와 클래스 변수</vt:lpstr>
      <vt:lpstr> 인스턴스 변수와 클래스 변수</vt:lpstr>
      <vt:lpstr> 인스턴스 변수와 클래스 변수</vt:lpstr>
      <vt:lpstr> 인스턴스 변수와 클래스 변수</vt:lpstr>
      <vt:lpstr> 클래스 변수</vt:lpstr>
      <vt:lpstr> 정보 은닉(Information Hiding)</vt:lpstr>
      <vt:lpstr> 정보 은닉(Information Hiding)</vt:lpstr>
      <vt:lpstr> 정보 은닉(Information Hiding)</vt:lpstr>
      <vt:lpstr> 정보 은닉(Information Hiding)</vt:lpstr>
      <vt:lpstr> 정보 은닉(Information Hiding)</vt:lpstr>
      <vt:lpstr> 사번 자동 부여</vt:lpstr>
      <vt:lpstr> 사번 자동 부여</vt:lpstr>
      <vt:lpstr> 사번 자동 부여</vt:lpstr>
      <vt:lpstr> 사번 자동 부여</vt:lpstr>
      <vt:lpstr> 사번 자동 부여</vt:lpstr>
      <vt:lpstr> 상속(Inheritance)</vt:lpstr>
      <vt:lpstr> 상속(inheritance) </vt:lpstr>
      <vt:lpstr> 상속(inheritance) </vt:lpstr>
      <vt:lpstr> 상속(inheritance) 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상속(inheritance) </vt:lpstr>
      <vt:lpstr> 상속 실습예제 </vt:lpstr>
      <vt:lpstr> 상속 실습예제 </vt:lpstr>
      <vt:lpstr> 상속 실습예제 </vt:lpstr>
      <vt:lpstr> 고객 관리 프로그램</vt:lpstr>
      <vt:lpstr> 고객 관리 프로그램</vt:lpstr>
      <vt:lpstr> 고객 관리 프로그램</vt:lpstr>
      <vt:lpstr> 고객 관리 프로그램</vt:lpstr>
      <vt:lpstr>PowerPoint 프레젠테이션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384</cp:revision>
  <dcterms:created xsi:type="dcterms:W3CDTF">2019-03-04T02:36:55Z</dcterms:created>
  <dcterms:modified xsi:type="dcterms:W3CDTF">2023-04-27T15:38:02Z</dcterms:modified>
</cp:coreProperties>
</file>