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352" r:id="rId3"/>
    <p:sldId id="373" r:id="rId4"/>
    <p:sldId id="354" r:id="rId5"/>
    <p:sldId id="376" r:id="rId6"/>
    <p:sldId id="356" r:id="rId7"/>
    <p:sldId id="371" r:id="rId8"/>
    <p:sldId id="395" r:id="rId9"/>
    <p:sldId id="374" r:id="rId10"/>
    <p:sldId id="391" r:id="rId11"/>
    <p:sldId id="396" r:id="rId12"/>
    <p:sldId id="389" r:id="rId13"/>
    <p:sldId id="393" r:id="rId14"/>
    <p:sldId id="369" r:id="rId15"/>
    <p:sldId id="397" r:id="rId16"/>
    <p:sldId id="390" r:id="rId17"/>
    <p:sldId id="379" r:id="rId18"/>
    <p:sldId id="386" r:id="rId19"/>
    <p:sldId id="380" r:id="rId20"/>
    <p:sldId id="400" r:id="rId21"/>
    <p:sldId id="401" r:id="rId22"/>
    <p:sldId id="402" r:id="rId23"/>
    <p:sldId id="436" r:id="rId24"/>
    <p:sldId id="437" r:id="rId25"/>
    <p:sldId id="438" r:id="rId26"/>
    <p:sldId id="398" r:id="rId27"/>
    <p:sldId id="384" r:id="rId28"/>
    <p:sldId id="399" r:id="rId29"/>
    <p:sldId id="381" r:id="rId30"/>
    <p:sldId id="382" r:id="rId31"/>
    <p:sldId id="403" r:id="rId32"/>
    <p:sldId id="404" r:id="rId33"/>
    <p:sldId id="405" r:id="rId34"/>
    <p:sldId id="412" r:id="rId35"/>
    <p:sldId id="406" r:id="rId36"/>
    <p:sldId id="407" r:id="rId37"/>
    <p:sldId id="408" r:id="rId38"/>
    <p:sldId id="409" r:id="rId39"/>
    <p:sldId id="410" r:id="rId40"/>
    <p:sldId id="411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2" r:id="rId59"/>
    <p:sldId id="431" r:id="rId60"/>
    <p:sldId id="433" r:id="rId61"/>
    <p:sldId id="434" r:id="rId62"/>
    <p:sldId id="435" r:id="rId6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swiperjs.com/demos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jQuery(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제이쿼리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</a:t>
            </a: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css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336993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c</a:t>
            </a:r>
            <a:r>
              <a:rPr lang="en-US" altLang="ko-KR" b="1" dirty="0" err="1" smtClean="0"/>
              <a:t>ss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515665" cy="3657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65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문서 객체 조작</a:t>
            </a:r>
            <a:r>
              <a:rPr lang="en-US" altLang="ko-KR" sz="2800" b="1" dirty="0"/>
              <a:t>(DOM Control)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2" b="48015"/>
          <a:stretch/>
        </p:blipFill>
        <p:spPr>
          <a:xfrm>
            <a:off x="4736976" y="1772816"/>
            <a:ext cx="2938715" cy="237626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72816"/>
            <a:ext cx="2592288" cy="17041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7" y="4308982"/>
            <a:ext cx="6552728" cy="1783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13240" y="285293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jq_css3.html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84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문서 객체 </a:t>
            </a:r>
            <a:r>
              <a:rPr lang="ko-KR" altLang="en-US" sz="2800" b="1" dirty="0" smtClean="0"/>
              <a:t>제</a:t>
            </a:r>
            <a:r>
              <a:rPr lang="ko-KR" altLang="en-US" sz="2800" b="1" dirty="0"/>
              <a:t>어</a:t>
            </a:r>
            <a:r>
              <a:rPr lang="ko-KR" altLang="en-US" sz="2800" b="1" dirty="0" smtClean="0"/>
              <a:t> 함수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문서 객체 제어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0811"/>
              </p:ext>
            </p:extLst>
          </p:nvPr>
        </p:nvGraphicFramePr>
        <p:xfrm>
          <a:off x="1064568" y="1988840"/>
          <a:ext cx="8496944" cy="34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dirty="0" smtClean="0"/>
                        <a:t>”).click()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요소를 클릭함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css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요소의 스타일을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”).text(“</a:t>
                      </a:r>
                      <a:r>
                        <a:rPr lang="ko-KR" altLang="en-US" sz="1600" baseline="0" dirty="0" smtClean="0"/>
                        <a:t>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요소의 텍스트를 취득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변경할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”).html(“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하위 요소들을 새 텍스트로 변경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”).append(“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마지막 자식요소로 새 요소를 추가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”).remove(“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</a:t>
                      </a:r>
                      <a:r>
                        <a:rPr lang="ko-KR" altLang="en-US" sz="1600" baseline="0" dirty="0" smtClean="0"/>
                        <a:t> 요소를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attr</a:t>
                      </a:r>
                      <a:r>
                        <a:rPr lang="en-US" altLang="ko-KR" sz="1600" baseline="0" dirty="0" smtClean="0"/>
                        <a:t>(“</a:t>
                      </a:r>
                      <a:r>
                        <a:rPr lang="ko-KR" altLang="en-US" sz="1600" baseline="0" dirty="0" smtClean="0"/>
                        <a:t>속성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ko-KR" altLang="en-US" sz="1600" baseline="0" dirty="0" smtClean="0"/>
                        <a:t>의 특성 속성을 지정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28673"/>
            <a:ext cx="6241321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11" y="3933056"/>
            <a:ext cx="3315343" cy="1038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click()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5248" y="24726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jq_click.html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94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click(), html()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html() </a:t>
            </a:r>
            <a:r>
              <a:rPr lang="ko-KR" altLang="en-US" b="1" dirty="0" smtClean="0"/>
              <a:t>함수 </a:t>
            </a:r>
            <a:r>
              <a:rPr lang="en-US" altLang="ko-KR" b="1" dirty="0"/>
              <a:t>:</a:t>
            </a:r>
            <a:r>
              <a:rPr lang="en-US" altLang="ko-KR" b="1" dirty="0" smtClean="0"/>
              <a:t> html(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143850"/>
            <a:ext cx="2301440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2176125"/>
            <a:ext cx="5977511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05328" y="180155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jq_html.html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40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708920"/>
            <a:ext cx="5845666" cy="3997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7975"/>
            <a:ext cx="4104456" cy="12209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98" y="1494762"/>
            <a:ext cx="3229488" cy="1102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38327" y="3429000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jq_text.html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65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</a:t>
            </a:r>
            <a:r>
              <a:rPr lang="ko-KR" altLang="en-US" sz="2800" dirty="0" smtClean="0"/>
              <a:t>함수</a:t>
            </a:r>
            <a:r>
              <a:rPr lang="en-US" altLang="ko-KR" sz="2800" dirty="0" smtClean="0"/>
              <a:t>- next(), append()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98052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86" y="4133061"/>
            <a:ext cx="3312367" cy="1525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336993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–next(), append()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29264" y="227687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jq_ex.html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on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4985"/>
            <a:ext cx="4733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on()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5265877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12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slideToggle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slideUp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slideDown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slideToggle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2088232" cy="1084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1719277"/>
            <a:ext cx="4506510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22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err="1" smtClean="0"/>
              <a:t>val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val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1988840"/>
            <a:ext cx="2746382" cy="849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06495" y="371703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jq_val.html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1938806"/>
            <a:ext cx="5971577" cy="4305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9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8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00229"/>
            <a:ext cx="8280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HTML5 </a:t>
            </a:r>
            <a:r>
              <a:rPr lang="ko-KR" altLang="en-US" sz="1600" dirty="0" smtClean="0"/>
              <a:t>웹 문서 안의 스크립트 언어를 간결하고 효과적으로 사용할 수 있도록 설계된  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자바스크립트 기반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동적인 웹 페이지를 브라우저 종류에 상관없이 동일한 방식으로 구현할 수 있다</a:t>
            </a:r>
            <a:r>
              <a:rPr lang="en-US" altLang="ko-KR" sz="1600" dirty="0" smtClean="0"/>
              <a:t>.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제이쿼리의 주요 특징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CSS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선택자를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사용해 각 </a:t>
            </a:r>
            <a:r>
              <a:rPr lang="en-US" altLang="ko-KR" sz="1600" dirty="0" smtClean="0">
                <a:solidFill>
                  <a:srgbClr val="0070C0"/>
                </a:solidFill>
              </a:rPr>
              <a:t>HTML </a:t>
            </a:r>
            <a:r>
              <a:rPr lang="ko-KR" altLang="en-US" sz="1600" dirty="0" smtClean="0">
                <a:solidFill>
                  <a:srgbClr val="0070C0"/>
                </a:solidFill>
              </a:rPr>
              <a:t>태그에 접근해서 작업하므로 명료하면서도 읽기 쉬운 형태로 표현할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sz="1600" dirty="0" smtClean="0">
                <a:solidFill>
                  <a:srgbClr val="0070C0"/>
                </a:solidFill>
              </a:rPr>
              <a:t> 체인 방식으로 수행하므로 여러 개의 동작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</a:rPr>
              <a:t>기능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</a:rPr>
              <a:t>이 한 줄로 나열되어 코드가 불필요하게 반복되는 것을 피할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풍부한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제공하므로 이미 개발된 많은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쉽고 빠르게 이용할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51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관련 </a:t>
            </a:r>
            <a:r>
              <a:rPr lang="ko-KR" altLang="en-US" sz="2800" dirty="0" err="1" smtClean="0"/>
              <a:t>메서드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each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each()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일치하는 각 요소에 대해 실행할 함수를 지정함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217540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85" y="3789040"/>
            <a:ext cx="3093988" cy="1592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987481" y="32417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q_each.html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05890"/>
            <a:ext cx="5029636" cy="2766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addClass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removeClass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ToggleClass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564904"/>
            <a:ext cx="2986044" cy="10290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3861048"/>
            <a:ext cx="3863675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555043"/>
            <a:ext cx="3871296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52600" y="18448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속성을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토글할</a:t>
            </a:r>
            <a:r>
              <a:rPr lang="ko-KR" altLang="en-US" dirty="0" smtClean="0"/>
              <a:t> 수 있음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5218463"/>
            <a:ext cx="29263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</a:t>
            </a:r>
            <a:r>
              <a:rPr lang="ko-KR" altLang="en-US" sz="2800" dirty="0"/>
              <a:t>성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attr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(attribute)</a:t>
            </a:r>
            <a:r>
              <a:rPr lang="ko-KR" altLang="en-US" b="1" dirty="0" smtClean="0"/>
              <a:t>을 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변경할 수 있음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988840"/>
            <a:ext cx="3060759" cy="2520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35" y="4860486"/>
            <a:ext cx="5544616" cy="775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47" y="3140968"/>
            <a:ext cx="4373296" cy="1221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576165" y="248160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jq_attr.html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8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accordion(</a:t>
            </a:r>
            <a:r>
              <a:rPr lang="ko-KR" altLang="en-US" sz="2000" b="1" dirty="0" smtClean="0"/>
              <a:t>펼치기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접기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16832"/>
            <a:ext cx="8455374" cy="4088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1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" y="1124744"/>
            <a:ext cx="7337567" cy="56146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29264" y="1816085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faq.html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60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653386"/>
            <a:ext cx="9581026" cy="4007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2" y="2132856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</a:t>
            </a:r>
            <a:r>
              <a:rPr lang="en-US" altLang="ko-KR" sz="1600" dirty="0" smtClean="0"/>
              <a:t>i.css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0631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탐색 함수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61033"/>
              </p:ext>
            </p:extLst>
          </p:nvPr>
        </p:nvGraphicFramePr>
        <p:xfrm>
          <a:off x="1064568" y="1844823"/>
          <a:ext cx="8496944" cy="4392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선택</a:t>
                      </a:r>
                      <a:r>
                        <a:rPr lang="ko-KR" altLang="en-US" sz="1600" baseline="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children()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$(“div”).children()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parent()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$(“p”).parent()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요소의 부모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”).next()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다음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이전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siblings()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$(“div”).siblings(“p”)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형제 요소 중 </a:t>
                      </a: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find()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$(“div”).find(“span”)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요소의 하위 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has()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$(“div”).has(“span”)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가지고 있는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중 </a:t>
                      </a:r>
                      <a:r>
                        <a:rPr lang="en-US" altLang="ko-KR" sz="1600" baseline="0" dirty="0" smtClean="0"/>
                        <a:t>index</a:t>
                      </a:r>
                      <a:r>
                        <a:rPr lang="ko-KR" altLang="en-US" sz="1600" baseline="0" dirty="0" smtClean="0"/>
                        <a:t>가 </a:t>
                      </a:r>
                      <a:r>
                        <a:rPr lang="en-US" altLang="ko-KR" sz="1600" baseline="0" dirty="0" smtClean="0"/>
                        <a:t>0</a:t>
                      </a:r>
                      <a:r>
                        <a:rPr lang="ko-KR" altLang="en-US" sz="1600" baseline="0" dirty="0" smtClean="0"/>
                        <a:t>인 요소를 선택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gt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보다 큰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요소들을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lt</a:t>
                      </a:r>
                      <a:r>
                        <a:rPr lang="en-US" altLang="ko-KR" sz="1600" dirty="0" smtClean="0"/>
                        <a:t>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보다 작은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요소들을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6591"/>
            <a:ext cx="5822744" cy="2150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1" y="4076962"/>
            <a:ext cx="4115157" cy="249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05128" y="429309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jq_parent.html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7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698553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 메뉴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39410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메뉴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9" y="2059958"/>
            <a:ext cx="1826487" cy="2597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55" y="2060847"/>
            <a:ext cx="1080120" cy="92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40" y="1916833"/>
            <a:ext cx="335724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3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b="1" dirty="0" smtClean="0"/>
              <a:t>jQuery(</a:t>
            </a:r>
            <a:r>
              <a:rPr lang="ko-KR" altLang="en-US" sz="2800" b="1" dirty="0" smtClean="0"/>
              <a:t>제이쿼리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9" y="123536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</a:t>
            </a:r>
            <a:r>
              <a:rPr lang="ko-KR" altLang="en-US" sz="2000" b="1" dirty="0"/>
              <a:t>드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40361"/>
            <a:ext cx="415509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16832"/>
            <a:ext cx="4070065" cy="3689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4994407"/>
            <a:ext cx="2507197" cy="131837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728864" y="46176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링크 클릭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897215" y="2372409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우측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다른이름저장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parent</a:t>
            </a:r>
            <a:r>
              <a:rPr lang="en-US" altLang="ko-KR" sz="2800" b="1" dirty="0" smtClean="0"/>
              <a:t>().next()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parent().next()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3573016"/>
            <a:ext cx="3355286" cy="972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24342"/>
            <a:ext cx="4248472" cy="4873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7176" y="285293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submenu.html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37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삽</a:t>
            </a:r>
            <a:r>
              <a:rPr lang="ko-KR" altLang="en-US" sz="2800" dirty="0"/>
              <a:t>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0907"/>
              </p:ext>
            </p:extLst>
          </p:nvPr>
        </p:nvGraphicFramePr>
        <p:xfrm>
          <a:off x="416496" y="1484784"/>
          <a:ext cx="9073007" cy="3816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prepend()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$(“div”).prepend(“&lt;span&gt;”)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append()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$(“div”).append(“&lt;span&gt;”)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before()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$(“div”).before(“&lt;span&gt;”)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after()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$(“div”).after(“&lt;span&gt;”)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prependTo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prependTo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appendTo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appendTo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insertBefore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insertBefore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이전 요소로 삽입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insertAfter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insertAfter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다음 요소로 삽입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20042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1916833"/>
            <a:ext cx="428755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681192" y="234888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1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695690"/>
            <a:ext cx="5014395" cy="3878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41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6237"/>
              </p:ext>
            </p:extLst>
          </p:nvPr>
        </p:nvGraphicFramePr>
        <p:xfrm>
          <a:off x="920552" y="1484784"/>
          <a:ext cx="8424937" cy="247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100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50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74404"/>
              </p:ext>
            </p:extLst>
          </p:nvPr>
        </p:nvGraphicFramePr>
        <p:xfrm>
          <a:off x="920552" y="1484784"/>
          <a:ext cx="8424937" cy="266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$(“a”).</a:t>
                      </a:r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href</a:t>
                      </a:r>
                      <a:r>
                        <a:rPr lang="en-US" altLang="ko-KR" sz="1600" dirty="0" smtClean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a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href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속성을 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empty()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하위 요소를 삭제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완전히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detach()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$(“div”).detach()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 </a:t>
                      </a:r>
                      <a:r>
                        <a:rPr lang="ko-KR" altLang="en-US" sz="1600" dirty="0" err="1" smtClean="0"/>
                        <a:t>메서드처럼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div</a:t>
                      </a:r>
                      <a:r>
                        <a:rPr lang="ko-KR" altLang="en-US" sz="1600" dirty="0" smtClean="0"/>
                        <a:t>를 삭제하지만 필요할 때 원하는 위치에 다시 삽입 가능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8" y="1700808"/>
            <a:ext cx="1662531" cy="1294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27" y="2345265"/>
            <a:ext cx="5745978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882227" y="177281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jq_remove.html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1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4824536" cy="3183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38" y="4376682"/>
            <a:ext cx="4102768" cy="17886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1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4770"/>
              </p:ext>
            </p:extLst>
          </p:nvPr>
        </p:nvGraphicFramePr>
        <p:xfrm>
          <a:off x="937955" y="1916832"/>
          <a:ext cx="8064896" cy="359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마우스를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dbclick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마우스를 더블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mouseover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마우스를 </a:t>
                      </a:r>
                      <a:r>
                        <a:rPr lang="ko-KR" altLang="en-US" sz="1600" baseline="0" dirty="0" err="1" smtClean="0"/>
                        <a:t>올려놓을때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마우스가 </a:t>
                      </a:r>
                      <a:r>
                        <a:rPr lang="ko-KR" altLang="en-US" sz="1600" baseline="0" dirty="0" err="1" smtClean="0"/>
                        <a:t>벗어났을때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들어갔을때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떠났을때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hover()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를 하나로 만든 이벤트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마우스 이벤트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270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8842"/>
              </p:ext>
            </p:extLst>
          </p:nvPr>
        </p:nvGraphicFramePr>
        <p:xfrm>
          <a:off x="937955" y="1844824"/>
          <a:ext cx="806489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키보드를 </a:t>
                      </a:r>
                      <a:r>
                        <a:rPr lang="ko-KR" altLang="en-US" sz="1600" baseline="0" dirty="0" err="1" smtClean="0"/>
                        <a:t>누를때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keypress()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keydown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과 유사하지만 </a:t>
                      </a:r>
                      <a:r>
                        <a:rPr lang="en-US" altLang="ko-KR" sz="1600" baseline="0" dirty="0" smtClean="0"/>
                        <a:t>alt, ctrl, shift. esc </a:t>
                      </a:r>
                      <a:r>
                        <a:rPr lang="ko-KR" altLang="en-US" sz="1600" baseline="0" dirty="0" smtClean="0"/>
                        <a:t>같은 특수키는 이벤트가 발생하지 않음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keyup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키보드를 </a:t>
                      </a:r>
                      <a:r>
                        <a:rPr lang="ko-KR" altLang="en-US" sz="1600" baseline="0" dirty="0" err="1" smtClean="0"/>
                        <a:t>떼었을때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키보드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65874"/>
              </p:ext>
            </p:extLst>
          </p:nvPr>
        </p:nvGraphicFramePr>
        <p:xfrm>
          <a:off x="937955" y="4509120"/>
          <a:ext cx="8064896" cy="174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ready()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문서가 모두 </a:t>
                      </a:r>
                      <a:r>
                        <a:rPr lang="ko-KR" altLang="en-US" sz="1600" baseline="0" dirty="0" err="1" smtClean="0"/>
                        <a:t>로드되면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resize()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윈도우의 사이즈가 </a:t>
                      </a:r>
                      <a:r>
                        <a:rPr lang="ko-KR" altLang="en-US" sz="1600" baseline="0" dirty="0" err="1" smtClean="0"/>
                        <a:t>변경될때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scroll()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스크롤바를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움직일때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3933056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윈도우 이벤트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8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4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24744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다운로드 </a:t>
            </a:r>
            <a:r>
              <a:rPr lang="en-US" altLang="ko-KR" sz="2000" b="1" dirty="0" smtClean="0"/>
              <a:t>– CDN </a:t>
            </a:r>
            <a:r>
              <a:rPr lang="ko-KR" altLang="en-US" sz="2000" b="1" dirty="0" smtClean="0"/>
              <a:t>방식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1600" dirty="0" smtClean="0"/>
              <a:t>- CDN(Contents Delivery Network)</a:t>
            </a:r>
            <a:r>
              <a:rPr lang="ko-KR" altLang="en-US" sz="1600" dirty="0" smtClean="0"/>
              <a:t>은 사용자와 가까운 곳에 위치한 캐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서버 </a:t>
            </a:r>
            <a:r>
              <a:rPr lang="en-US" altLang="ko-KR" sz="1600" dirty="0" smtClean="0"/>
              <a:t>(Cache Server)</a:t>
            </a:r>
            <a:r>
              <a:rPr lang="ko-KR" altLang="en-US" sz="1600" dirty="0" smtClean="0"/>
              <a:t>에서 다운로드 받도록 응답을 해 주는 기술이다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" y="2463572"/>
            <a:ext cx="5936495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61" y="3048928"/>
            <a:ext cx="5616624" cy="1346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304928" y="501463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</a:t>
            </a:r>
            <a:r>
              <a:rPr lang="ko-KR" altLang="en-US" sz="1600" b="1" dirty="0" smtClean="0"/>
              <a:t>링크 클릭  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5601072" y="3718486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5365542"/>
            <a:ext cx="5843593" cy="915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000673" y="5654189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③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2331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20235"/>
              </p:ext>
            </p:extLst>
          </p:nvPr>
        </p:nvGraphicFramePr>
        <p:xfrm>
          <a:off x="937955" y="1772816"/>
          <a:ext cx="8064896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focus()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선택된 요소에 커서가 들어오면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blur()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커서가 떠나면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change()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값이 </a:t>
                      </a:r>
                      <a:r>
                        <a:rPr lang="ko-KR" altLang="en-US" sz="1600" baseline="0" dirty="0" err="1" smtClean="0"/>
                        <a:t>변경되었을때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select()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선택된 요소에 텍스트를 </a:t>
                      </a:r>
                      <a:r>
                        <a:rPr lang="ko-KR" altLang="en-US" sz="1600" baseline="0" dirty="0" err="1" smtClean="0"/>
                        <a:t>선택했을때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55951"/>
              </p:ext>
            </p:extLst>
          </p:nvPr>
        </p:nvGraphicFramePr>
        <p:xfrm>
          <a:off x="937955" y="4643908"/>
          <a:ext cx="8064896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및 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val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 요소의 값을 취득하거나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요소나 값의 개수를 취득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4117608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및 속성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42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41109" y="263691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95" y="1683788"/>
            <a:ext cx="2448272" cy="14792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094007"/>
            <a:ext cx="8611347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9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4968552" cy="4931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33120" y="2285823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03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21152" y="169124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2" y="2314490"/>
            <a:ext cx="6044387" cy="2482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1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3200" y="227687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26" y="1196751"/>
            <a:ext cx="4032448" cy="5531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4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3" y="1844824"/>
            <a:ext cx="6261939" cy="381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5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4" y="1340768"/>
            <a:ext cx="3528366" cy="491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30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40522"/>
              </p:ext>
            </p:extLst>
          </p:nvPr>
        </p:nvGraphicFramePr>
        <p:xfrm>
          <a:off x="937953" y="1700808"/>
          <a:ext cx="8407534" cy="3551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show()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$(“div”).show()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div </a:t>
                      </a:r>
                      <a:r>
                        <a:rPr lang="ko-KR" altLang="en-US" sz="1600" baseline="0" dirty="0" smtClean="0"/>
                        <a:t>요소가 보이기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hide()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숨기기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나타남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사라짐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기본 효과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2560" y="5330532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$(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b="1" dirty="0" smtClean="0">
                <a:solidFill>
                  <a:srgbClr val="C00000"/>
                </a:solidFill>
              </a:rPr>
              <a:t>).show(speed, easing, callback)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</a:t>
            </a:r>
            <a:r>
              <a:rPr lang="en-US" altLang="ko-KR" dirty="0" smtClean="0"/>
              <a:t>peed</a:t>
            </a:r>
            <a:r>
              <a:rPr lang="ko-KR" altLang="en-US" dirty="0" smtClean="0"/>
              <a:t>의 매개변수 </a:t>
            </a:r>
            <a:r>
              <a:rPr lang="en-US" altLang="ko-KR" dirty="0" smtClean="0"/>
              <a:t>– “slow”, “fast”, milliseconds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</a:t>
            </a:r>
            <a:r>
              <a:rPr lang="en-US" altLang="ko-KR" dirty="0" smtClean="0"/>
              <a:t>asing</a:t>
            </a:r>
            <a:r>
              <a:rPr lang="ko-KR" altLang="en-US" dirty="0" smtClean="0"/>
              <a:t>은 움직임 효과 </a:t>
            </a:r>
            <a:r>
              <a:rPr lang="en-US" altLang="ko-KR" dirty="0" smtClean="0"/>
              <a:t>– “swing”, “linear”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75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30678"/>
              </p:ext>
            </p:extLst>
          </p:nvPr>
        </p:nvGraphicFramePr>
        <p:xfrm>
          <a:off x="865945" y="1875521"/>
          <a:ext cx="8407534" cy="4404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animate()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$(“div”).animate({left: 50},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$(“div”).animate({width: “toggle”},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$(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선택자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).animate({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}, speed, easing, callback)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속성은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속성을 의미함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callback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애니메이션이 종료된 후 실행되는 함수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Width: “toggle”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요소의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인 경우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값을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100px~0,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0~100px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로 애니메이션 시킴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stop()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$(“div”).stop();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현재 적용되던 애니메이션은 멈추고 다음에 대기하고 있던 애니메이션이 실행됨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delay()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$(“div”).delay(2000).</a:t>
                      </a:r>
                      <a:r>
                        <a:rPr lang="en-US" altLang="ko-KR" sz="1600" dirty="0" err="1" smtClean="0"/>
                        <a:t>slideUp</a:t>
                      </a:r>
                      <a:r>
                        <a:rPr lang="en-US" altLang="ko-KR" sz="1600" dirty="0" smtClean="0"/>
                        <a:t>()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요소에 적용된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slideUp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메서드가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초 후에 작동함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1299456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custom</a:t>
            </a:r>
            <a:r>
              <a:rPr lang="ko-KR" altLang="en-US" b="1" dirty="0" smtClean="0"/>
              <a:t> 효과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사용자가 원하는 애니메이션을 직접 만들어 사용할 수 있음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792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dirty="0" smtClean="0"/>
              <a:t>nimate(), stop()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1874683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1901697"/>
            <a:ext cx="4945809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 </a:t>
            </a:r>
            <a:r>
              <a:rPr lang="ko-KR" altLang="en-US" sz="2800" b="1" dirty="0"/>
              <a:t>기본 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6010" y="1290826"/>
            <a:ext cx="451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기본 구문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09101" y="2599744"/>
            <a:ext cx="46805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$(document).ready(function(){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53117" y="2887776"/>
            <a:ext cx="576064" cy="4506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888" y="4327936"/>
            <a:ext cx="32403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8" y="4227074"/>
            <a:ext cx="136815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smtClean="0"/>
              <a:t>간단한 형식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9101" y="1988840"/>
            <a:ext cx="455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$(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기호로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이미지 슬라이드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페이징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280920" cy="32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사이트 </a:t>
            </a:r>
            <a:r>
              <a:rPr lang="en-US" altLang="ko-KR" b="1" dirty="0" smtClean="0"/>
              <a:t>&gt; </a:t>
            </a:r>
            <a:r>
              <a:rPr lang="en-US" altLang="ko-KR" b="1" dirty="0"/>
              <a:t>Demos : </a:t>
            </a:r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swiperjs.com/demos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core &gt; copy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21" y="2276872"/>
            <a:ext cx="7566326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0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3096344" cy="5533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04" y="1556792"/>
            <a:ext cx="3535987" cy="457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35773"/>
            <a:ext cx="6391553" cy="5317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28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progress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2" y="2276872"/>
            <a:ext cx="8801514" cy="30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7978" y="1916832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요청 페이지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8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4062" y="1988840"/>
            <a:ext cx="676875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$.ajax</a:t>
            </a:r>
            <a:r>
              <a:rPr lang="en-US" altLang="ko-KR" dirty="0"/>
              <a:t>({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type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get</a:t>
            </a:r>
            <a:r>
              <a:rPr lang="en-US" altLang="ko-KR" dirty="0" smtClean="0"/>
              <a:t>",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데이터를 읽어오는 방식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url</a:t>
            </a:r>
            <a:r>
              <a:rPr lang="en-US" altLang="ko-KR" dirty="0"/>
              <a:t>: “</a:t>
            </a:r>
            <a:r>
              <a:rPr lang="ko-KR" altLang="en-US" sz="1600" dirty="0"/>
              <a:t>요청할 </a:t>
            </a:r>
            <a:r>
              <a:rPr lang="en-US" altLang="ko-KR" sz="1600" dirty="0"/>
              <a:t>URL</a:t>
            </a:r>
            <a:r>
              <a:rPr lang="en-US" altLang="ko-KR" dirty="0" smtClean="0"/>
              <a:t>",     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요청할 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또는 파일명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dataType</a:t>
            </a:r>
            <a:r>
              <a:rPr lang="en-US" altLang="ko-KR" dirty="0" smtClean="0"/>
              <a:t>:  “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 ,     </a:t>
            </a:r>
            <a:r>
              <a:rPr lang="en-US" altLang="ko-KR" dirty="0" smtClean="0">
                <a:solidFill>
                  <a:schemeClr val="accent1"/>
                </a:solidFill>
              </a:rPr>
              <a:t>//＂</a:t>
            </a:r>
            <a:r>
              <a:rPr lang="ko-KR" altLang="en-US" sz="1600" dirty="0" smtClean="0">
                <a:solidFill>
                  <a:schemeClr val="accent1"/>
                </a:solidFill>
              </a:rPr>
              <a:t>서버에서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전송받을</a:t>
            </a:r>
            <a:r>
              <a:rPr lang="ko-KR" altLang="en-US" sz="1600" dirty="0" smtClean="0">
                <a:solidFill>
                  <a:schemeClr val="accent1"/>
                </a:solidFill>
              </a:rPr>
              <a:t> 데이터형식</a:t>
            </a:r>
            <a:r>
              <a:rPr lang="en-US" altLang="ko-KR" dirty="0" smtClean="0">
                <a:solidFill>
                  <a:schemeClr val="accent1"/>
                </a:solidFill>
              </a:rPr>
              <a:t>",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success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function(data){</a:t>
            </a:r>
            <a:endParaRPr lang="en-US" altLang="ko-KR" b="1" dirty="0"/>
          </a:p>
          <a:p>
            <a:r>
              <a:rPr lang="en-US" altLang="ko-KR" dirty="0" smtClean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 data</a:t>
            </a:r>
            <a:r>
              <a:rPr lang="en-US" altLang="ko-KR" sz="1600" dirty="0"/>
              <a:t>: {</a:t>
            </a:r>
            <a:r>
              <a:rPr lang="ko-KR" altLang="en-US" sz="1600" dirty="0"/>
              <a:t>서버로 전송할 데이터</a:t>
            </a:r>
            <a:r>
              <a:rPr lang="en-US" altLang="ko-KR" sz="1600" dirty="0" smtClean="0"/>
              <a:t>},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정상 요청</a:t>
            </a:r>
            <a:r>
              <a:rPr lang="en-US" altLang="ko-KR" sz="1600" dirty="0" smtClean="0">
                <a:solidFill>
                  <a:schemeClr val="accent1"/>
                </a:solidFill>
              </a:rPr>
              <a:t>,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응답 시 처리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error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xhr</a:t>
            </a:r>
            <a:r>
              <a:rPr lang="en-US" altLang="ko-KR" b="1" dirty="0" smtClean="0"/>
              <a:t>){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오류 발생 시 </a:t>
            </a:r>
            <a:r>
              <a:rPr lang="ko-KR" altLang="en-US" sz="1600" dirty="0">
                <a:solidFill>
                  <a:schemeClr val="accent1"/>
                </a:solidFill>
              </a:rPr>
              <a:t>처리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23" y="4523651"/>
            <a:ext cx="6081287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5543" y="4992321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030388"/>
            <a:ext cx="2736304" cy="3239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48944" y="4005064"/>
            <a:ext cx="115212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test.txt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7" y="2218091"/>
            <a:ext cx="4534293" cy="1066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91" y="2218091"/>
            <a:ext cx="334547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5529064" y="2620184"/>
            <a:ext cx="360040" cy="13135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04864"/>
            <a:ext cx="6984776" cy="259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29264" y="2564904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javaScript</a:t>
            </a:r>
            <a:r>
              <a:rPr lang="en-US" altLang="ko-KR" sz="2800" dirty="0" smtClean="0"/>
              <a:t> VS jQuery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953000" y="1916832"/>
            <a:ext cx="0" cy="34610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15517" y="3645024"/>
            <a:ext cx="1073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javaScript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618530" y="4712955"/>
            <a:ext cx="3350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jQuery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라이브러리가 </a:t>
            </a:r>
            <a:r>
              <a:rPr lang="ko-KR" altLang="en-US" sz="1600" dirty="0" err="1" smtClean="0"/>
              <a:t>없을때</a:t>
            </a:r>
            <a:r>
              <a:rPr lang="ko-KR" altLang="en-US" sz="1600" dirty="0" smtClean="0"/>
              <a:t> 오류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5" y="5229200"/>
            <a:ext cx="3673159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" y="1916832"/>
            <a:ext cx="4050199" cy="1486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916832"/>
            <a:ext cx="423708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4528" y="1235368"/>
            <a:ext cx="324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javaScript</a:t>
            </a:r>
            <a:r>
              <a:rPr lang="en-US" altLang="ko-KR" dirty="0"/>
              <a:t> VS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비교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0372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7" b="72581"/>
          <a:stretch/>
        </p:blipFill>
        <p:spPr>
          <a:xfrm>
            <a:off x="1494356" y="1999410"/>
            <a:ext cx="5654675" cy="1285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9"/>
          <a:stretch/>
        </p:blipFill>
        <p:spPr>
          <a:xfrm>
            <a:off x="3512840" y="3489992"/>
            <a:ext cx="3291481" cy="2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2049969"/>
            <a:ext cx="4331440" cy="260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30" y="4941168"/>
            <a:ext cx="6370872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82897" y="4465850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</a:t>
            </a:r>
            <a:r>
              <a:rPr lang="en-US" altLang="ko-KR" sz="1600" dirty="0" err="1" smtClean="0"/>
              <a:t>core.json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586" y="2492896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ajax2.html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7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97133"/>
            <a:ext cx="555343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4396"/>
              </p:ext>
            </p:extLst>
          </p:nvPr>
        </p:nvGraphicFramePr>
        <p:xfrm>
          <a:off x="1064568" y="1988840"/>
          <a:ext cx="8496944" cy="353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태그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$(‘p’)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class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$(‘.logo’)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.logo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자식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&gt;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&gt; li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자식요소 </a:t>
                      </a:r>
                      <a:r>
                        <a:rPr lang="en-US" altLang="ko-KR" sz="1600" baseline="0" dirty="0" smtClean="0"/>
                        <a:t>li</a:t>
                      </a:r>
                      <a:r>
                        <a:rPr lang="ko-KR" altLang="en-US" sz="1600" baseline="0" dirty="0" smtClean="0"/>
                        <a:t>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하위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하위에 있는 모든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인접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$(‘#heading</a:t>
                      </a:r>
                      <a:r>
                        <a:rPr lang="en-US" altLang="ko-KR" sz="1600" baseline="0" dirty="0" smtClean="0"/>
                        <a:t> + p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#heading</a:t>
                      </a:r>
                      <a:r>
                        <a:rPr lang="ko-KR" altLang="en-US" sz="1600" dirty="0" smtClean="0"/>
                        <a:t>의 다음에 오는 </a:t>
                      </a:r>
                      <a:r>
                        <a:rPr lang="en-US" altLang="ko-KR" sz="1600" dirty="0" smtClean="0"/>
                        <a:t>p</a:t>
                      </a:r>
                      <a:r>
                        <a:rPr lang="ko-KR" altLang="en-US" sz="1600" dirty="0" smtClean="0"/>
                        <a:t>요소를 선택합니다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그룹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$(‘.left,</a:t>
                      </a:r>
                      <a:r>
                        <a:rPr lang="en-US" altLang="ko-KR" sz="1600" baseline="0" dirty="0" smtClean="0"/>
                        <a:t> .right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.left,</a:t>
                      </a:r>
                      <a:r>
                        <a:rPr lang="en-US" altLang="ko-KR" sz="1600" baseline="0" dirty="0" smtClean="0"/>
                        <a:t> .right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기</a:t>
            </a:r>
            <a:r>
              <a:rPr lang="ko-KR" altLang="en-US" sz="2000" b="1" dirty="0"/>
              <a:t>본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선택</a:t>
            </a:r>
            <a:r>
              <a:rPr lang="ko-KR" altLang="en-US" sz="2000" b="1" dirty="0" err="1"/>
              <a:t>자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00531"/>
            <a:ext cx="2103302" cy="2324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22" y="4192449"/>
            <a:ext cx="6363252" cy="2324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894189"/>
            <a:ext cx="3024336" cy="2099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294401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jq_css.html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8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</a:t>
            </a: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css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336993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c</a:t>
            </a:r>
            <a:r>
              <a:rPr lang="en-US" altLang="ko-KR" b="1" dirty="0" err="1" smtClean="0"/>
              <a:t>ss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484784"/>
            <a:ext cx="4032448" cy="50458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833320" y="2327037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jq_css2.html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4" y="1970702"/>
            <a:ext cx="4646618" cy="32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2010</Words>
  <Application>Microsoft Office PowerPoint</Application>
  <PresentationFormat>A4 용지(210x297mm)</PresentationFormat>
  <Paragraphs>491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휴먼엑스포</vt:lpstr>
      <vt:lpstr>Arial</vt:lpstr>
      <vt:lpstr>Wingdings</vt:lpstr>
      <vt:lpstr>Office 테마</vt:lpstr>
      <vt:lpstr>9강. jQuery(제이쿼리)</vt:lpstr>
      <vt:lpstr>jQuery(제이쿼리)</vt:lpstr>
      <vt:lpstr> jQuery(제이쿼리)</vt:lpstr>
      <vt:lpstr>jQuery(제이쿼리)</vt:lpstr>
      <vt:lpstr>jQuery 기본 구문</vt:lpstr>
      <vt:lpstr>javaScript VS jQuery</vt:lpstr>
      <vt:lpstr>jQuery 선택자</vt:lpstr>
      <vt:lpstr>jQuery 선택자</vt:lpstr>
      <vt:lpstr>객체 제어 함수 - css()</vt:lpstr>
      <vt:lpstr>객체 제어 함수 - css()</vt:lpstr>
      <vt:lpstr>문서 객체 조작(DOM Control)</vt:lpstr>
      <vt:lpstr>문서 객체 제어 함수</vt:lpstr>
      <vt:lpstr>jQuery 효과</vt:lpstr>
      <vt:lpstr>객체 제어 함수 – click(), html()</vt:lpstr>
      <vt:lpstr>jQuery 선택자</vt:lpstr>
      <vt:lpstr>객체 제어 함수- next(), append()</vt:lpstr>
      <vt:lpstr>객체 제어 함수 – on()</vt:lpstr>
      <vt:lpstr>slideToggle()</vt:lpstr>
      <vt:lpstr>객체 제어 함수 – val()</vt:lpstr>
      <vt:lpstr>배열 관련 메서드 – each()</vt:lpstr>
      <vt:lpstr>class 관련 메서드</vt:lpstr>
      <vt:lpstr>속성 관련 메서드</vt:lpstr>
      <vt:lpstr>아코디언 기능 구현</vt:lpstr>
      <vt:lpstr>아코디언 기능 구현</vt:lpstr>
      <vt:lpstr>아코디언 기능 구현</vt:lpstr>
      <vt:lpstr>jQuery 선택자</vt:lpstr>
      <vt:lpstr>객체 제어 함수 – parent()</vt:lpstr>
      <vt:lpstr>객체 제어 함수 – parent()</vt:lpstr>
      <vt:lpstr>서브 메뉴 만들기</vt:lpstr>
      <vt:lpstr>객체 제어 함수 – parent().next()</vt:lpstr>
      <vt:lpstr>삽입 관련 메서드</vt:lpstr>
      <vt:lpstr>삽입 관련 메서드</vt:lpstr>
      <vt:lpstr>삽입 관련 메서드</vt:lpstr>
      <vt:lpstr>스크롤 관련 메서드</vt:lpstr>
      <vt:lpstr>삭제 관련 메서드</vt:lpstr>
      <vt:lpstr>삭제 관련 메서드</vt:lpstr>
      <vt:lpstr>삭제 관련 메서드</vt:lpstr>
      <vt:lpstr>jQuery 이벤트</vt:lpstr>
      <vt:lpstr>jQuery 이벤트</vt:lpstr>
      <vt:lpstr>jQuery 이벤트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jQuery 효과</vt:lpstr>
      <vt:lpstr>jQuery 효과</vt:lpstr>
      <vt:lpstr>jQuery 효과</vt:lpstr>
      <vt:lpstr>Swiper 효과</vt:lpstr>
      <vt:lpstr>Swiper 효과</vt:lpstr>
      <vt:lpstr>Swiper 효과</vt:lpstr>
      <vt:lpstr>Swiper 효과</vt:lpstr>
      <vt:lpstr>Swiper 효과</vt:lpstr>
      <vt:lpstr>Ajax 개요</vt:lpstr>
      <vt:lpstr>Ajax 개요</vt:lpstr>
      <vt:lpstr>Ajax 사용법</vt:lpstr>
      <vt:lpstr>Ajax 사용법</vt:lpstr>
      <vt:lpstr>Ajax 사용법</vt:lpstr>
      <vt:lpstr>Ajax 사용법</vt:lpstr>
      <vt:lpstr>Ajax 사용법</vt:lpstr>
      <vt:lpstr>Ajax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470</cp:revision>
  <dcterms:created xsi:type="dcterms:W3CDTF">2019-03-04T02:36:55Z</dcterms:created>
  <dcterms:modified xsi:type="dcterms:W3CDTF">2023-04-06T22:23:05Z</dcterms:modified>
</cp:coreProperties>
</file>