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34" r:id="rId25"/>
    <p:sldId id="335" r:id="rId26"/>
    <p:sldId id="336" r:id="rId27"/>
    <p:sldId id="338" r:id="rId28"/>
    <p:sldId id="342" r:id="rId29"/>
    <p:sldId id="337" r:id="rId30"/>
    <p:sldId id="309" r:id="rId31"/>
    <p:sldId id="320" r:id="rId32"/>
    <p:sldId id="310" r:id="rId33"/>
    <p:sldId id="344" r:id="rId34"/>
    <p:sldId id="343" r:id="rId35"/>
    <p:sldId id="332" r:id="rId36"/>
    <p:sldId id="322" r:id="rId37"/>
    <p:sldId id="377" r:id="rId38"/>
    <p:sldId id="378" r:id="rId39"/>
    <p:sldId id="379" r:id="rId40"/>
    <p:sldId id="380" r:id="rId41"/>
    <p:sldId id="349" r:id="rId42"/>
    <p:sldId id="354" r:id="rId43"/>
    <p:sldId id="353" r:id="rId44"/>
    <p:sldId id="352" r:id="rId45"/>
    <p:sldId id="323" r:id="rId46"/>
    <p:sldId id="324" r:id="rId47"/>
    <p:sldId id="351" r:id="rId48"/>
    <p:sldId id="326" r:id="rId4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771" y="39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/>
                </a:solidFill>
              </a:rPr>
              <a:t>12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>
                <a:solidFill>
                  <a:schemeClr val="tx1"/>
                </a:solidFill>
              </a:rPr>
              <a:t>.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정규표현식과 웹 </a:t>
            </a:r>
            <a:r>
              <a:rPr lang="ko-KR" altLang="en-US" sz="3200" b="1" dirty="0" err="1" smtClean="0">
                <a:solidFill>
                  <a:schemeClr val="tx1"/>
                </a:solidFill>
              </a:rPr>
              <a:t>스크래핑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371" y="3909404"/>
            <a:ext cx="3416661" cy="19572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err="1" smtClean="0"/>
              <a:t>정규표현식</a:t>
            </a:r>
            <a:r>
              <a:rPr lang="ko-KR" altLang="en-US" sz="2800" dirty="0" smtClean="0"/>
              <a:t> 지원 </a:t>
            </a:r>
            <a:r>
              <a:rPr lang="en-US" altLang="ko-KR" sz="2800" dirty="0" smtClean="0"/>
              <a:t>– re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92560" y="1115387"/>
            <a:ext cx="7560840" cy="20928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re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모듈 사용방법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1. </a:t>
            </a: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re.compile</a:t>
            </a:r>
            <a:r>
              <a:rPr lang="en-US" altLang="ko-KR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(‘[a-z]+’)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re.compile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사용하여 정규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표현식을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                            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컴파일 한다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.(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바이트 코드로 바뀜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2.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컴파일된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패턴 객체를 사용하여 문자열 검색을 수행한다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15984" y="3280276"/>
            <a:ext cx="4977176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match()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메서드를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사용한 문자열 검색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5693600"/>
            <a:ext cx="5395428" cy="3276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767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965568"/>
            <a:ext cx="5547841" cy="26367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정규식을 사용한 문자열 검색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87992" y="1340768"/>
            <a:ext cx="4977176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search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메서드를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사용한 문자열 검색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301" y="4797152"/>
            <a:ext cx="5564203" cy="9638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706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정규식을 사용한 문자열 검색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057456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6736" y="1412776"/>
            <a:ext cx="6514576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findall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사용한 문자열 검색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결과를 리스트로 반환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en-US" altLang="ko-KR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re.compile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()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을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사용하지 않은 경우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59" y="2600908"/>
            <a:ext cx="4948355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2" name="직선 화살표 연결선 11"/>
          <p:cNvCxnSpPr/>
          <p:nvPr/>
        </p:nvCxnSpPr>
        <p:spPr>
          <a:xfrm flipH="1">
            <a:off x="6642523" y="3524905"/>
            <a:ext cx="513900" cy="38431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7166633" y="3190352"/>
            <a:ext cx="1746807" cy="52671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대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소문자 구분하지 않음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212573" y="3825044"/>
            <a:ext cx="1440160" cy="43204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825" y="5301208"/>
            <a:ext cx="1421889" cy="6480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모서리가 둥근 직사각형 12"/>
          <p:cNvSpPr/>
          <p:nvPr/>
        </p:nvSpPr>
        <p:spPr>
          <a:xfrm>
            <a:off x="5097016" y="2758304"/>
            <a:ext cx="1289307" cy="43204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정규표현식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4385537" y="3011742"/>
            <a:ext cx="711479" cy="32442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31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정규식을 사용한 문자열 검색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057456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6736" y="1340768"/>
            <a:ext cx="6946624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findall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사용한 문자열 검색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en-US" altLang="ko-KR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re.compile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()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은 검색할 내용이 많은 경우 사용하면 좋음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238" y="2369706"/>
            <a:ext cx="5464014" cy="3810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4581128"/>
            <a:ext cx="4536504" cy="8393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4675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정규식을 사용한 문자열 검색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057456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6736" y="1268760"/>
            <a:ext cx="6514576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findall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사용한 문자열 검색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- ‘*’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와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‘+’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차이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192090"/>
            <a:ext cx="6759526" cy="40846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200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정규식을 사용한 문자열 검색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057456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6736" y="1268760"/>
            <a:ext cx="6514576" cy="467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findall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사용한 문자열 검색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2060848"/>
            <a:ext cx="4311769" cy="3960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178" y="4797152"/>
            <a:ext cx="1082134" cy="6782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4337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정규식을 사용한 문자열 검색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057456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5136" y="1484784"/>
            <a:ext cx="6755237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f</a:t>
            </a: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inditer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사용한 문자열 검색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결과를 객체로 반환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2132856"/>
            <a:ext cx="3657917" cy="30787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96" y="4790864"/>
            <a:ext cx="4831499" cy="11354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905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정규식을 사용한 문자열 검색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64568" y="1422815"/>
            <a:ext cx="4320480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atch, search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객체의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1642625" y="2996951"/>
          <a:ext cx="6910775" cy="273630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74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목적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group()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매치된 문자열을 돌려준다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start()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매치된 문자열의 시작위치를 돌려준다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end()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매치된 문자열의 </a:t>
                      </a:r>
                      <a:r>
                        <a:rPr lang="ko-KR" altLang="en-US" sz="1600" dirty="0" err="1" smtClean="0"/>
                        <a:t>끝위치를</a:t>
                      </a:r>
                      <a:r>
                        <a:rPr lang="ko-KR" altLang="en-US" sz="1600" dirty="0" smtClean="0"/>
                        <a:t> 돌려준다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span()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매치된 문자열의 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시작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끝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에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해당하는 </a:t>
                      </a:r>
                      <a:r>
                        <a:rPr lang="ko-KR" altLang="en-US" sz="1600" baseline="0" dirty="0" err="1" smtClean="0">
                          <a:solidFill>
                            <a:srgbClr val="C00000"/>
                          </a:solidFill>
                        </a:rPr>
                        <a:t>튜플</a:t>
                      </a:r>
                      <a:r>
                        <a:rPr lang="ko-KR" altLang="en-US" sz="1600" baseline="0" dirty="0" err="1" smtClean="0"/>
                        <a:t>을</a:t>
                      </a:r>
                      <a:r>
                        <a:rPr lang="ko-KR" altLang="en-US" sz="1600" baseline="0" dirty="0" smtClean="0"/>
                        <a:t> 돌려준다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96616" y="1844824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</a:t>
            </a:r>
            <a:r>
              <a:rPr lang="en-US" altLang="ko-KR" dirty="0" smtClean="0"/>
              <a:t>atch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search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수행한 결과로 돌려준 객체의 정보를 알 수 있</a:t>
            </a:r>
            <a:r>
              <a:rPr lang="ko-KR" altLang="en-US" dirty="0"/>
              <a:t>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74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정규식을 사용한 문자열 검색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08584" y="1409001"/>
            <a:ext cx="4320480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atch, search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객체의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226154"/>
            <a:ext cx="2924060" cy="22322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59" y="3837176"/>
            <a:ext cx="828791" cy="9050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2204864"/>
            <a:ext cx="2699067" cy="26175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117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err="1" smtClean="0"/>
              <a:t>그루핑</a:t>
            </a:r>
            <a:r>
              <a:rPr lang="en-US" altLang="ko-KR" sz="2800" dirty="0" smtClean="0"/>
              <a:t>(Grouping)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08584" y="1336993"/>
            <a:ext cx="4320480" cy="467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그루핑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(Grouping)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1568624" y="2492896"/>
          <a:ext cx="6840760" cy="25202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258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2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group(</a:t>
                      </a:r>
                      <a:r>
                        <a:rPr lang="ko-KR" altLang="en-US" sz="1600" dirty="0" smtClean="0"/>
                        <a:t>인덱스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group(0)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매치된 전체 문자열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group(1)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첫 번째 그룹에 해당하는 문자열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group(2)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두 번째 그룹에 해당하는 문자열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group(n)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n </a:t>
                      </a:r>
                      <a:r>
                        <a:rPr lang="ko-KR" altLang="en-US" sz="1600" dirty="0" smtClean="0"/>
                        <a:t>번째 그룹에 해당하는 문자열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496616" y="1772816"/>
            <a:ext cx="741682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문자열 중에서 특정 부분의 문자열만 뽑아내고 싶을 때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23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 </a:t>
            </a:r>
            <a:r>
              <a:rPr lang="en-US" altLang="ko-KR" sz="2800" dirty="0" smtClean="0"/>
              <a:t>– Regular Expression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11048"/>
            <a:ext cx="7788865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정규표현식이란</a:t>
            </a:r>
            <a:r>
              <a:rPr lang="en-US" altLang="ko-KR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특정한 규칙을 가진 문자열의 집합을 표현하는데 사용하는 형식 언어이다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문자열의 검색과 치환을 지원한다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924944"/>
            <a:ext cx="4541464" cy="2885979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66"/>
          <a:stretch/>
        </p:blipFill>
        <p:spPr>
          <a:xfrm>
            <a:off x="4997212" y="3453513"/>
            <a:ext cx="4388945" cy="2783800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1496616" y="4581129"/>
            <a:ext cx="1627091" cy="504056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1712640" y="6328692"/>
            <a:ext cx="402216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48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err="1" smtClean="0"/>
              <a:t>그루핑</a:t>
            </a:r>
            <a:r>
              <a:rPr lang="en-US" altLang="ko-KR" sz="2800" dirty="0" smtClean="0"/>
              <a:t>(Grouping)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36576" y="1340768"/>
            <a:ext cx="4968552" cy="13388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이름과 전화번호를 분리해서 추출하기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표현식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(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그룹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출력</a:t>
            </a:r>
            <a:r>
              <a:rPr lang="ko-KR" altLang="en-US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- group(</a:t>
            </a:r>
            <a:r>
              <a:rPr lang="ko-KR" altLang="en-US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인덱스 번호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780928"/>
            <a:ext cx="5400600" cy="25356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971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err="1" smtClean="0"/>
              <a:t>그루핑</a:t>
            </a:r>
            <a:r>
              <a:rPr lang="en-US" altLang="ko-KR" sz="2800" dirty="0" smtClean="0"/>
              <a:t>(Grouping)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0592" y="1340768"/>
            <a:ext cx="4968552" cy="467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그룹핑된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문자열에 이름 붙이기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6656" y="1950948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/>
              <a:t>표현식</a:t>
            </a:r>
            <a:r>
              <a:rPr lang="ko-KR" altLang="en-US" b="1" dirty="0" smtClean="0"/>
              <a:t> </a:t>
            </a:r>
            <a:r>
              <a:rPr lang="en-US" altLang="ko-KR" b="1" dirty="0"/>
              <a:t>-</a:t>
            </a:r>
            <a:r>
              <a:rPr lang="en-US" altLang="ko-KR" b="1" dirty="0" smtClean="0"/>
              <a:t> (?P&lt;</a:t>
            </a:r>
            <a:r>
              <a:rPr lang="ko-KR" altLang="en-US" b="1" dirty="0" smtClean="0"/>
              <a:t>그룹이름</a:t>
            </a:r>
            <a:r>
              <a:rPr lang="en-US" altLang="ko-KR" b="1" dirty="0" smtClean="0"/>
              <a:t>&gt;)</a:t>
            </a:r>
          </a:p>
          <a:p>
            <a:pPr marL="0" lvl="1"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출력</a:t>
            </a:r>
            <a:r>
              <a:rPr lang="ko-KR" altLang="en-US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- group(“</a:t>
            </a:r>
            <a:r>
              <a:rPr lang="ko-KR" altLang="en-US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그룹이름</a:t>
            </a:r>
            <a:r>
              <a:rPr lang="en-US" altLang="ko-KR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”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874" y="3140968"/>
            <a:ext cx="7840826" cy="15623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0457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err="1" smtClean="0"/>
              <a:t>그루핑</a:t>
            </a:r>
            <a:r>
              <a:rPr lang="en-US" altLang="ko-KR" sz="2800" dirty="0" smtClean="0"/>
              <a:t>(Grouping)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64568" y="1238437"/>
            <a:ext cx="5832648" cy="46237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문자열 바꾸기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sub </a:t>
            </a:r>
            <a:r>
              <a:rPr lang="ko-KR" altLang="en-US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endParaRPr lang="en-US" altLang="ko-KR" dirty="0" smtClean="0">
              <a:solidFill>
                <a:srgbClr val="C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2797" y="2348880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s</a:t>
            </a:r>
            <a:r>
              <a:rPr lang="en-US" altLang="ko-KR" sz="1600" dirty="0" smtClean="0"/>
              <a:t>ub </a:t>
            </a:r>
            <a:r>
              <a:rPr lang="ko-KR" altLang="en-US" sz="1600" dirty="0" smtClean="0"/>
              <a:t>함수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메서드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사용하면 정규식과 매치되는 부분을 다른 문자로 바꿀 수 있다</a:t>
            </a:r>
            <a:r>
              <a:rPr lang="en-US" altLang="ko-KR" sz="1600" dirty="0" smtClean="0"/>
              <a:t>.  </a:t>
            </a:r>
            <a:endParaRPr lang="ko-KR" altLang="en-US" sz="16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22797" y="1844824"/>
            <a:ext cx="44278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참조 구문 사용하기 </a:t>
            </a:r>
            <a:r>
              <a:rPr lang="en-US" altLang="ko-KR" sz="16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 sub</a:t>
            </a:r>
            <a:r>
              <a:rPr lang="en-US" altLang="ko-KR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(\g &lt;</a:t>
            </a:r>
            <a:r>
              <a:rPr lang="ko-KR" altLang="en-US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그룹 이름</a:t>
            </a:r>
            <a:r>
              <a:rPr lang="en-US" altLang="ko-KR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&gt;)</a:t>
            </a:r>
            <a:endParaRPr lang="ko-KR" altLang="en-US" sz="16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959267"/>
            <a:ext cx="6469638" cy="31387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078" y="5085184"/>
            <a:ext cx="3086367" cy="8001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62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err="1" smtClean="0"/>
              <a:t>그루핑</a:t>
            </a:r>
            <a:r>
              <a:rPr lang="en-US" altLang="ko-KR" sz="2800" dirty="0" smtClean="0"/>
              <a:t>(Grouping)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64568" y="1340768"/>
            <a:ext cx="5832648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문자열 바꾸기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537" y="5440338"/>
            <a:ext cx="1953093" cy="792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496616" y="1887059"/>
            <a:ext cx="45365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참조 번호 사용하기 </a:t>
            </a:r>
            <a:r>
              <a:rPr lang="en-US" altLang="ko-KR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 sub</a:t>
            </a:r>
            <a:r>
              <a:rPr lang="en-US" altLang="ko-KR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(\g </a:t>
            </a:r>
            <a:r>
              <a:rPr lang="en-US" altLang="ko-KR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&lt;</a:t>
            </a:r>
            <a:r>
              <a:rPr lang="ko-KR" altLang="en-US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그룹번호</a:t>
            </a:r>
            <a:r>
              <a:rPr lang="en-US" altLang="ko-KR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&gt;)</a:t>
            </a:r>
            <a:endParaRPr lang="ko-KR" altLang="en-US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526" y="2698875"/>
            <a:ext cx="4960050" cy="22872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665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스크래핑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86559" y="1244501"/>
            <a:ext cx="7788865" cy="22159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</a:t>
            </a:r>
            <a:r>
              <a:rPr lang="en-US" altLang="ko-KR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Scraping</a:t>
            </a: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이란</a:t>
            </a:r>
            <a:r>
              <a:rPr lang="en-US" altLang="ko-KR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인터넷에 있는 웹 페이지를 방문해서 자료를 수집하는 일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크롤링이라고도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한다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▶ 웹 서버에 요청하고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응답받기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424608" y="3789040"/>
            <a:ext cx="1728192" cy="1080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Client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웹 브라우저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05028" y="3811106"/>
            <a:ext cx="1980220" cy="10580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Web Server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312232" y="4077072"/>
            <a:ext cx="1584176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12232" y="3626440"/>
            <a:ext cx="171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Request(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312232" y="4492135"/>
            <a:ext cx="1584176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12232" y="4571836"/>
            <a:ext cx="171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Response(</a:t>
            </a:r>
            <a:r>
              <a:rPr lang="ko-KR" altLang="en-US" dirty="0" smtClean="0"/>
              <a:t>응답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06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452" y="2852741"/>
            <a:ext cx="4869602" cy="35664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스크래핑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08584" y="1268760"/>
            <a:ext cx="396341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▷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requests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모듈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라이브러리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601072" y="5085184"/>
            <a:ext cx="3744416" cy="792088"/>
            <a:chOff x="5529064" y="4373319"/>
            <a:chExt cx="3744416" cy="79208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064" y="4373319"/>
              <a:ext cx="2358262" cy="792088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7905328" y="4437112"/>
              <a:ext cx="936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>
                  <a:solidFill>
                    <a:srgbClr val="C00000"/>
                  </a:solidFill>
                </a:rPr>
                <a:t>정상</a:t>
              </a:r>
              <a:endParaRPr lang="ko-KR" altLang="en-US" sz="160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905328" y="4797152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C00000"/>
                  </a:solidFill>
                </a:rPr>
                <a:t>페이지 없음</a:t>
              </a:r>
              <a:endParaRPr lang="ko-KR" alt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568624" y="1805757"/>
            <a:ext cx="763284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Python </a:t>
            </a:r>
            <a:r>
              <a:rPr lang="ko-KR" altLang="en-US" dirty="0"/>
              <a:t>프로그래밍 언어용 </a:t>
            </a:r>
            <a:r>
              <a:rPr lang="en-US" altLang="ko-KR" dirty="0"/>
              <a:t>HTTP </a:t>
            </a:r>
            <a:r>
              <a:rPr lang="ko-KR" altLang="en-US" dirty="0" smtClean="0"/>
              <a:t>라이브러리이다</a:t>
            </a:r>
            <a:r>
              <a:rPr lang="en-US" altLang="ko-KR" dirty="0"/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38126" y="2348880"/>
            <a:ext cx="489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C00000"/>
                </a:solidFill>
              </a:rPr>
              <a:t>url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요청 </a:t>
            </a:r>
            <a:r>
              <a:rPr lang="en-US" altLang="ko-KR" b="1" dirty="0" smtClean="0">
                <a:solidFill>
                  <a:srgbClr val="C00000"/>
                </a:solidFill>
              </a:rPr>
              <a:t>-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requests.get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</a:rPr>
              <a:t>url</a:t>
            </a:r>
            <a:r>
              <a:rPr lang="en-US" altLang="ko-KR" b="1" dirty="0" smtClean="0">
                <a:solidFill>
                  <a:srgbClr val="C00000"/>
                </a:solidFill>
              </a:rPr>
              <a:t>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26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로봇 배제 표준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0552" y="1268760"/>
            <a:ext cx="396341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▷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로봇 배제 표준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2762" y="1829430"/>
            <a:ext cx="800871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로봇 배제 표준이란</a:t>
            </a:r>
            <a:r>
              <a:rPr lang="en-US" altLang="ko-KR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웹사이트에 로봇이 접근하는 것을 방지하기 위한 규약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robots.txt</a:t>
            </a:r>
            <a:r>
              <a:rPr lang="ko-KR" altLang="en-US" dirty="0" smtClean="0"/>
              <a:t>에 기술하고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로봇에 의한 접근이 허용되는 경우라도 웹 서버에 무리가 갈 만큼 반복적으로 웹 페이지를 요청하는 것과 같이 서비스 안정성을 해칠 수 있는 행위를 하지 않아야 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크롤링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스크래핑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취득한 자료를 임의로 배포하거나 변경하는 등의 행위는 저작권을 침해할 수 있으므로 저작권 규정을 준수해야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30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로봇 배제 표준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0552" y="1340768"/>
            <a:ext cx="396341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▷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로봇 배제 표준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200349"/>
              </p:ext>
            </p:extLst>
          </p:nvPr>
        </p:nvGraphicFramePr>
        <p:xfrm>
          <a:off x="1280592" y="1991274"/>
          <a:ext cx="7920880" cy="3381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템플릿 태그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 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68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/>
                        <a:t>User-agent: *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/>
                        <a:t>Disallow: /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/>
                        <a:t>모든</a:t>
                      </a:r>
                      <a:r>
                        <a:rPr lang="en-US" altLang="ko-KR" sz="1800" b="0" dirty="0" smtClean="0"/>
                        <a:t>(*)</a:t>
                      </a:r>
                      <a:r>
                        <a:rPr lang="ko-KR" altLang="en-US" sz="1800" b="0" dirty="0" smtClean="0"/>
                        <a:t> 로봇에게 루트 디렉터리</a:t>
                      </a:r>
                      <a:r>
                        <a:rPr lang="en-US" altLang="ko-KR" sz="1800" b="0" dirty="0" smtClean="0"/>
                        <a:t>(/) </a:t>
                      </a:r>
                      <a:r>
                        <a:rPr lang="ko-KR" altLang="en-US" sz="1800" b="0" dirty="0" smtClean="0"/>
                        <a:t>이하 모든 문서에 대한 접근을 차단한다</a:t>
                      </a:r>
                      <a:r>
                        <a:rPr lang="en-US" altLang="ko-KR" sz="1800" b="0" dirty="0" smtClean="0"/>
                        <a:t>.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468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/>
                        <a:t>User-agent: *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/>
                        <a:t>Allow: /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/>
                        <a:t>모든</a:t>
                      </a:r>
                      <a:r>
                        <a:rPr lang="en-US" altLang="ko-KR" sz="1800" b="0" dirty="0" smtClean="0"/>
                        <a:t>(*)</a:t>
                      </a:r>
                      <a:r>
                        <a:rPr lang="ko-KR" altLang="en-US" sz="1800" b="0" dirty="0" smtClean="0"/>
                        <a:t> 로봇에게 루트 디렉터리</a:t>
                      </a:r>
                      <a:r>
                        <a:rPr lang="en-US" altLang="ko-KR" sz="1800" b="0" dirty="0" smtClean="0"/>
                        <a:t>(/) </a:t>
                      </a:r>
                      <a:r>
                        <a:rPr lang="ko-KR" altLang="en-US" sz="1800" b="0" dirty="0" smtClean="0"/>
                        <a:t>이하 모든 문서에 대한 접근을 허락한다</a:t>
                      </a:r>
                      <a:r>
                        <a:rPr lang="en-US" altLang="ko-KR" sz="1800" b="0" dirty="0" smtClean="0"/>
                        <a:t>.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468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/>
                        <a:t>User-agent: *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/>
                        <a:t>allow</a:t>
                      </a:r>
                      <a:r>
                        <a:rPr lang="en-US" altLang="ko-KR" sz="1800" b="0" dirty="0" smtClean="0"/>
                        <a:t>: /temp/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/>
                        <a:t>모든</a:t>
                      </a:r>
                      <a:r>
                        <a:rPr lang="en-US" altLang="ko-KR" sz="1800" b="0" dirty="0" smtClean="0"/>
                        <a:t>(*)</a:t>
                      </a:r>
                      <a:r>
                        <a:rPr lang="ko-KR" altLang="en-US" sz="1800" b="0" dirty="0" smtClean="0"/>
                        <a:t> 로봇에게 특정 디렉터리</a:t>
                      </a:r>
                      <a:r>
                        <a:rPr lang="en-US" altLang="ko-KR" sz="1800" b="0" dirty="0" smtClean="0"/>
                        <a:t>(/temp/)</a:t>
                      </a:r>
                      <a:r>
                        <a:rPr lang="ko-KR" altLang="en-US" sz="1800" b="0" dirty="0" smtClean="0"/>
                        <a:t>에 대한 접근을 허락한다</a:t>
                      </a:r>
                      <a:r>
                        <a:rPr lang="en-US" altLang="ko-KR" sz="1800" b="0" dirty="0" smtClean="0"/>
                        <a:t>.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06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로봇 배제 표준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0552" y="1340768"/>
            <a:ext cx="396341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▷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로봇 배제 표준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25" y="2073424"/>
            <a:ext cx="3153868" cy="29649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966" y="2073424"/>
            <a:ext cx="3833192" cy="27205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1123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로봇 배제 표준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0552" y="1340768"/>
            <a:ext cx="396341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▷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로봇 배제 표준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426" y="1923746"/>
            <a:ext cx="6713802" cy="35664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4884372"/>
            <a:ext cx="3787468" cy="12116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864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 </a:t>
            </a:r>
            <a:r>
              <a:rPr lang="en-US" altLang="ko-KR" sz="2800" dirty="0" smtClean="0"/>
              <a:t>– Regular Expression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78063"/>
            <a:ext cx="4248472" cy="4542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정규표현식에</a:t>
            </a:r>
            <a:r>
              <a:rPr lang="ko-KR" altLang="en-US" dirty="0" smtClean="0">
                <a:latin typeface="+mn-ea"/>
              </a:rPr>
              <a:t> 사용되는 메타문자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640632" y="1844824"/>
          <a:ext cx="6912768" cy="441316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메타문자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설 명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[ ]</a:t>
                      </a:r>
                      <a:endParaRPr lang="ko-KR" altLang="en-US" sz="1800" b="1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대괄호는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[ ]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사이의 문자들과 매치라는 의미를 나타낸다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-</a:t>
                      </a:r>
                      <a:endParaRPr lang="ko-KR" altLang="en-US" sz="1800" b="1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문자의 범위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를 지정하는 하이픈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(-)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0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.</a:t>
                      </a:r>
                      <a:endParaRPr lang="ko-KR" altLang="en-US" sz="1800" b="1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임의의  </a:t>
                      </a:r>
                      <a:r>
                        <a:rPr lang="ko-KR" altLang="en-US" sz="1600" b="1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한개의</a:t>
                      </a:r>
                      <a:r>
                        <a:rPr lang="ko-KR" altLang="en-US" sz="16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문자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를 나타내는 마침표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(Dot)</a:t>
                      </a:r>
                      <a:endParaRPr lang="ko-KR" altLang="en-US" sz="16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0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^</a:t>
                      </a:r>
                      <a:endParaRPr lang="ko-KR" altLang="en-US" sz="1800" b="1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부정을 나타내는 캐럿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*</a:t>
                      </a:r>
                      <a:endParaRPr lang="ko-KR" altLang="en-US" sz="1800" b="1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 0</a:t>
                      </a:r>
                      <a:r>
                        <a:rPr lang="ko-KR" altLang="en-US" sz="1600" b="1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번 이상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반복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+</a:t>
                      </a:r>
                      <a:endParaRPr lang="ko-KR" altLang="en-US" sz="1800" b="1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 </a:t>
                      </a:r>
                      <a:r>
                        <a:rPr lang="en-US" altLang="ko-KR" sz="1600" b="1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1</a:t>
                      </a:r>
                      <a:r>
                        <a:rPr lang="ko-KR" altLang="en-US" sz="1600" b="1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번 이상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반복</a:t>
                      </a:r>
                      <a:endParaRPr lang="ko-KR" altLang="en-US" sz="16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{m}</a:t>
                      </a:r>
                      <a:endParaRPr lang="ko-KR" altLang="en-US" sz="1800" b="1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m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은 반복횟수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{</a:t>
                      </a:r>
                      <a:r>
                        <a:rPr lang="en-US" altLang="ko-KR" sz="1800" b="1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n,m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}</a:t>
                      </a:r>
                      <a:endParaRPr lang="ko-KR" altLang="en-US" sz="1800" b="1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m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은 반복횟수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,  n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은 최소 반복 횟수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3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( )</a:t>
                      </a:r>
                      <a:endParaRPr lang="ko-KR" altLang="en-US" sz="1800" b="1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소괄호는 서브 클래스이다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.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그룹을 만들 때 사용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40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스크레이핑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46166" y="3573016"/>
            <a:ext cx="3961689" cy="99324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ysClr val="windowText" lastClr="000000"/>
                </a:solidFill>
              </a:rPr>
              <a:t>▶ </a:t>
            </a:r>
            <a:r>
              <a:rPr lang="en-US" altLang="ko-KR" sz="2000" dirty="0" err="1" smtClean="0">
                <a:solidFill>
                  <a:sysClr val="windowText" lastClr="000000"/>
                </a:solidFill>
              </a:rPr>
              <a:t>BeautifulSoup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설치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pip install BeautifulSoup4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86559" y="1268760"/>
            <a:ext cx="8502945" cy="22159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BeautifulSoup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라이브러리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모듈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HTML</a:t>
            </a:r>
            <a:r>
              <a:rPr lang="ko-KR" altLang="en-US" dirty="0" smtClean="0">
                <a:latin typeface="+mn-ea"/>
              </a:rPr>
              <a:t>과 </a:t>
            </a:r>
            <a:r>
              <a:rPr lang="en-US" altLang="ko-KR" dirty="0" smtClean="0">
                <a:latin typeface="+mn-ea"/>
              </a:rPr>
              <a:t>XML </a:t>
            </a:r>
            <a:r>
              <a:rPr lang="ko-KR" altLang="en-US" dirty="0" smtClean="0">
                <a:latin typeface="+mn-ea"/>
              </a:rPr>
              <a:t>문서를 </a:t>
            </a:r>
            <a:r>
              <a:rPr lang="ko-KR" altLang="en-US" dirty="0" err="1" smtClean="0">
                <a:latin typeface="+mn-ea"/>
              </a:rPr>
              <a:t>파싱하기</a:t>
            </a:r>
            <a:r>
              <a:rPr lang="ko-KR" altLang="en-US" dirty="0" smtClean="0">
                <a:latin typeface="+mn-ea"/>
              </a:rPr>
              <a:t> 위한 </a:t>
            </a:r>
            <a:r>
              <a:rPr lang="ko-KR" altLang="en-US" dirty="0" err="1" smtClean="0">
                <a:latin typeface="+mn-ea"/>
              </a:rPr>
              <a:t>파이썬</a:t>
            </a:r>
            <a:r>
              <a:rPr lang="ko-KR" altLang="en-US" dirty="0" smtClean="0">
                <a:latin typeface="+mn-ea"/>
              </a:rPr>
              <a:t> 라이브러리이다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웹 서버로 </a:t>
            </a:r>
            <a:r>
              <a:rPr lang="ko-KR" altLang="en-US" dirty="0" err="1" smtClean="0">
                <a:latin typeface="+mn-ea"/>
              </a:rPr>
              <a:t>부터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 smtClean="0">
                <a:latin typeface="+mn-ea"/>
              </a:rPr>
              <a:t>소스코드를 가져온 다음에는 </a:t>
            </a:r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 smtClean="0">
                <a:latin typeface="+mn-ea"/>
              </a:rPr>
              <a:t>태그 구조를 해석하기 위한 과정이 필요하다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 smtClean="0">
                <a:latin typeface="+mn-ea"/>
              </a:rPr>
              <a:t>소스 코드를 해석하는 것을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파싱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(parsing)</a:t>
            </a:r>
            <a:r>
              <a:rPr lang="ko-KR" altLang="en-US" dirty="0" smtClean="0">
                <a:latin typeface="+mn-ea"/>
              </a:rPr>
              <a:t>이라고 부른다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446166" y="4725144"/>
            <a:ext cx="4658962" cy="99324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ysClr val="windowText" lastClr="000000"/>
                </a:solidFill>
              </a:rPr>
              <a:t>▶ </a:t>
            </a:r>
            <a:r>
              <a:rPr lang="en-US" altLang="ko-KR" sz="2000" dirty="0" err="1" smtClean="0">
                <a:solidFill>
                  <a:sysClr val="windowText" lastClr="000000"/>
                </a:solidFill>
              </a:rPr>
              <a:t>BeautifulSoup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사용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 </a:t>
            </a: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from bs4 import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BeautifulSoup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77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스크레이핑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79" y="1772816"/>
            <a:ext cx="4137902" cy="47596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127448" y="1340768"/>
            <a:ext cx="555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f</a:t>
            </a:r>
            <a:r>
              <a:rPr lang="en-US" altLang="ko-KR" b="1" dirty="0" smtClean="0"/>
              <a:t>ind</a:t>
            </a:r>
            <a:r>
              <a:rPr lang="en-US" altLang="ko-KR" b="1" smtClean="0"/>
              <a:t>()</a:t>
            </a:r>
            <a:r>
              <a:rPr lang="ko-KR" altLang="en-US" dirty="0"/>
              <a:t>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처음 나오는 태그 요소로 찾는 함수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336" y="2881942"/>
            <a:ext cx="5061388" cy="16916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806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583" y="1916832"/>
            <a:ext cx="7536834" cy="27586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스크레이핑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86559" y="1268760"/>
            <a:ext cx="6630737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findAll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은 </a:t>
            </a:r>
            <a:r>
              <a:rPr lang="ko-KR" altLang="en-US" dirty="0" smtClean="0"/>
              <a:t>모든 태그 요소를 찾아서 </a:t>
            </a:r>
            <a:r>
              <a:rPr lang="ko-KR" altLang="en-US" dirty="0"/>
              <a:t>리스트로 </a:t>
            </a:r>
            <a:r>
              <a:rPr lang="ko-KR" altLang="en-US" dirty="0" smtClean="0"/>
              <a:t>반환함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15744" y="2990425"/>
            <a:ext cx="2209664" cy="78343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ysClr val="windowText" lastClr="000000"/>
                </a:solidFill>
              </a:rPr>
              <a:t>Dictionary </a:t>
            </a:r>
            <a:r>
              <a:rPr lang="ko-KR" altLang="en-US" sz="1600" b="1" dirty="0" smtClean="0">
                <a:solidFill>
                  <a:sysClr val="windowText" lastClr="000000"/>
                </a:solidFill>
              </a:rPr>
              <a:t>자료구조</a:t>
            </a:r>
            <a:endParaRPr lang="en-US" altLang="ko-KR" sz="1600" b="1" dirty="0" smtClean="0">
              <a:solidFill>
                <a:sysClr val="windowText" lastClr="000000"/>
              </a:solidFill>
            </a:endParaRPr>
          </a:p>
          <a:p>
            <a:r>
              <a:rPr lang="en-US" altLang="ko-KR" sz="1600" b="1" dirty="0" smtClean="0">
                <a:solidFill>
                  <a:sysClr val="windowText" lastClr="000000"/>
                </a:solidFill>
              </a:rPr>
              <a:t>         {</a:t>
            </a:r>
            <a:r>
              <a:rPr lang="ko-KR" altLang="en-US" sz="1600" b="1" dirty="0" smtClean="0">
                <a:solidFill>
                  <a:sysClr val="windowText" lastClr="000000"/>
                </a:solidFill>
              </a:rPr>
              <a:t>키 </a:t>
            </a:r>
            <a:r>
              <a:rPr lang="en-US" altLang="ko-KR" sz="1600" b="1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sz="1600" b="1" dirty="0" smtClean="0">
                <a:solidFill>
                  <a:sysClr val="windowText" lastClr="000000"/>
                </a:solidFill>
              </a:rPr>
              <a:t>값</a:t>
            </a:r>
            <a:r>
              <a:rPr lang="en-US" altLang="ko-KR" sz="1600" b="1" dirty="0" smtClean="0">
                <a:solidFill>
                  <a:sysClr val="windowText" lastClr="000000"/>
                </a:solidFill>
              </a:rPr>
              <a:t>}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5545356" y="2492896"/>
            <a:ext cx="827046" cy="442794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80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네이버에서</a:t>
            </a:r>
            <a:r>
              <a:rPr lang="ko-KR" altLang="en-US" dirty="0" smtClean="0"/>
              <a:t> 웹 </a:t>
            </a:r>
            <a:r>
              <a:rPr lang="ko-KR" altLang="en-US" dirty="0" err="1" smtClean="0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86559" y="1172493"/>
            <a:ext cx="5046561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err="1" smtClean="0">
                <a:latin typeface="+mn-ea"/>
              </a:rPr>
              <a:t>Naver</a:t>
            </a:r>
            <a:r>
              <a:rPr lang="ko-KR" altLang="en-US" sz="2000" dirty="0" smtClean="0">
                <a:latin typeface="+mn-ea"/>
              </a:rPr>
              <a:t>에서 필요한 정보 추출하기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17" y="1842417"/>
            <a:ext cx="7185248" cy="13315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/>
          <p:cNvSpPr/>
          <p:nvPr/>
        </p:nvSpPr>
        <p:spPr>
          <a:xfrm>
            <a:off x="6321152" y="1745497"/>
            <a:ext cx="1888126" cy="25886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44"/>
          <a:stretch/>
        </p:blipFill>
        <p:spPr>
          <a:xfrm>
            <a:off x="1199979" y="3354897"/>
            <a:ext cx="3180726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8" name="모서리가 둥근 직사각형 17"/>
          <p:cNvSpPr/>
          <p:nvPr/>
        </p:nvSpPr>
        <p:spPr>
          <a:xfrm>
            <a:off x="1352600" y="3717032"/>
            <a:ext cx="2304256" cy="25886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84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네이버에서</a:t>
            </a:r>
            <a:r>
              <a:rPr lang="ko-KR" altLang="en-US" dirty="0" smtClean="0"/>
              <a:t> 웹 </a:t>
            </a:r>
            <a:r>
              <a:rPr lang="ko-KR" altLang="en-US" dirty="0" err="1" smtClean="0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86559" y="1235174"/>
            <a:ext cx="5046561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 smtClean="0">
                <a:latin typeface="+mn-ea"/>
              </a:rPr>
              <a:t>Naver</a:t>
            </a:r>
            <a:r>
              <a:rPr lang="ko-KR" altLang="en-US" sz="2000" dirty="0" smtClean="0">
                <a:latin typeface="+mn-ea"/>
              </a:rPr>
              <a:t>에서 필요한 정보 추출하기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08848"/>
            <a:ext cx="7338696" cy="4709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099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네이버에서</a:t>
            </a:r>
            <a:r>
              <a:rPr lang="ko-KR" altLang="en-US" dirty="0" smtClean="0"/>
              <a:t> 웹 </a:t>
            </a:r>
            <a:r>
              <a:rPr lang="ko-KR" altLang="en-US" dirty="0" err="1" smtClean="0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86559" y="1172493"/>
            <a:ext cx="1518169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n-ea"/>
              </a:rPr>
              <a:t>실습 문제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2560" y="1523622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네이버</a:t>
            </a:r>
            <a:r>
              <a:rPr lang="ko-KR" altLang="en-US" dirty="0" smtClean="0"/>
              <a:t> 시</a:t>
            </a:r>
            <a:r>
              <a:rPr lang="ko-KR" altLang="en-US" dirty="0"/>
              <a:t>작</a:t>
            </a:r>
            <a:r>
              <a:rPr lang="ko-KR" altLang="en-US" dirty="0" smtClean="0"/>
              <a:t> 페이지의 우측 상단의 링크 중에서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주니어네이버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추출하세요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파일이름 </a:t>
            </a:r>
            <a:r>
              <a:rPr lang="en-US" altLang="ko-KR" dirty="0" smtClean="0"/>
              <a:t>: naver_begin_a.py)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6576" y="3212976"/>
            <a:ext cx="2452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☞ 실행 결과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주니어네이버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37" y="3208716"/>
            <a:ext cx="6543476" cy="32013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161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10" y="1844825"/>
            <a:ext cx="3024335" cy="14182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네이버에서</a:t>
            </a:r>
            <a:r>
              <a:rPr lang="ko-KR" altLang="en-US" dirty="0" smtClean="0"/>
              <a:t> 웹 </a:t>
            </a:r>
            <a:r>
              <a:rPr lang="ko-KR" altLang="en-US" dirty="0" err="1" smtClean="0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86559" y="1172493"/>
            <a:ext cx="5046561" cy="49449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err="1" smtClean="0">
                <a:latin typeface="+mn-ea"/>
              </a:rPr>
              <a:t>Naver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메뉴 가져오기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17081" y="1838557"/>
            <a:ext cx="2640515" cy="416526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3212976"/>
            <a:ext cx="5472608" cy="3452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18" b="43311"/>
          <a:stretch/>
        </p:blipFill>
        <p:spPr>
          <a:xfrm>
            <a:off x="4808984" y="1825170"/>
            <a:ext cx="3888432" cy="12470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8123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위키디피아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서울 지하철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86559" y="1218818"/>
            <a:ext cx="6054673" cy="10156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 smtClean="0">
                <a:latin typeface="+mn-ea"/>
              </a:rPr>
              <a:t>구글에</a:t>
            </a:r>
            <a:r>
              <a:rPr lang="ko-KR" altLang="en-US" sz="2000" dirty="0" err="1">
                <a:latin typeface="+mn-ea"/>
              </a:rPr>
              <a:t>서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‘Seoul Subway’ </a:t>
            </a:r>
            <a:r>
              <a:rPr lang="ko-KR" altLang="en-US" sz="2000" dirty="0" smtClean="0">
                <a:latin typeface="+mn-ea"/>
              </a:rPr>
              <a:t>검색 </a:t>
            </a:r>
            <a:r>
              <a:rPr lang="en-US" altLang="ko-KR" sz="2000" dirty="0" smtClean="0">
                <a:latin typeface="+mn-ea"/>
              </a:rPr>
              <a:t>&gt;  </a:t>
            </a:r>
            <a:r>
              <a:rPr lang="ko-KR" altLang="en-US" sz="2000" dirty="0" err="1" smtClean="0">
                <a:latin typeface="+mn-ea"/>
              </a:rPr>
              <a:t>위키디피아</a:t>
            </a:r>
            <a:endParaRPr lang="en-US" altLang="ko-KR" sz="20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&lt;head&gt; </a:t>
            </a:r>
            <a:r>
              <a:rPr lang="ko-KR" altLang="en-US" sz="2000" dirty="0" smtClean="0">
                <a:latin typeface="+mn-ea"/>
              </a:rPr>
              <a:t>태그의 </a:t>
            </a:r>
            <a:r>
              <a:rPr lang="en-US" altLang="ko-KR" sz="2000" dirty="0" smtClean="0">
                <a:latin typeface="+mn-ea"/>
              </a:rPr>
              <a:t>&lt;title&gt; </a:t>
            </a:r>
            <a:r>
              <a:rPr lang="ko-KR" altLang="en-US" sz="2000" dirty="0" err="1" smtClean="0">
                <a:latin typeface="+mn-ea"/>
              </a:rPr>
              <a:t>스크래핑하기</a:t>
            </a:r>
            <a:r>
              <a:rPr lang="ko-KR" altLang="en-US" sz="2000" dirty="0" smtClean="0">
                <a:latin typeface="+mn-ea"/>
              </a:rPr>
              <a:t> 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35" y="3356992"/>
            <a:ext cx="4032449" cy="33720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24" y="2315764"/>
            <a:ext cx="7121422" cy="9617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14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위키디피아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서울 지하철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29" y="1700808"/>
            <a:ext cx="6828112" cy="3863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745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위키디피아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서울 지하철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86559" y="1218818"/>
            <a:ext cx="6630737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‘</a:t>
            </a:r>
            <a:r>
              <a:rPr lang="ko-KR" altLang="en-US" sz="2000" dirty="0" smtClean="0">
                <a:latin typeface="+mn-ea"/>
              </a:rPr>
              <a:t>서울 지하철</a:t>
            </a:r>
            <a:r>
              <a:rPr lang="en-US" altLang="ko-KR" sz="2000" dirty="0" smtClean="0">
                <a:latin typeface="+mn-ea"/>
              </a:rPr>
              <a:t>’ &gt;  </a:t>
            </a:r>
            <a:r>
              <a:rPr lang="ko-KR" altLang="en-US" sz="2000" dirty="0" smtClean="0">
                <a:latin typeface="+mn-ea"/>
              </a:rPr>
              <a:t>이미지 파일 </a:t>
            </a:r>
            <a:r>
              <a:rPr lang="en-US" altLang="ko-KR" sz="2000" dirty="0" smtClean="0">
                <a:latin typeface="+mn-ea"/>
              </a:rPr>
              <a:t>PC</a:t>
            </a:r>
            <a:r>
              <a:rPr lang="ko-KR" altLang="en-US" sz="2000" dirty="0" smtClean="0">
                <a:latin typeface="+mn-ea"/>
              </a:rPr>
              <a:t>에 저장하기 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02" y="1772815"/>
            <a:ext cx="3017782" cy="17222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643" y="1975222"/>
            <a:ext cx="2567347" cy="13174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77" y="3717032"/>
            <a:ext cx="6698561" cy="25986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6094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 </a:t>
            </a:r>
            <a:r>
              <a:rPr lang="en-US" altLang="ko-KR" sz="2800" dirty="0" smtClean="0"/>
              <a:t>– Regular Expression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53708" y="1412776"/>
            <a:ext cx="5411459" cy="4542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 smtClean="0">
                <a:latin typeface="+mn-ea"/>
              </a:rPr>
              <a:t> 정규 </a:t>
            </a:r>
            <a:r>
              <a:rPr lang="ko-KR" altLang="en-US" b="1" dirty="0" err="1" smtClean="0">
                <a:latin typeface="+mn-ea"/>
              </a:rPr>
              <a:t>표현식</a:t>
            </a:r>
            <a:r>
              <a:rPr lang="ko-KR" altLang="en-US" b="1" dirty="0" smtClean="0">
                <a:latin typeface="+mn-ea"/>
              </a:rPr>
              <a:t> 실습 </a:t>
            </a:r>
            <a:r>
              <a:rPr lang="en-US" altLang="ko-KR" b="1" dirty="0" smtClean="0">
                <a:latin typeface="+mn-ea"/>
              </a:rPr>
              <a:t>– www.regexr.com</a:t>
            </a: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072069"/>
            <a:ext cx="1697371" cy="23957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955" y="2072069"/>
            <a:ext cx="1800476" cy="23957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78"/>
          <a:stretch/>
        </p:blipFill>
        <p:spPr>
          <a:xfrm>
            <a:off x="5228423" y="2072069"/>
            <a:ext cx="1872208" cy="23957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280592" y="4606403"/>
            <a:ext cx="16973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abcde</a:t>
            </a:r>
            <a:r>
              <a:rPr lang="ko-KR" altLang="en-US" sz="1600" dirty="0" smtClean="0"/>
              <a:t>와 일치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02955" y="4606403"/>
            <a:ext cx="16973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abcde</a:t>
            </a:r>
            <a:r>
              <a:rPr lang="ko-KR" altLang="en-US" sz="1600" dirty="0" smtClean="0"/>
              <a:t>와 일치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078102" y="4606403"/>
            <a:ext cx="21728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abcde</a:t>
            </a:r>
            <a:r>
              <a:rPr lang="ko-KR" altLang="en-US" sz="1600" dirty="0" smtClean="0"/>
              <a:t>가 </a:t>
            </a:r>
            <a:r>
              <a:rPr lang="ko-KR" altLang="en-US" sz="1600" dirty="0" err="1" smtClean="0"/>
              <a:t>아닐때</a:t>
            </a:r>
            <a:r>
              <a:rPr lang="ko-KR" altLang="en-US" sz="1600" dirty="0" smtClean="0"/>
              <a:t> 일치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325624" y="4606403"/>
            <a:ext cx="181000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A1~F9</a:t>
            </a:r>
            <a:r>
              <a:rPr lang="ko-KR" altLang="en-US" sz="1600" dirty="0" smtClean="0"/>
              <a:t>와 일치</a:t>
            </a:r>
            <a:endParaRPr lang="ko-KR" altLang="en-US" sz="16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624" y="2072070"/>
            <a:ext cx="1810003" cy="23957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734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위키디피아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서울 지하철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1196752"/>
            <a:ext cx="7705328" cy="25771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3861048"/>
            <a:ext cx="7344816" cy="27162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249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금융 </a:t>
            </a:r>
            <a:r>
              <a:rPr lang="ko-KR" altLang="en-US" dirty="0" err="1" smtClean="0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8545" y="1196752"/>
            <a:ext cx="288032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환율정보 수집하기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0592" y="1750750"/>
            <a:ext cx="511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증권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시장지표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환전 고시 환율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791" y="2121908"/>
            <a:ext cx="5578324" cy="43742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3150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81" y="1772816"/>
            <a:ext cx="6548555" cy="40559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금융 </a:t>
            </a:r>
            <a:r>
              <a:rPr lang="ko-KR" altLang="en-US" dirty="0" err="1" smtClean="0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8543" y="1196752"/>
            <a:ext cx="7016299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환율정보 수집하기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find()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사용하여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첫번째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환율 찾기 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551812" y="5661248"/>
            <a:ext cx="2313030" cy="801380"/>
            <a:chOff x="6168362" y="1986124"/>
            <a:chExt cx="2313030" cy="80138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871" y="2434040"/>
              <a:ext cx="2056521" cy="35346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6168362" y="1986124"/>
              <a:ext cx="1520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☞ 실행 결과</a:t>
              </a:r>
              <a:endParaRPr lang="ko-KR" altLang="en-US" sz="16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37176" y="1974745"/>
            <a:ext cx="2160240" cy="4086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xchange_find.py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308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금융 </a:t>
            </a:r>
            <a:r>
              <a:rPr lang="ko-KR" altLang="en-US" dirty="0" err="1" smtClean="0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8544" y="1196752"/>
            <a:ext cx="5544615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환율정보 수집하기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findall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사용하기 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94" y="1868166"/>
            <a:ext cx="6192688" cy="27227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4772257"/>
            <a:ext cx="2149026" cy="1447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53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금융 </a:t>
            </a:r>
            <a:r>
              <a:rPr lang="ko-KR" altLang="en-US" dirty="0" err="1" smtClean="0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8544" y="1196752"/>
            <a:ext cx="5544615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환율정보 수집하기 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4607" y="1651396"/>
            <a:ext cx="6359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s</a:t>
            </a:r>
            <a:r>
              <a:rPr lang="en-US" altLang="ko-KR" b="1" dirty="0" smtClean="0">
                <a:solidFill>
                  <a:srgbClr val="C00000"/>
                </a:solidFill>
              </a:rPr>
              <a:t>elect(</a:t>
            </a:r>
            <a:r>
              <a:rPr lang="ko-KR" altLang="en-US" b="1" dirty="0" smtClean="0">
                <a:solidFill>
                  <a:srgbClr val="C00000"/>
                </a:solidFill>
              </a:rPr>
              <a:t>태그요</a:t>
            </a:r>
            <a:r>
              <a:rPr lang="ko-KR" altLang="en-US" b="1" dirty="0">
                <a:solidFill>
                  <a:srgbClr val="C00000"/>
                </a:solidFill>
              </a:rPr>
              <a:t>소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선택자이름</a:t>
            </a:r>
            <a:r>
              <a:rPr lang="en-US" altLang="ko-KR" b="1" dirty="0" smtClean="0">
                <a:solidFill>
                  <a:srgbClr val="C00000"/>
                </a:solidFill>
              </a:rPr>
              <a:t>) – </a:t>
            </a:r>
            <a:r>
              <a:rPr lang="ko-KR" altLang="en-US" b="1" dirty="0" smtClean="0"/>
              <a:t>전체 검색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리스트로 반환</a:t>
            </a:r>
            <a:r>
              <a:rPr lang="en-US" altLang="ko-KR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rgbClr val="C00000"/>
                </a:solidFill>
              </a:rPr>
              <a:t>s</a:t>
            </a:r>
            <a:r>
              <a:rPr lang="en-US" altLang="ko-KR" b="1" dirty="0" err="1" smtClean="0">
                <a:solidFill>
                  <a:srgbClr val="C00000"/>
                </a:solidFill>
              </a:rPr>
              <a:t>elect_one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ko-KR" altLang="en-US" b="1" dirty="0" smtClean="0">
                <a:solidFill>
                  <a:srgbClr val="C00000"/>
                </a:solidFill>
              </a:rPr>
              <a:t>태그요</a:t>
            </a:r>
            <a:r>
              <a:rPr lang="ko-KR" altLang="en-US" b="1" dirty="0">
                <a:solidFill>
                  <a:srgbClr val="C00000"/>
                </a:solidFill>
              </a:rPr>
              <a:t>소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  <a:r>
              <a:rPr lang="ko-KR" altLang="en-US" b="1" dirty="0" err="1">
                <a:solidFill>
                  <a:srgbClr val="C00000"/>
                </a:solidFill>
              </a:rPr>
              <a:t>선택자이름</a:t>
            </a:r>
            <a:r>
              <a:rPr lang="en-US" altLang="ko-KR" b="1" dirty="0" smtClean="0">
                <a:solidFill>
                  <a:srgbClr val="C00000"/>
                </a:solidFill>
              </a:rPr>
              <a:t>) –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개 검색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6" y="2599067"/>
            <a:ext cx="7056785" cy="36250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8" name="그룹 7"/>
          <p:cNvGrpSpPr/>
          <p:nvPr/>
        </p:nvGrpSpPr>
        <p:grpSpPr>
          <a:xfrm>
            <a:off x="7356743" y="4005939"/>
            <a:ext cx="2348785" cy="1442876"/>
            <a:chOff x="6096354" y="1986124"/>
            <a:chExt cx="2673070" cy="1729969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144" y="2492896"/>
              <a:ext cx="2520280" cy="122319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6096354" y="1986124"/>
              <a:ext cx="1866029" cy="405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☞ 실행 결과</a:t>
              </a:r>
              <a:endParaRPr lang="ko-KR" altLang="en-US" sz="16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663904" y="2202614"/>
            <a:ext cx="2376264" cy="4086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exchange_select.py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09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금융 </a:t>
            </a:r>
            <a:r>
              <a:rPr lang="ko-KR" altLang="en-US" dirty="0" err="1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246164"/>
            <a:ext cx="5184575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주식 정보 가져오기  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8584" y="1841049"/>
            <a:ext cx="6048672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+mn-ea"/>
              </a:rPr>
              <a:t>네이버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&gt; </a:t>
            </a:r>
            <a:r>
              <a:rPr lang="ko-KR" altLang="en-US" dirty="0" smtClean="0">
                <a:latin typeface="+mn-ea"/>
              </a:rPr>
              <a:t>증권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금융 홈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&gt; </a:t>
            </a:r>
            <a:r>
              <a:rPr lang="ko-KR" altLang="en-US" dirty="0" smtClean="0">
                <a:latin typeface="+mn-ea"/>
              </a:rPr>
              <a:t>주식 종목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우측 하단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636912"/>
            <a:ext cx="3162574" cy="30025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1136576" y="2492896"/>
            <a:ext cx="3816424" cy="402881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794" y="3043401"/>
            <a:ext cx="4277376" cy="15539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8521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금융 </a:t>
            </a:r>
            <a:r>
              <a:rPr lang="ko-KR" altLang="en-US" dirty="0" err="1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124744"/>
            <a:ext cx="687676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단일 주식 종목 찾아 오기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 정의 사용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95" y="1700808"/>
            <a:ext cx="7338696" cy="35740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60" b="29477"/>
          <a:stretch/>
        </p:blipFill>
        <p:spPr>
          <a:xfrm>
            <a:off x="6177136" y="4975719"/>
            <a:ext cx="3246782" cy="12615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/>
          <p:cNvSpPr/>
          <p:nvPr/>
        </p:nvSpPr>
        <p:spPr>
          <a:xfrm>
            <a:off x="6177136" y="5407767"/>
            <a:ext cx="3096344" cy="25822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/>
          <p:cNvCxnSpPr>
            <a:stCxn id="11" idx="3"/>
            <a:endCxn id="8" idx="1"/>
          </p:cNvCxnSpPr>
          <p:nvPr/>
        </p:nvCxnSpPr>
        <p:spPr>
          <a:xfrm flipV="1">
            <a:off x="5555333" y="5606516"/>
            <a:ext cx="621803" cy="1248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2144688" y="5515292"/>
            <a:ext cx="3410645" cy="43204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ysClr val="windowText" lastClr="000000"/>
                </a:solidFill>
              </a:rPr>
              <a:t>거래중일때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웹에서는 보이지 않음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85248" y="1628800"/>
            <a:ext cx="1656184" cy="4086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tock_find.py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809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금융 </a:t>
            </a:r>
            <a:r>
              <a:rPr lang="ko-KR" altLang="en-US" dirty="0" err="1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8544" y="121881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단일 주식 종목 찾아 오기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 정의 사용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1" y="1912167"/>
            <a:ext cx="6995767" cy="35512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6969224" y="1782146"/>
            <a:ext cx="2376264" cy="4086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stock_select_one.py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79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62066"/>
            <a:ext cx="7344816" cy="3169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금융 </a:t>
            </a:r>
            <a:r>
              <a:rPr lang="ko-KR" altLang="en-US" dirty="0" err="1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92560" y="1232295"/>
            <a:ext cx="590465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주식 정보 찾기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여러 종목 가격 가져오기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249144" y="2201016"/>
            <a:ext cx="2448272" cy="30315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4797151"/>
            <a:ext cx="5328591" cy="17761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897216" y="1509294"/>
            <a:ext cx="2232248" cy="4086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stock_getprice.py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62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 </a:t>
            </a:r>
            <a:r>
              <a:rPr lang="en-US" altLang="ko-KR" sz="2800" dirty="0" smtClean="0"/>
              <a:t>– Regular Expression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56647" y="1484784"/>
            <a:ext cx="3752338" cy="366281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ysClr val="windowText" lastClr="000000"/>
                </a:solidFill>
              </a:rPr>
              <a:t>자주 사용하는 문자 클래스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208584" y="2132856"/>
          <a:ext cx="7416824" cy="193150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정규 </a:t>
                      </a:r>
                      <a:r>
                        <a:rPr lang="ko-KR" altLang="en-US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표현식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설 명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\d</a:t>
                      </a:r>
                      <a:endParaRPr lang="ko-KR" altLang="en-US" sz="1600" b="1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숫자와 매치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, [0-9]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와 동일한 표현식이다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\s</a:t>
                      </a:r>
                      <a:endParaRPr lang="ko-KR" altLang="en-US" sz="1600" b="1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space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나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Tab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처럼 공백을 표현하는 문자와 매치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\w</a:t>
                      </a:r>
                      <a:endParaRPr lang="ko-KR" altLang="en-US" sz="1600" b="1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문자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+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숫자와 매치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, [a-zA-Z0-9]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와 동일함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04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 </a:t>
            </a:r>
            <a:r>
              <a:rPr lang="en-US" altLang="ko-KR" sz="2800" dirty="0" smtClean="0"/>
              <a:t>– Regular Expression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8"/>
          <a:stretch/>
        </p:blipFill>
        <p:spPr>
          <a:xfrm>
            <a:off x="1593768" y="4303052"/>
            <a:ext cx="1800200" cy="19342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053708" y="1264985"/>
            <a:ext cx="2880320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 사용 예제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3" y="1882864"/>
            <a:ext cx="2739663" cy="19453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493868" y="3900193"/>
            <a:ext cx="302433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대문자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전체문자와 일치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51" y="1882863"/>
            <a:ext cx="1631821" cy="19453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320" y="4258404"/>
            <a:ext cx="1734598" cy="19789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88229" y="6238418"/>
            <a:ext cx="165618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한글과 일치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127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 </a:t>
            </a:r>
            <a:r>
              <a:rPr lang="en-US" altLang="ko-KR" sz="2800" dirty="0" smtClean="0"/>
              <a:t>– Regular Expression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46"/>
          <a:stretch/>
        </p:blipFill>
        <p:spPr>
          <a:xfrm>
            <a:off x="6568948" y="4111000"/>
            <a:ext cx="2016224" cy="21687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578" y="4210484"/>
            <a:ext cx="1694134" cy="19019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812" y="4210484"/>
            <a:ext cx="2318203" cy="19019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53709" y="1268760"/>
            <a:ext cx="2531139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 사용 예제 </a:t>
            </a: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반복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948" y="1955014"/>
            <a:ext cx="2201734" cy="19368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89512" y="2454242"/>
            <a:ext cx="203546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영문자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(0~9)</a:t>
            </a:r>
            <a:r>
              <a:rPr lang="ko-KR" altLang="en-US" sz="1600" dirty="0" smtClean="0"/>
              <a:t>와 </a:t>
            </a:r>
            <a:endParaRPr lang="en-US" altLang="ko-KR" sz="1600" dirty="0" smtClean="0"/>
          </a:p>
          <a:p>
            <a:r>
              <a:rPr lang="ko-KR" altLang="en-US" sz="1600" dirty="0" smtClean="0"/>
              <a:t>일치</a:t>
            </a:r>
            <a:r>
              <a:rPr lang="en-US" altLang="ko-KR" sz="1600" dirty="0" smtClean="0"/>
              <a:t>(+</a:t>
            </a:r>
            <a:r>
              <a:rPr lang="ko-KR" altLang="en-US" sz="1600" dirty="0" smtClean="0"/>
              <a:t>는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반복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063330" y="6222517"/>
            <a:ext cx="351873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숫자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세 자릿수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두 자릿수와 일치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267241" y="6391794"/>
            <a:ext cx="286482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영문소문자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4~8</a:t>
            </a:r>
            <a:r>
              <a:rPr lang="ko-KR" altLang="en-US" sz="1600" dirty="0" smtClean="0"/>
              <a:t>문자와 일치</a:t>
            </a:r>
            <a:endParaRPr lang="ko-KR" altLang="en-US" sz="16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106" y="1829380"/>
            <a:ext cx="1913580" cy="206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 </a:t>
            </a:r>
            <a:r>
              <a:rPr lang="en-US" altLang="ko-KR" sz="2800" dirty="0" smtClean="0"/>
              <a:t>– Regular Expression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08584" y="1474203"/>
            <a:ext cx="3888432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서브 패턴으로 감싸기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smtClean="0">
                <a:latin typeface="+mn-ea"/>
              </a:rPr>
              <a:t>괄호</a:t>
            </a:r>
            <a:r>
              <a:rPr lang="en-US" altLang="ko-KR" dirty="0" smtClean="0">
                <a:latin typeface="+mn-ea"/>
              </a:rPr>
              <a:t>, ( )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32"/>
          <a:stretch/>
        </p:blipFill>
        <p:spPr>
          <a:xfrm>
            <a:off x="4520952" y="2355099"/>
            <a:ext cx="3781888" cy="20205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520952" y="4523267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- 010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070</a:t>
            </a:r>
            <a:r>
              <a:rPr lang="ko-KR" altLang="en-US" sz="1600" dirty="0" smtClean="0"/>
              <a:t>인 숫자 일치</a:t>
            </a:r>
            <a:endParaRPr lang="en-US" altLang="ko-KR" sz="1600" dirty="0" smtClean="0"/>
          </a:p>
          <a:p>
            <a:r>
              <a:rPr lang="en-US" altLang="ko-KR" sz="1600" dirty="0" smtClean="0"/>
              <a:t>- (</a:t>
            </a:r>
            <a:r>
              <a:rPr lang="ko-KR" altLang="en-US" sz="1600" dirty="0" smtClean="0"/>
              <a:t>하이픈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 없거나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 있으면 일치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7" y="2348880"/>
            <a:ext cx="2219835" cy="20268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784648" y="4646378"/>
            <a:ext cx="2219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서브 패턴이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0007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정규식을 사용한 문자열 검색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136576" y="2132856"/>
          <a:ext cx="7776864" cy="27291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4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6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 명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match()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문자열의 </a:t>
                      </a:r>
                      <a:r>
                        <a:rPr lang="ko-KR" altLang="en-US" sz="1600" b="1" dirty="0" smtClean="0">
                          <a:solidFill>
                            <a:srgbClr val="C00000"/>
                          </a:solidFill>
                        </a:rPr>
                        <a:t>처음</a:t>
                      </a:r>
                      <a:r>
                        <a:rPr lang="ko-KR" altLang="en-US" sz="1600" dirty="0" smtClean="0"/>
                        <a:t>부터 정규식과 매치되는지 조사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search()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문자열 </a:t>
                      </a:r>
                      <a:r>
                        <a:rPr lang="ko-KR" altLang="en-US" sz="1600" b="1" dirty="0" smtClean="0">
                          <a:solidFill>
                            <a:srgbClr val="C00000"/>
                          </a:solidFill>
                        </a:rPr>
                        <a:t>전체</a:t>
                      </a:r>
                      <a:r>
                        <a:rPr lang="ko-KR" altLang="en-US" sz="1600" dirty="0" smtClean="0"/>
                        <a:t>를 검색하여 정규식과 매치되는지 조사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findall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정규식과 매치되는 모든 문자열을 </a:t>
                      </a:r>
                      <a:r>
                        <a:rPr lang="ko-KR" altLang="en-US" sz="1600" b="1" dirty="0" smtClean="0">
                          <a:solidFill>
                            <a:srgbClr val="C00000"/>
                          </a:solidFill>
                        </a:rPr>
                        <a:t>리스트</a:t>
                      </a:r>
                      <a:r>
                        <a:rPr lang="ko-KR" altLang="en-US" sz="1600" dirty="0" smtClean="0"/>
                        <a:t>로 돌려준다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finditer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정규식과 매치되는 모든 문자열을 반복 가능한 </a:t>
                      </a:r>
                      <a:r>
                        <a:rPr lang="ko-KR" altLang="en-US" sz="1600" b="1" dirty="0" smtClean="0">
                          <a:solidFill>
                            <a:srgbClr val="C00000"/>
                          </a:solidFill>
                        </a:rPr>
                        <a:t>객체</a:t>
                      </a:r>
                      <a:r>
                        <a:rPr lang="ko-KR" altLang="en-US" sz="1600" dirty="0" smtClean="0"/>
                        <a:t>로 돌려줌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4568" y="1340768"/>
            <a:ext cx="5112568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정규식을 사용한 문자열 검색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85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6960</TotalTime>
  <Words>1307</Words>
  <Application>Microsoft Office PowerPoint</Application>
  <PresentationFormat>A4 용지(210x297mm)</PresentationFormat>
  <Paragraphs>289</Paragraphs>
  <Slides>48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5" baseType="lpstr">
      <vt:lpstr>Arial Unicode MS</vt:lpstr>
      <vt:lpstr>돋움</vt:lpstr>
      <vt:lpstr>맑은 고딕</vt:lpstr>
      <vt:lpstr>휴먼엑스포</vt:lpstr>
      <vt:lpstr>Arial</vt:lpstr>
      <vt:lpstr>Wingdings</vt:lpstr>
      <vt:lpstr>Office 테마</vt:lpstr>
      <vt:lpstr>12장. 정규표현식과 웹 스크래핑</vt:lpstr>
      <vt:lpstr> 정규식 – Regular Expression</vt:lpstr>
      <vt:lpstr> 정규식 – Regular Expression</vt:lpstr>
      <vt:lpstr> 정규식 – Regular Expression</vt:lpstr>
      <vt:lpstr> 정규식 – Regular Expression</vt:lpstr>
      <vt:lpstr> 정규식 – Regular Expression</vt:lpstr>
      <vt:lpstr> 정규식 – Regular Expression</vt:lpstr>
      <vt:lpstr> 정규식 – Regular Expression</vt:lpstr>
      <vt:lpstr> 정규식을 사용한 문자열 검색</vt:lpstr>
      <vt:lpstr> 정규표현식 지원 – re 모듈</vt:lpstr>
      <vt:lpstr> 정규식을 사용한 문자열 검색</vt:lpstr>
      <vt:lpstr> 정규식을 사용한 문자열 검색</vt:lpstr>
      <vt:lpstr> 정규식을 사용한 문자열 검색</vt:lpstr>
      <vt:lpstr> 정규식을 사용한 문자열 검색</vt:lpstr>
      <vt:lpstr> 정규식을 사용한 문자열 검색</vt:lpstr>
      <vt:lpstr> 정규식을 사용한 문자열 검색</vt:lpstr>
      <vt:lpstr> 정규식을 사용한 문자열 검색</vt:lpstr>
      <vt:lpstr> 정규식을 사용한 문자열 검색</vt:lpstr>
      <vt:lpstr> 그루핑(Grouping)</vt:lpstr>
      <vt:lpstr> 그루핑(Grouping)</vt:lpstr>
      <vt:lpstr> 그루핑(Grouping)</vt:lpstr>
      <vt:lpstr> 그루핑(Grouping)</vt:lpstr>
      <vt:lpstr> 그루핑(Grouping)</vt:lpstr>
      <vt:lpstr> 웹 스크래핑 = 웹 크롤링</vt:lpstr>
      <vt:lpstr> 웹 스크래핑 = 웹 크롤링</vt:lpstr>
      <vt:lpstr> 로봇 배제 표준</vt:lpstr>
      <vt:lpstr> 로봇 배제 표준</vt:lpstr>
      <vt:lpstr> 로봇 배제 표준</vt:lpstr>
      <vt:lpstr> 로봇 배제 표준</vt:lpstr>
      <vt:lpstr> 웹 스크레이핑 = 웹 크롤링</vt:lpstr>
      <vt:lpstr> 웹 스크레이핑 = 웹 크롤링</vt:lpstr>
      <vt:lpstr> 웹 스크레이핑 = 웹 크롤링</vt:lpstr>
      <vt:lpstr> 네이버에서 웹 크롤링하기</vt:lpstr>
      <vt:lpstr> 네이버에서 웹 크롤링하기</vt:lpstr>
      <vt:lpstr> 네이버에서 웹 크롤링하기</vt:lpstr>
      <vt:lpstr> 네이버에서 웹 크롤링하기</vt:lpstr>
      <vt:lpstr> 위키디피아 – 서울 지하철</vt:lpstr>
      <vt:lpstr> 위키디피아 – 서울 지하철</vt:lpstr>
      <vt:lpstr> 위키디피아 – 서울 지하철</vt:lpstr>
      <vt:lpstr> 위키디피아 – 서울 지하철</vt:lpstr>
      <vt:lpstr> 네이버 금융 크롤링하기</vt:lpstr>
      <vt:lpstr> 네이버 금융 크롤링하기</vt:lpstr>
      <vt:lpstr> 네이버 금융 크롤링하기</vt:lpstr>
      <vt:lpstr> 네이버 금융 크롤링하기</vt:lpstr>
      <vt:lpstr> 네이버 금융 크롤링하기</vt:lpstr>
      <vt:lpstr> 네이버 금융 크롤링하기</vt:lpstr>
      <vt:lpstr> 네이버 금융 크롤링하기</vt:lpstr>
      <vt:lpstr> 네이버 금융 크롤링하기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393</cp:revision>
  <dcterms:created xsi:type="dcterms:W3CDTF">2019-03-04T02:36:55Z</dcterms:created>
  <dcterms:modified xsi:type="dcterms:W3CDTF">2023-05-02T22:48:18Z</dcterms:modified>
</cp:coreProperties>
</file>