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21" r:id="rId3"/>
    <p:sldId id="313" r:id="rId4"/>
    <p:sldId id="363" r:id="rId5"/>
    <p:sldId id="364" r:id="rId6"/>
    <p:sldId id="314" r:id="rId7"/>
    <p:sldId id="315" r:id="rId8"/>
    <p:sldId id="331" r:id="rId9"/>
    <p:sldId id="340" r:id="rId10"/>
    <p:sldId id="348" r:id="rId11"/>
    <p:sldId id="316" r:id="rId12"/>
    <p:sldId id="318" r:id="rId13"/>
    <p:sldId id="317" r:id="rId14"/>
    <p:sldId id="357" r:id="rId15"/>
    <p:sldId id="358" r:id="rId16"/>
    <p:sldId id="365" r:id="rId17"/>
    <p:sldId id="298" r:id="rId18"/>
    <p:sldId id="299" r:id="rId19"/>
    <p:sldId id="327" r:id="rId20"/>
    <p:sldId id="360" r:id="rId21"/>
    <p:sldId id="333" r:id="rId22"/>
    <p:sldId id="366" r:id="rId23"/>
    <p:sldId id="361" r:id="rId24"/>
    <p:sldId id="301" r:id="rId25"/>
    <p:sldId id="353" r:id="rId26"/>
    <p:sldId id="354" r:id="rId27"/>
    <p:sldId id="342" r:id="rId28"/>
    <p:sldId id="367" r:id="rId29"/>
    <p:sldId id="343" r:id="rId30"/>
    <p:sldId id="344" r:id="rId31"/>
    <p:sldId id="345" r:id="rId32"/>
    <p:sldId id="302" r:id="rId33"/>
    <p:sldId id="308" r:id="rId34"/>
    <p:sldId id="322" r:id="rId35"/>
    <p:sldId id="323" r:id="rId36"/>
    <p:sldId id="328" r:id="rId37"/>
    <p:sldId id="304" r:id="rId38"/>
    <p:sldId id="334" r:id="rId39"/>
    <p:sldId id="352" r:id="rId40"/>
    <p:sldId id="307" r:id="rId41"/>
    <p:sldId id="359" r:id="rId42"/>
    <p:sldId id="305" r:id="rId43"/>
    <p:sldId id="330" r:id="rId44"/>
    <p:sldId id="356" r:id="rId45"/>
    <p:sldId id="341" r:id="rId46"/>
    <p:sldId id="349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if / loop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윤년을 계산하는 프로그램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4170776"/>
            <a:ext cx="3384376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8" y="5255974"/>
            <a:ext cx="8405589" cy="909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0512" y="938044"/>
            <a:ext cx="8847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윤년은 </a:t>
            </a:r>
            <a:r>
              <a:rPr lang="en-US" altLang="ko-KR" dirty="0" smtClean="0"/>
              <a:t>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아니나</a:t>
            </a:r>
            <a:r>
              <a:rPr lang="en-US" altLang="ko-KR" dirty="0" smtClean="0"/>
              <a:t>,</a:t>
            </a:r>
            <a:r>
              <a:rPr lang="en-US" altLang="ko-KR" dirty="0"/>
              <a:t> 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( </a:t>
            </a:r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LeapYear.java 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204864"/>
            <a:ext cx="5745978" cy="2956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96621"/>
            <a:ext cx="8616032" cy="792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wtich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~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dirty="0" err="1" smtClean="0"/>
              <a:t>조건식의</a:t>
            </a:r>
            <a:r>
              <a:rPr lang="ko-KR" altLang="en-US" sz="1800" dirty="0" smtClean="0"/>
              <a:t> 결과가 정수 또는 문자열의 값이고 그 값에 따라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결정될때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060848"/>
            <a:ext cx="5712596" cy="41044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532859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swtich</a:t>
            </a:r>
            <a:r>
              <a:rPr lang="en-US" altLang="ko-KR" sz="2000" b="1" dirty="0">
                <a:solidFill>
                  <a:srgbClr val="C00000"/>
                </a:solidFill>
              </a:rPr>
              <a:t> ~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문에 문자열 사용하기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5469052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555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동시에 사용하기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6439458" cy="422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9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735999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operator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값이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+, -, *, 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경우에 사칙연산을 수행하는 프로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그램을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switch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문을 사용해 작성하기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8624" y="2348880"/>
            <a:ext cx="453650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/>
              <a:t>int num1 = 10;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int </a:t>
            </a:r>
            <a:r>
              <a:rPr lang="pt-BR" altLang="ko-KR" dirty="0"/>
              <a:t>num2 = 2;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char </a:t>
            </a:r>
            <a:r>
              <a:rPr lang="pt-BR" altLang="ko-KR" dirty="0"/>
              <a:t>operator = '+';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437112"/>
            <a:ext cx="1769336" cy="288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97208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2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507459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5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0"/>
            <a:ext cx="5843706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89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208913" cy="4968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주어진 조건이 만족할 때까지 </a:t>
            </a:r>
            <a:r>
              <a:rPr lang="ko-KR" altLang="en-US" sz="2000" dirty="0" err="1" smtClean="0"/>
              <a:t>수행문을</a:t>
            </a:r>
            <a:r>
              <a:rPr lang="ko-KR" altLang="en-US" sz="2000" dirty="0" smtClean="0"/>
              <a:t> 반복적으로 수행함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while, for </a:t>
            </a:r>
            <a:r>
              <a:rPr lang="ko-KR" altLang="en-US" sz="2000" dirty="0" smtClean="0"/>
              <a:t>문이 있음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while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조건식이 참인 동안 반복 수행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while(</a:t>
            </a:r>
            <a:r>
              <a:rPr lang="ko-KR" altLang="en-US" sz="1800" dirty="0" err="1">
                <a:latin typeface="+mn-ea"/>
              </a:rPr>
              <a:t>조건식</a:t>
            </a:r>
            <a:r>
              <a:rPr lang="en-US" altLang="ko-KR" sz="1800" dirty="0">
                <a:latin typeface="+mn-ea"/>
              </a:rPr>
              <a:t>){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1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2;</a:t>
            </a: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n-ea"/>
              </a:rPr>
              <a:t>      …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53200" y="220486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544522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6681192" y="3068960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29064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5328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꺾인 연결선 26"/>
          <p:cNvCxnSpPr>
            <a:stCxn id="20" idx="1"/>
            <a:endCxn id="21" idx="0"/>
          </p:cNvCxnSpPr>
          <p:nvPr/>
        </p:nvCxnSpPr>
        <p:spPr>
          <a:xfrm rot="10800000" flipV="1">
            <a:off x="6213140" y="3465004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3"/>
            <a:endCxn id="22" idx="0"/>
          </p:cNvCxnSpPr>
          <p:nvPr/>
        </p:nvCxnSpPr>
        <p:spPr>
          <a:xfrm>
            <a:off x="8049344" y="3465004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20" idx="0"/>
          </p:cNvCxnSpPr>
          <p:nvPr/>
        </p:nvCxnSpPr>
        <p:spPr>
          <a:xfrm>
            <a:off x="7365268" y="270892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2" idx="2"/>
            <a:endCxn id="19" idx="3"/>
          </p:cNvCxnSpPr>
          <p:nvPr/>
        </p:nvCxnSpPr>
        <p:spPr>
          <a:xfrm rot="5400000">
            <a:off x="7797316" y="4905164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9212" y="3923764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05327" y="364502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35" name="꺾인 연결선 34"/>
          <p:cNvCxnSpPr>
            <a:stCxn id="20" idx="2"/>
            <a:endCxn id="21" idx="3"/>
          </p:cNvCxnSpPr>
          <p:nvPr/>
        </p:nvCxnSpPr>
        <p:spPr>
          <a:xfrm rot="5400000">
            <a:off x="6825208" y="3933056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29064" y="3645024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123386" y="2876361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759278" y="3095848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92259"/>
            <a:ext cx="4392488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“Hello”</a:t>
            </a:r>
            <a:r>
              <a:rPr lang="ko-KR" altLang="en-US" sz="1800" b="1" dirty="0" smtClean="0"/>
              <a:t>를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번 출력하는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66055" y="1916832"/>
            <a:ext cx="3960440" cy="338437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while(n &lt;= 10) {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종료값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en-US" altLang="ko-KR" dirty="0" smtClean="0">
                <a:latin typeface="+mn-ea"/>
              </a:rPr>
              <a:t>Hello“ + n);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n++;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증감값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3" y="2492896"/>
            <a:ext cx="1397933" cy="2664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916832"/>
            <a:ext cx="309634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num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1;</a:t>
            </a:r>
            <a:endParaRPr lang="en-US" altLang="ko-KR" dirty="0" smtClean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2;</a:t>
            </a: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3</a:t>
            </a:r>
            <a:r>
              <a:rPr lang="pt-BR" altLang="ko-KR" dirty="0" smtClean="0">
                <a:latin typeface="+mn-ea"/>
              </a:rPr>
              <a:t>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. . .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</a:t>
            </a:r>
            <a:r>
              <a:rPr lang="pt-BR" altLang="ko-KR" dirty="0" smtClean="0">
                <a:latin typeface="+mn-ea"/>
              </a:rPr>
              <a:t>9;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+= 10;</a:t>
            </a:r>
          </a:p>
          <a:p>
            <a:endParaRPr lang="pt-BR" altLang="ko-KR" dirty="0" smtClean="0">
              <a:latin typeface="+mn-ea"/>
            </a:endParaRPr>
          </a:p>
          <a:p>
            <a:endParaRPr lang="pt-BR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("</a:t>
            </a:r>
            <a:r>
              <a:rPr lang="ko-KR" altLang="en-US" dirty="0" smtClean="0">
                <a:latin typeface="+mn-ea"/>
              </a:rPr>
              <a:t>합계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" +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5048" y="1916832"/>
            <a:ext cx="345638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n = 1;</a:t>
            </a:r>
          </a:p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sum = 0;</a:t>
            </a:r>
          </a:p>
          <a:p>
            <a:r>
              <a:rPr lang="pt-BR" altLang="ko-KR" dirty="0">
                <a:latin typeface="+mn-ea"/>
              </a:rPr>
              <a:t>	</a:t>
            </a:r>
          </a:p>
          <a:p>
            <a:r>
              <a:rPr lang="pt-BR" altLang="ko-KR" dirty="0" smtClean="0">
                <a:latin typeface="+mn-ea"/>
              </a:rPr>
              <a:t> while(n </a:t>
            </a:r>
            <a:r>
              <a:rPr lang="pt-BR" altLang="ko-KR" dirty="0">
                <a:latin typeface="+mn-ea"/>
              </a:rPr>
              <a:t>&lt;= </a:t>
            </a:r>
            <a:r>
              <a:rPr lang="pt-BR" altLang="ko-KR" dirty="0" smtClean="0">
                <a:latin typeface="+mn-ea"/>
              </a:rPr>
              <a:t>10) </a:t>
            </a:r>
            <a:r>
              <a:rPr lang="pt-BR" altLang="ko-KR" dirty="0">
                <a:latin typeface="+mn-ea"/>
              </a:rPr>
              <a:t>{</a:t>
            </a:r>
          </a:p>
          <a:p>
            <a:r>
              <a:rPr lang="pt-BR" altLang="ko-KR" dirty="0">
                <a:latin typeface="+mn-ea"/>
              </a:rPr>
              <a:t>    sum += n;</a:t>
            </a:r>
          </a:p>
          <a:p>
            <a:r>
              <a:rPr lang="pt-BR" altLang="ko-KR" dirty="0">
                <a:latin typeface="+mn-ea"/>
              </a:rPr>
              <a:t>    n++;</a:t>
            </a:r>
          </a:p>
          <a:p>
            <a:r>
              <a:rPr lang="pt-BR" altLang="ko-KR" dirty="0" smtClean="0">
                <a:latin typeface="+mn-ea"/>
              </a:rPr>
              <a:t> }</a:t>
            </a:r>
            <a:endParaRPr lang="pt-BR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합계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" + </a:t>
            </a:r>
            <a:r>
              <a:rPr lang="en-US" altLang="ko-KR" dirty="0" smtClean="0">
                <a:latin typeface="+mn-ea"/>
              </a:rPr>
              <a:t>sum </a:t>
            </a:r>
            <a:r>
              <a:rPr lang="en-US" altLang="ko-KR" dirty="0">
                <a:latin typeface="+mn-ea"/>
              </a:rPr>
              <a:t>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92259"/>
            <a:ext cx="4608512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부터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까지 합계를 계산하는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64968" y="335292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064897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조건</a:t>
            </a:r>
            <a:r>
              <a:rPr lang="ko-KR" altLang="en-US" sz="2000" b="1" dirty="0" err="1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주어진 조건에 따라 다른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실행되도록 한 프로그래밍 구문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switch </a:t>
            </a:r>
            <a:r>
              <a:rPr lang="ko-KR" altLang="en-US" sz="2000" dirty="0" smtClean="0"/>
              <a:t>문이 대표적이다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</a:rPr>
              <a:t>i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f</a:t>
            </a:r>
            <a:r>
              <a:rPr lang="ko-KR" altLang="en-US" sz="1800" b="1" dirty="0">
                <a:solidFill>
                  <a:srgbClr val="C00000"/>
                </a:solidFill>
              </a:rPr>
              <a:t>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f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조건식</a:t>
            </a:r>
            <a:r>
              <a:rPr lang="en-US" altLang="ko-KR" sz="1800" dirty="0"/>
              <a:t>){</a:t>
            </a:r>
          </a:p>
          <a:p>
            <a:pPr marL="914400" lvl="2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 err="1"/>
              <a:t>수행문</a:t>
            </a:r>
            <a:r>
              <a:rPr lang="en-US" altLang="ko-KR" sz="1800" dirty="0"/>
              <a:t>;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}</a:t>
            </a:r>
          </a:p>
          <a:p>
            <a:pPr marL="914400" lvl="2" indent="0">
              <a:buNone/>
            </a:pPr>
            <a:r>
              <a:rPr lang="en-US" altLang="ko-KR" sz="1800" dirty="0" smtClean="0">
                <a:latin typeface="+mn-ea"/>
              </a:rPr>
              <a:t>. . .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21151" y="213285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21151" y="537321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6249143" y="2996952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7015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73279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꺾인 연결선 25"/>
          <p:cNvCxnSpPr>
            <a:stCxn id="21" idx="1"/>
            <a:endCxn id="22" idx="0"/>
          </p:cNvCxnSpPr>
          <p:nvPr/>
        </p:nvCxnSpPr>
        <p:spPr>
          <a:xfrm rot="10800000" flipV="1">
            <a:off x="5781091" y="3392996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1" idx="3"/>
            <a:endCxn id="24" idx="0"/>
          </p:cNvCxnSpPr>
          <p:nvPr/>
        </p:nvCxnSpPr>
        <p:spPr>
          <a:xfrm>
            <a:off x="7617295" y="3392996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19" idx="1"/>
          </p:cNvCxnSpPr>
          <p:nvPr/>
        </p:nvCxnSpPr>
        <p:spPr>
          <a:xfrm rot="16200000" flipH="1">
            <a:off x="5565067" y="4869160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21" idx="0"/>
          </p:cNvCxnSpPr>
          <p:nvPr/>
        </p:nvCxnSpPr>
        <p:spPr>
          <a:xfrm>
            <a:off x="6933219" y="263691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2"/>
            <a:endCxn id="19" idx="3"/>
          </p:cNvCxnSpPr>
          <p:nvPr/>
        </p:nvCxnSpPr>
        <p:spPr>
          <a:xfrm rot="5400000">
            <a:off x="7365267" y="4833156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1090" y="3573016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3278" y="357301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17296" y="2929032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253186" y="3148519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6492803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5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- 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96752"/>
            <a:ext cx="7920880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무한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</a:t>
            </a:r>
            <a:r>
              <a:rPr lang="en-US" altLang="ko-KR" sz="2000" b="1" dirty="0">
                <a:solidFill>
                  <a:srgbClr val="C00000"/>
                </a:solidFill>
              </a:rPr>
              <a:t> break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1800" dirty="0" err="1" smtClean="0"/>
              <a:t>반복문에서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break </a:t>
            </a:r>
            <a:r>
              <a:rPr lang="ko-KR" altLang="en-US" sz="1800" dirty="0" smtClean="0"/>
              <a:t>문을 만나면 더 이상 반복을 수행하지 않고 </a:t>
            </a:r>
            <a:r>
              <a:rPr lang="ko-KR" altLang="en-US" sz="1800" dirty="0" err="1" smtClean="0"/>
              <a:t>반복문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빠져 나옴 </a:t>
            </a:r>
            <a:endParaRPr lang="en-US" altLang="ko-KR" sz="18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64768" y="2564904"/>
            <a:ext cx="3096344" cy="3024336"/>
          </a:xfrm>
          <a:prstGeom prst="roundRect">
            <a:avLst>
              <a:gd name="adj" fmla="val 118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while(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if(</a:t>
            </a:r>
            <a:r>
              <a:rPr lang="ko-KR" altLang="en-US" dirty="0" err="1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r>
              <a:rPr lang="en-US" altLang="ko-KR" dirty="0" smtClean="0">
                <a:latin typeface="+mn-ea"/>
              </a:rPr>
              <a:t>  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0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- 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730737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36" y="720101"/>
            <a:ext cx="8239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조건 </a:t>
            </a:r>
            <a:r>
              <a:rPr lang="en-US" altLang="ko-KR" dirty="0"/>
              <a:t>: </a:t>
            </a:r>
            <a:r>
              <a:rPr lang="en-US" altLang="ko-KR" dirty="0" smtClean="0"/>
              <a:t>‘y’ </a:t>
            </a:r>
            <a:r>
              <a:rPr lang="ko-KR" altLang="en-US" dirty="0"/>
              <a:t>키를 누르면 </a:t>
            </a:r>
            <a:r>
              <a:rPr lang="en-US" altLang="ko-KR" dirty="0"/>
              <a:t>"</a:t>
            </a:r>
            <a:r>
              <a:rPr lang="ko-KR" altLang="en-US" dirty="0"/>
              <a:t>계속 반복</a:t>
            </a:r>
            <a:r>
              <a:rPr lang="en-US" altLang="ko-KR" dirty="0"/>
              <a:t>",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</a:t>
            </a:r>
            <a:r>
              <a:rPr lang="en-US" altLang="ko-KR" dirty="0"/>
              <a:t>"</a:t>
            </a:r>
            <a:r>
              <a:rPr lang="ko-KR" altLang="en-US" dirty="0"/>
              <a:t>반복 중단</a:t>
            </a:r>
            <a:r>
              <a:rPr lang="en-US" altLang="ko-KR" dirty="0"/>
              <a:t>“,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 smtClean="0"/>
              <a:t>이외의 </a:t>
            </a:r>
            <a:r>
              <a:rPr lang="ko-KR" altLang="en-US" dirty="0"/>
              <a:t>키를 누르면 </a:t>
            </a:r>
            <a:r>
              <a:rPr lang="en-US" altLang="ko-KR" dirty="0"/>
              <a:t>“</a:t>
            </a:r>
            <a:r>
              <a:rPr lang="ko-KR" altLang="en-US" dirty="0"/>
              <a:t>지원하지 않는 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문자열이 같은 지를 비교하는 함수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b="1" dirty="0" smtClean="0">
                <a:solidFill>
                  <a:srgbClr val="C00000"/>
                </a:solidFill>
              </a:rPr>
              <a:t>임</a:t>
            </a:r>
            <a:endParaRPr lang="ko-KR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8" y="3355877"/>
            <a:ext cx="274554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56656" y="288992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4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6918530" cy="5135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2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81535"/>
            <a:ext cx="5040560" cy="419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커피자판기 프로그램  </a:t>
            </a:r>
            <a:endParaRPr lang="en-US" altLang="ko-KR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232920" y="1865920"/>
            <a:ext cx="5400600" cy="33711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커피의 총 개수 </a:t>
            </a:r>
            <a:r>
              <a:rPr lang="en-US" altLang="ko-KR" sz="1600" dirty="0" smtClean="0"/>
              <a:t>: 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 값은 </a:t>
            </a: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나옵니다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/>
              <a:t>하</a:t>
            </a:r>
            <a:r>
              <a:rPr lang="ko-KR" altLang="en-US" sz="1600" dirty="0" smtClean="0"/>
              <a:t>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크면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거스름돈이 나옵니다</a:t>
            </a:r>
            <a:r>
              <a:rPr lang="en-US" altLang="ko-KR" sz="1600" dirty="0" smtClean="0"/>
              <a:t>.”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작으면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나오지 않습니다</a:t>
            </a:r>
            <a:r>
              <a:rPr lang="en-US" altLang="ko-KR" sz="1600" dirty="0" smtClean="0"/>
              <a:t>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커피가 모두 소진되면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판매를 중단합니다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 종료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78343"/>
            <a:ext cx="345215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05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80728"/>
            <a:ext cx="7707660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1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6264183" cy="3010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92259"/>
            <a:ext cx="5976664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Integer.parseInt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문자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숫자로 변환    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b="1" dirty="0" smtClean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65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432428"/>
            <a:ext cx="2808312" cy="3825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58168" y="764704"/>
            <a:ext cx="841531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은행 업무를 구현하는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문으로 각각 구현해 보세요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5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7339887" cy="4971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640632" y="1319267"/>
            <a:ext cx="5832648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800" dirty="0" smtClean="0"/>
              <a:t>if(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){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조건식이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이면 실행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C00000"/>
                </a:solidFill>
              </a:rPr>
              <a:t>i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f-else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if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){</a:t>
            </a:r>
          </a:p>
          <a:p>
            <a:pPr marL="457200" lvl="1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조건식이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r>
              <a:rPr lang="en-US" altLang="ko-KR" sz="2000" dirty="0"/>
              <a:t>e</a:t>
            </a:r>
            <a:r>
              <a:rPr lang="en-US" altLang="ko-KR" sz="2000" dirty="0" smtClean="0"/>
              <a:t>lse{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/>
              <a:t>조건식이 </a:t>
            </a:r>
            <a:r>
              <a:rPr lang="en-US" altLang="ko-KR" sz="2000" dirty="0" smtClean="0"/>
              <a:t>false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99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0" y="1196752"/>
            <a:ext cx="7833677" cy="47382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2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484784"/>
            <a:ext cx="7632848" cy="2520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☞ 개선사항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800" dirty="0" smtClean="0"/>
              <a:t>잔액이 부족한 경우 처리</a:t>
            </a:r>
            <a:endParaRPr lang="en-US" altLang="ko-KR" sz="18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800" dirty="0" smtClean="0"/>
              <a:t>수행 후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정상 </a:t>
            </a:r>
            <a:r>
              <a:rPr lang="ko-KR" altLang="en-US" sz="1800" dirty="0" smtClean="0"/>
              <a:t>처리 되었습니다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179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7"/>
            <a:ext cx="5508030" cy="1368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주로 조건이 횟수인 경우에 사용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초기화식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조건식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한꺼번에 작성</a:t>
            </a:r>
            <a:endParaRPr lang="en-US" altLang="ko-KR" sz="18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70520" y="3554248"/>
            <a:ext cx="4392488" cy="2160240"/>
            <a:chOff x="1640632" y="3284984"/>
            <a:chExt cx="4392488" cy="2160240"/>
          </a:xfrm>
        </p:grpSpPr>
        <p:sp>
          <p:nvSpPr>
            <p:cNvPr id="18" name="직사각형 17"/>
            <p:cNvSpPr/>
            <p:nvPr/>
          </p:nvSpPr>
          <p:spPr>
            <a:xfrm>
              <a:off x="1640632" y="3284984"/>
              <a:ext cx="4392488" cy="216024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}</a:t>
              </a:r>
            </a:p>
            <a:p>
              <a:r>
                <a:rPr lang="pt-BR" altLang="ko-KR" dirty="0" smtClean="0">
                  <a:latin typeface="+mn-ea"/>
                </a:rPr>
                <a:t> </a:t>
              </a: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int </a:t>
              </a:r>
              <a:r>
                <a:rPr lang="pt-BR" altLang="ko-KR" dirty="0">
                  <a:latin typeface="+mn-ea"/>
                </a:rPr>
                <a:t>n</a:t>
              </a:r>
              <a:r>
                <a:rPr lang="pt-BR" altLang="ko-KR" dirty="0" smtClean="0">
                  <a:latin typeface="+mn-ea"/>
                </a:rPr>
                <a:t>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for(n = 1</a:t>
              </a:r>
              <a:r>
                <a:rPr lang="pt-BR" altLang="ko-KR" dirty="0">
                  <a:latin typeface="+mn-ea"/>
                </a:rPr>
                <a:t>; n &lt;= 5; n++) </a:t>
              </a:r>
              <a:r>
                <a:rPr lang="pt-BR" altLang="ko-KR" dirty="0" smtClean="0">
                  <a:latin typeface="+mn-ea"/>
                </a:rPr>
                <a:t>{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   System.out.println(n);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}</a:t>
              </a:r>
            </a:p>
            <a:p>
              <a:endParaRPr lang="pt-BR" altLang="ko-KR" dirty="0" smtClean="0">
                <a:latin typeface="+mn-ea"/>
              </a:endParaRPr>
            </a:p>
            <a:p>
              <a:endParaRPr lang="pt-BR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669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①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8365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②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5421" y="4273351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③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384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④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직선 화살표 연결선 3"/>
            <p:cNvCxnSpPr>
              <a:endCxn id="21" idx="1"/>
            </p:cNvCxnSpPr>
            <p:nvPr/>
          </p:nvCxnSpPr>
          <p:spPr>
            <a:xfrm>
              <a:off x="2607778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3453150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479447" y="4250713"/>
              <a:ext cx="357429" cy="32650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913846" y="4210566"/>
              <a:ext cx="88006" cy="36665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2" y="3554248"/>
            <a:ext cx="1467879" cy="18581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002947" y="249289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for(</a:t>
            </a:r>
            <a:r>
              <a:rPr lang="ko-KR" altLang="en-US" b="1" dirty="0">
                <a:latin typeface="+mn-ea"/>
              </a:rPr>
              <a:t>초기화식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조건식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증감식</a:t>
            </a:r>
            <a:r>
              <a:rPr lang="en-US" altLang="ko-KR" b="1" dirty="0">
                <a:latin typeface="+mn-ea"/>
              </a:rPr>
              <a:t>){</a:t>
            </a:r>
          </a:p>
          <a:p>
            <a:pPr lvl="1"/>
            <a:r>
              <a:rPr lang="en-US" altLang="ko-KR" b="1" dirty="0">
                <a:latin typeface="+mn-ea"/>
              </a:rPr>
              <a:t>        </a:t>
            </a:r>
            <a:r>
              <a:rPr lang="ko-KR" altLang="en-US" b="1" dirty="0" err="1">
                <a:latin typeface="+mn-ea"/>
              </a:rPr>
              <a:t>수행문</a:t>
            </a:r>
            <a:r>
              <a:rPr lang="en-US" altLang="ko-KR" b="1" dirty="0">
                <a:latin typeface="+mn-ea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48243"/>
            <a:ext cx="2376264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</a:t>
            </a:r>
            <a:r>
              <a:rPr lang="ko-KR" altLang="en-US" sz="2000" b="1" dirty="0" smtClean="0"/>
              <a:t>문    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2565454"/>
            <a:ext cx="3600400" cy="26771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for(n=1</a:t>
            </a:r>
            <a:r>
              <a:rPr lang="pt-BR" altLang="ko-KR" dirty="0">
                <a:solidFill>
                  <a:schemeClr val="tx1"/>
                </a:solidFill>
                <a:latin typeface="+mn-ea"/>
              </a:rPr>
              <a:t>; n &lt;= 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solidFill>
                  <a:schemeClr val="tx1"/>
                </a:solidFill>
                <a:latin typeface="+mn-ea"/>
              </a:rPr>
              <a:t>  </a:t>
            </a: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System.out.println(“hello”);</a:t>
            </a:r>
            <a:endParaRPr lang="pt-BR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}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3999" y="1971640"/>
            <a:ext cx="27795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반복하기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1213" y="1971640"/>
            <a:ext cx="260206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합계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9024" y="2569233"/>
            <a:ext cx="4133462" cy="267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sum;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for(n=1</a:t>
            </a:r>
            <a:r>
              <a:rPr lang="pt-BR" altLang="ko-KR" dirty="0">
                <a:latin typeface="+mn-ea"/>
              </a:rPr>
              <a:t>, sum = 0; n &lt;=10;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</a:t>
            </a:r>
            <a:r>
              <a:rPr lang="pt-BR" altLang="ko-KR" dirty="0" smtClean="0">
                <a:latin typeface="+mn-ea"/>
              </a:rPr>
              <a:t>    </a:t>
            </a:r>
            <a:r>
              <a:rPr lang="pt-BR" altLang="ko-KR" dirty="0">
                <a:latin typeface="+mn-ea"/>
              </a:rPr>
              <a:t>sum += 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}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System.out.println(sum</a:t>
            </a:r>
            <a:r>
              <a:rPr lang="pt-BR" altLang="ko-KR" dirty="0"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 세트 반복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9640" y="1408619"/>
            <a:ext cx="6837696" cy="796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문자 세트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유니코드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1800" dirty="0" smtClean="0"/>
              <a:t>알파벳과 한글 자음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모음 출력하기  </a:t>
            </a:r>
            <a:r>
              <a:rPr lang="en-US" altLang="ko-KR" sz="18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4259949" cy="25148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1" y="5249574"/>
            <a:ext cx="9073008" cy="42359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</a:t>
            </a:r>
            <a:r>
              <a:rPr lang="ko-KR" altLang="en-US" dirty="0"/>
              <a:t>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3" y="1366983"/>
            <a:ext cx="273630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구구단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492896"/>
            <a:ext cx="6408712" cy="1573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974474" cy="2364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3166"/>
            <a:ext cx="3688400" cy="172989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0632" y="2302904"/>
            <a:ext cx="2376264" cy="15488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512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내부에 또 </a:t>
            </a:r>
            <a:r>
              <a:rPr lang="ko-KR" altLang="en-US" sz="1800" dirty="0" err="1" smtClean="0"/>
              <a:t>반복문이</a:t>
            </a:r>
            <a:r>
              <a:rPr lang="ko-KR" altLang="en-US" sz="1800" dirty="0" smtClean="0"/>
              <a:t> 사용됨 </a:t>
            </a:r>
            <a:endParaRPr lang="en-US" altLang="ko-KR" sz="1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40632" y="4275652"/>
            <a:ext cx="2376264" cy="15950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</a:t>
            </a:r>
          </a:p>
          <a:p>
            <a:endParaRPr lang="pt-BR" altLang="ko-KR" sz="20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endParaRPr lang="pt-BR" altLang="ko-KR" sz="16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17546"/>
              </p:ext>
            </p:extLst>
          </p:nvPr>
        </p:nvGraphicFramePr>
        <p:xfrm>
          <a:off x="5700915" y="4454227"/>
          <a:ext cx="2357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817096" y="2852936"/>
            <a:ext cx="2736304" cy="36004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55078" y="4077072"/>
            <a:ext cx="2439271" cy="307777"/>
            <a:chOff x="6150133" y="4031357"/>
            <a:chExt cx="2439271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150133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1192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324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7296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335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69024" y="4482827"/>
            <a:ext cx="495055" cy="1747937"/>
            <a:chOff x="5664079" y="4437112"/>
            <a:chExt cx="495055" cy="1747937"/>
          </a:xfrm>
        </p:grpSpPr>
        <p:sp>
          <p:nvSpPr>
            <p:cNvPr id="16" name="TextBox 15"/>
            <p:cNvSpPr txBox="1"/>
            <p:nvPr/>
          </p:nvSpPr>
          <p:spPr>
            <a:xfrm>
              <a:off x="5664079" y="443711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3080" y="479715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4079" y="515719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080" y="551723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3080" y="587727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052736"/>
            <a:ext cx="550803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별 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(column)</a:t>
            </a:r>
            <a:r>
              <a:rPr lang="ko-KR" altLang="en-US" sz="1800" dirty="0" smtClean="0"/>
              <a:t>이 변하는 것에 주목한다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r="40458" b="52804"/>
          <a:stretch/>
        </p:blipFill>
        <p:spPr>
          <a:xfrm>
            <a:off x="2072680" y="2274879"/>
            <a:ext cx="1062406" cy="166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38" y="2262302"/>
            <a:ext cx="3970987" cy="1679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76" y="4077072"/>
            <a:ext cx="1067410" cy="1783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34" y="4140510"/>
            <a:ext cx="39765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196752"/>
            <a:ext cx="4355902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별찍기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공백과 별로 나눠서 생각</a:t>
            </a: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8"/>
          <a:stretch/>
        </p:blipFill>
        <p:spPr>
          <a:xfrm>
            <a:off x="2139526" y="2263542"/>
            <a:ext cx="1057471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4221088"/>
            <a:ext cx="4180970" cy="1917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2060848"/>
            <a:ext cx="4180970" cy="19895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16" y="4293096"/>
            <a:ext cx="1083681" cy="1538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042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구구단의 예</a:t>
            </a:r>
            <a:r>
              <a:rPr lang="en-US" altLang="ko-KR" sz="1800" dirty="0" smtClean="0">
                <a:latin typeface="+mn-ea"/>
              </a:rPr>
              <a:t>  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40632" y="2348880"/>
            <a:ext cx="7344816" cy="29121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for(dan </a:t>
            </a:r>
            <a:r>
              <a:rPr lang="pt-BR" altLang="ko-KR" dirty="0">
                <a:latin typeface="+mn-ea"/>
              </a:rPr>
              <a:t>= 2; dan &lt;= 9; dan++)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for(times = 1; times &lt;=9; times++)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</a:t>
            </a:r>
            <a:r>
              <a:rPr lang="pt-BR" altLang="ko-KR" dirty="0" smtClean="0">
                <a:latin typeface="+mn-ea"/>
              </a:rPr>
              <a:t>      System.out.println(dan </a:t>
            </a:r>
            <a:r>
              <a:rPr lang="pt-BR" altLang="ko-KR" dirty="0">
                <a:latin typeface="+mn-ea"/>
              </a:rPr>
              <a:t>+ "x" + times + "=" + dan * times);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System.out.println();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}</a:t>
            </a: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84648" y="2924944"/>
            <a:ext cx="7128792" cy="1368152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025008" y="4358493"/>
            <a:ext cx="367240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단에서 </a:t>
            </a:r>
            <a:r>
              <a:rPr lang="en-US" altLang="ko-KR" sz="1600" dirty="0" smtClean="0"/>
              <a:t>1~9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곱하는 내부 </a:t>
            </a:r>
            <a:r>
              <a:rPr lang="ko-KR" altLang="en-US" sz="1600" dirty="0" err="1" smtClean="0"/>
              <a:t>반복문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0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88" y="1772816"/>
            <a:ext cx="7163421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0309" y="1268760"/>
            <a:ext cx="7433051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실습 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반복조건문</a:t>
            </a:r>
            <a:r>
              <a:rPr lang="en-US" altLang="ko-KR" sz="2000" b="1" dirty="0" smtClean="0"/>
              <a:t>(break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- 1</a:t>
            </a:r>
            <a:r>
              <a:rPr lang="ko-KR" altLang="en-US" sz="2000" b="1" dirty="0" smtClean="0"/>
              <a:t>부터 </a:t>
            </a:r>
            <a:r>
              <a:rPr lang="ko-KR" altLang="en-US" sz="2000" b="1" dirty="0" err="1" smtClean="0"/>
              <a:t>더했을때</a:t>
            </a:r>
            <a:r>
              <a:rPr lang="ko-KR" altLang="en-US" sz="2000" b="1" dirty="0" smtClean="0"/>
              <a:t> 그 합이 </a:t>
            </a:r>
            <a:r>
              <a:rPr lang="en-US" altLang="ko-KR" sz="2000" b="1" dirty="0" smtClean="0"/>
              <a:t>100</a:t>
            </a:r>
            <a:r>
              <a:rPr lang="ko-KR" altLang="en-US" sz="2000" b="1" dirty="0" smtClean="0"/>
              <a:t>이 넘는 자연수는</a:t>
            </a:r>
            <a:r>
              <a:rPr lang="en-US" altLang="ko-KR" sz="2000" b="1" dirty="0" smtClean="0"/>
              <a:t>?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4" y="2437507"/>
            <a:ext cx="3878916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466684"/>
            <a:ext cx="4250006" cy="2474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5157192"/>
            <a:ext cx="922100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36976" y="347581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9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40968"/>
            <a:ext cx="116305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58168" y="882586"/>
            <a:ext cx="7767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구구단을 </a:t>
            </a:r>
            <a:r>
              <a:rPr lang="ko-KR" altLang="en-US" dirty="0"/>
              <a:t>단보다 곱하는 수가 작거나 같은 경우까지만 출력하는 </a:t>
            </a:r>
            <a:r>
              <a:rPr lang="ko-KR" altLang="en-US" dirty="0" err="1" smtClean="0"/>
              <a:t>프로그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램을 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GugudanTest.java)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5166" y="2645468"/>
            <a:ext cx="144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64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65083" y="1052736"/>
            <a:ext cx="8388350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반복문과 함께 쓰이며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 </a:t>
            </a:r>
            <a:r>
              <a:rPr lang="en-US" altLang="ko-KR" sz="1800" dirty="0" smtClean="0"/>
              <a:t>continue </a:t>
            </a:r>
            <a:r>
              <a:rPr lang="ko-KR" altLang="en-US" sz="1800" dirty="0" smtClean="0"/>
              <a:t>문을 만나면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이후 반복되는 부분을 수행하지 않고 조건식이나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수행함</a:t>
            </a:r>
            <a:endParaRPr lang="en-US" altLang="ko-KR" sz="18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6" y="3273414"/>
            <a:ext cx="3384376" cy="1460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26276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제외한 수를 출력하기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9" y="3861048"/>
            <a:ext cx="518205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67" y="3249357"/>
            <a:ext cx="3394248" cy="150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79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58168" y="1425550"/>
            <a:ext cx="8847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countinue</a:t>
            </a:r>
            <a:r>
              <a:rPr lang="ko-KR" altLang="en-US" dirty="0"/>
              <a:t>문을 사용하여 구구단을 </a:t>
            </a:r>
            <a:r>
              <a:rPr lang="ko-KR" altLang="en-US" dirty="0" smtClean="0"/>
              <a:t>짝수 단만 출력하는 프로그램을 만드세요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33572"/>
            <a:ext cx="6293833" cy="1975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196752"/>
            <a:ext cx="478795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oop)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2118"/>
            <a:ext cx="2232248" cy="1585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7" y="2222118"/>
            <a:ext cx="4694958" cy="23024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0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따라 좌석을 배치하는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 Seats.java)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2564904"/>
            <a:ext cx="3426957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56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5" y="1124744"/>
            <a:ext cx="5196046" cy="4145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/>
          <a:stretch/>
        </p:blipFill>
        <p:spPr>
          <a:xfrm>
            <a:off x="4520952" y="3197560"/>
            <a:ext cx="5236187" cy="272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4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96752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 ~ else if ~ else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8624" y="1988840"/>
            <a:ext cx="3456383" cy="37636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 if(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모두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51143"/>
              </p:ext>
            </p:extLst>
          </p:nvPr>
        </p:nvGraphicFramePr>
        <p:xfrm>
          <a:off x="5385048" y="3212976"/>
          <a:ext cx="3168352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48880"/>
            <a:ext cx="2232248" cy="5620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0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4" y="980728"/>
            <a:ext cx="5769700" cy="5332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8616032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간단한 </a:t>
            </a:r>
            <a:r>
              <a:rPr lang="en-US" altLang="ko-KR" sz="1800" dirty="0" smtClean="0"/>
              <a:t>if ~ else </a:t>
            </a:r>
            <a:r>
              <a:rPr lang="ko-KR" altLang="en-US" sz="1800" dirty="0" err="1" smtClean="0"/>
              <a:t>조건문은</a:t>
            </a:r>
            <a:r>
              <a:rPr lang="ko-KR" altLang="en-US" sz="1800" dirty="0" smtClean="0"/>
              <a:t> 조건 연산자로 구현할 수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두 수 중 큰 값을 출력하는 프로그램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40632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if(a </a:t>
            </a:r>
            <a:r>
              <a:rPr lang="en-US" altLang="ko-KR" dirty="0">
                <a:latin typeface="+mn-ea"/>
              </a:rPr>
              <a:t>&gt; b) 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a;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else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b;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7016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max </a:t>
            </a:r>
            <a:r>
              <a:rPr lang="pt-BR" altLang="ko-KR" dirty="0">
                <a:latin typeface="+mn-ea"/>
              </a:rPr>
              <a:t>= (a &gt; b) ? a : b;</a:t>
            </a:r>
            <a:endParaRPr lang="ko-KR" altLang="en-US" dirty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472484" y="3572884"/>
            <a:ext cx="504056" cy="17087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8704" y="4859868"/>
            <a:ext cx="1296144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7096" y="4859868"/>
            <a:ext cx="144016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조건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0"/>
            <a:ext cx="6025470" cy="471558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8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 예제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따른 좌석 줄 수를 계산하는 프로그램을 작성하세요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:seat.java)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305254"/>
            <a:ext cx="2248479" cy="135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568624" y="278092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2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1378</Words>
  <Application>Microsoft Office PowerPoint</Application>
  <PresentationFormat>A4 용지(210x297mm)</PresentationFormat>
  <Paragraphs>355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제어문(조건문, 반복문)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PowerPoint 프레젠테이션</vt:lpstr>
      <vt:lpstr>PowerPoint 프레젠테이션</vt:lpstr>
      <vt:lpstr> 조건문(SWITCH - CASE)</vt:lpstr>
      <vt:lpstr> 조건문(SWITCH - CASE)</vt:lpstr>
      <vt:lpstr> 조건문(SWITCH - CASE)</vt:lpstr>
      <vt:lpstr>  실습 예제</vt:lpstr>
      <vt:lpstr>  실습 예제</vt:lpstr>
      <vt:lpstr>  실습 예제</vt:lpstr>
      <vt:lpstr> 반복문(while문)</vt:lpstr>
      <vt:lpstr> 반복문(while문)</vt:lpstr>
      <vt:lpstr> 반복문(while문)</vt:lpstr>
      <vt:lpstr> 반복문(while문)</vt:lpstr>
      <vt:lpstr>  무한반복 - break 문</vt:lpstr>
      <vt:lpstr>  무한반복 - break 문</vt:lpstr>
      <vt:lpstr>  while문 – 실습 예제</vt:lpstr>
      <vt:lpstr>  while문 – 실습 예제</vt:lpstr>
      <vt:lpstr> 커피 자동판매기</vt:lpstr>
      <vt:lpstr> 커피 자동판매기</vt:lpstr>
      <vt:lpstr>  Integer 클래스</vt:lpstr>
      <vt:lpstr> 은행 업무 프로그램</vt:lpstr>
      <vt:lpstr> 은행 업무 프로그램</vt:lpstr>
      <vt:lpstr> 은행 업무 프로그램</vt:lpstr>
      <vt:lpstr> 은행 업무 프로그램</vt:lpstr>
      <vt:lpstr> 반복문(for문)</vt:lpstr>
      <vt:lpstr> 반복문(for문)</vt:lpstr>
      <vt:lpstr> 문자 세트 반복</vt:lpstr>
      <vt:lpstr> 구구단</vt:lpstr>
      <vt:lpstr> 반복문(중첩 for문)</vt:lpstr>
      <vt:lpstr> 반복문(중첩 for문)</vt:lpstr>
      <vt:lpstr> 반복문(중첩 for문)</vt:lpstr>
      <vt:lpstr> 반복문(for문)</vt:lpstr>
      <vt:lpstr> break문 예제</vt:lpstr>
      <vt:lpstr> break문 예제</vt:lpstr>
      <vt:lpstr> continue문</vt:lpstr>
      <vt:lpstr> continue문</vt:lpstr>
      <vt:lpstr> 반복문(for문)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302</cp:revision>
  <dcterms:created xsi:type="dcterms:W3CDTF">2019-03-04T02:36:55Z</dcterms:created>
  <dcterms:modified xsi:type="dcterms:W3CDTF">2023-05-16T14:59:13Z</dcterms:modified>
</cp:coreProperties>
</file>