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323" r:id="rId3"/>
    <p:sldId id="325" r:id="rId4"/>
    <p:sldId id="347" r:id="rId5"/>
    <p:sldId id="420" r:id="rId6"/>
    <p:sldId id="421" r:id="rId7"/>
    <p:sldId id="394" r:id="rId8"/>
    <p:sldId id="389" r:id="rId9"/>
    <p:sldId id="395" r:id="rId10"/>
    <p:sldId id="351" r:id="rId11"/>
    <p:sldId id="426" r:id="rId12"/>
    <p:sldId id="326" r:id="rId13"/>
    <p:sldId id="393" r:id="rId14"/>
    <p:sldId id="392" r:id="rId15"/>
    <p:sldId id="353" r:id="rId16"/>
    <p:sldId id="396" r:id="rId17"/>
    <p:sldId id="422" r:id="rId18"/>
    <p:sldId id="410" r:id="rId19"/>
    <p:sldId id="412" r:id="rId20"/>
    <p:sldId id="413" r:id="rId21"/>
    <p:sldId id="414" r:id="rId22"/>
    <p:sldId id="419" r:id="rId23"/>
    <p:sldId id="415" r:id="rId24"/>
    <p:sldId id="416" r:id="rId25"/>
    <p:sldId id="417" r:id="rId26"/>
    <p:sldId id="418" r:id="rId27"/>
    <p:sldId id="368" r:id="rId28"/>
    <p:sldId id="370" r:id="rId29"/>
    <p:sldId id="397" r:id="rId30"/>
    <p:sldId id="371" r:id="rId31"/>
    <p:sldId id="423" r:id="rId32"/>
    <p:sldId id="409" r:id="rId33"/>
    <p:sldId id="372" r:id="rId34"/>
    <p:sldId id="390" r:id="rId35"/>
    <p:sldId id="424" r:id="rId36"/>
    <p:sldId id="404" r:id="rId37"/>
    <p:sldId id="406" r:id="rId38"/>
    <p:sldId id="425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5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배열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(Array)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dirty="0" smtClean="0">
                <a:solidFill>
                  <a:schemeClr val="bg1"/>
                </a:solidFill>
              </a:rPr>
              <a:t> </a:t>
            </a:r>
            <a:r>
              <a:rPr lang="ko-KR" altLang="en-US" sz="2000" i="1" dirty="0" smtClean="0">
                <a:solidFill>
                  <a:schemeClr val="bg1"/>
                </a:solidFill>
              </a:rPr>
              <a:t>대용량 자료 처리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5" y="1124744"/>
            <a:ext cx="52943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유효한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요소값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1772816"/>
            <a:ext cx="425232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581128"/>
            <a:ext cx="69348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720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5" y="1124744"/>
            <a:ext cx="5294379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유효한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요소값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99" y="1772816"/>
            <a:ext cx="4252329" cy="39017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4581128"/>
            <a:ext cx="693480" cy="7544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16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980728"/>
            <a:ext cx="619904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문자형 배열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알파벳 저장하고 출력하기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416" y="1728903"/>
            <a:ext cx="552144" cy="435089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628800"/>
            <a:ext cx="6993309" cy="4551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6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 실습 예제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배열 길이가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인 정수 배열을 선언하고</a:t>
            </a:r>
            <a:r>
              <a:rPr lang="en-US" altLang="ko-KR" dirty="0" smtClean="0"/>
              <a:t>, 1~10</a:t>
            </a:r>
            <a:r>
              <a:rPr lang="ko-KR" altLang="en-US" dirty="0" smtClean="0"/>
              <a:t>중 짝수만을 배열에 저장한 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 합을 출력하세요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96616" y="2956302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☞ 실행결과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    총합 </a:t>
            </a:r>
            <a:r>
              <a:rPr lang="en-US" altLang="ko-KR" dirty="0" smtClean="0"/>
              <a:t>: 30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3190910"/>
            <a:ext cx="4634926" cy="16062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8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3472" y="1124744"/>
            <a:ext cx="2990545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6576" y="1695114"/>
            <a:ext cx="813690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기존 배열과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및 배열 크기가 똑같은 배열을 새로 </a:t>
            </a:r>
            <a:r>
              <a:rPr lang="ko-KR" altLang="en-US" dirty="0" err="1" smtClean="0"/>
              <a:t>만들때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배열의 모든 요소에 자료가 꽉 차서 더 큰 배열을 </a:t>
            </a:r>
            <a:r>
              <a:rPr lang="ko-KR" altLang="en-US" dirty="0" err="1" smtClean="0"/>
              <a:t>만들때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42" y="2815797"/>
            <a:ext cx="4507100" cy="29174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4" name="모서리가 둥근 직사각형 23"/>
          <p:cNvSpPr/>
          <p:nvPr/>
        </p:nvSpPr>
        <p:spPr>
          <a:xfrm>
            <a:off x="2397955" y="4077073"/>
            <a:ext cx="2916324" cy="344221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64968" y="449982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① 배열 복사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121543" y="2815797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778420" y="3403739"/>
            <a:ext cx="27851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끝은 세미콜론 붙임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337567" y="3208133"/>
            <a:ext cx="415633" cy="364883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9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124744"/>
            <a:ext cx="547896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C0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lone(),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arraycopy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54"/>
          <a:stretch/>
        </p:blipFill>
        <p:spPr>
          <a:xfrm>
            <a:off x="1387827" y="1767340"/>
            <a:ext cx="5341267" cy="32458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451" y="3501008"/>
            <a:ext cx="1872208" cy="14011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모서리가 둥근 직사각형 8"/>
          <p:cNvSpPr/>
          <p:nvPr/>
        </p:nvSpPr>
        <p:spPr>
          <a:xfrm>
            <a:off x="6188709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889104" y="5229200"/>
            <a:ext cx="1800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배열의 크기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개수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endCxn id="9" idx="2"/>
          </p:cNvCxnSpPr>
          <p:nvPr/>
        </p:nvCxnSpPr>
        <p:spPr>
          <a:xfrm flipH="1" flipV="1">
            <a:off x="6404733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412615" y="3933056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12" idx="2"/>
          </p:cNvCxnSpPr>
          <p:nvPr/>
        </p:nvCxnSpPr>
        <p:spPr>
          <a:xfrm flipH="1" flipV="1">
            <a:off x="4628639" y="4325392"/>
            <a:ext cx="324361" cy="903808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60587" y="5229200"/>
            <a:ext cx="165650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배열의 인덱스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370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복사하기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20552" y="1628800"/>
            <a:ext cx="2592288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복사하기 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 smtClean="0">
                <a:solidFill>
                  <a:srgbClr val="C00000"/>
                </a:solidFill>
              </a:rPr>
              <a:t>역순으로 복사</a:t>
            </a:r>
            <a:endParaRPr lang="en-US" altLang="ko-KR" sz="1600" b="1" dirty="0" smtClean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403" y="980727"/>
            <a:ext cx="4643941" cy="536711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468052" cy="504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0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0" y="1772816"/>
            <a:ext cx="5860288" cy="42218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err="1" smtClean="0"/>
              <a:t>메서드로</a:t>
            </a:r>
            <a:r>
              <a:rPr lang="ko-KR" altLang="en-US" dirty="0" smtClean="0"/>
              <a:t> 배열 전달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54154" y="980728"/>
            <a:ext cx="8616032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ko-KR" sz="2200" b="1" dirty="0">
              <a:solidFill>
                <a:srgbClr val="C0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58310" y="1052736"/>
            <a:ext cx="4542762" cy="432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메서</a:t>
            </a:r>
            <a:r>
              <a:rPr lang="ko-KR" altLang="en-US" sz="2000" b="1" dirty="0" err="1">
                <a:solidFill>
                  <a:srgbClr val="C00000"/>
                </a:solidFill>
              </a:rPr>
              <a:t>드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의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매개변수로 배열을 전달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75379" y="2132856"/>
            <a:ext cx="2145216" cy="374571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</a:rPr>
              <a:t>// </a:t>
            </a:r>
            <a:r>
              <a:rPr lang="ko-KR" altLang="en-US" sz="1600" dirty="0" smtClean="0">
                <a:solidFill>
                  <a:srgbClr val="C00000"/>
                </a:solidFill>
              </a:rPr>
              <a:t>배열이 매개변</a:t>
            </a:r>
            <a:r>
              <a:rPr lang="ko-KR" altLang="en-US" sz="1600" dirty="0">
                <a:solidFill>
                  <a:srgbClr val="C00000"/>
                </a:solidFill>
              </a:rPr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51694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최대값 찾기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76536" y="1376772"/>
            <a:ext cx="2304256" cy="10441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최대값과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최대값 위치 찾</a:t>
            </a:r>
            <a:r>
              <a:rPr lang="ko-KR" altLang="en-US" sz="2000" b="1" dirty="0">
                <a:solidFill>
                  <a:srgbClr val="C00000"/>
                </a:solidFill>
              </a:rPr>
              <a:t>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49693"/>
            <a:ext cx="5516395" cy="47091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4695733"/>
            <a:ext cx="1636752" cy="5760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13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316835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성적 처리 프로그램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6536" y="1772816"/>
            <a:ext cx="43204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키보드로부터 학생 수와 각 학생들의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점수를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최고 점수 및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평균 점수를 구하는 프로그램 만들기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1048680"/>
            <a:ext cx="3657917" cy="50448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63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6" y="1124744"/>
            <a:ext cx="8469414" cy="46085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배열은 </a:t>
            </a:r>
            <a:r>
              <a:rPr lang="ko-KR" altLang="en-US" sz="2000" b="1" dirty="0">
                <a:solidFill>
                  <a:srgbClr val="C00000"/>
                </a:solidFill>
              </a:rPr>
              <a:t>왜 써야 할까</a:t>
            </a:r>
            <a:r>
              <a:rPr lang="en-US" altLang="ko-KR" sz="2000" b="1" dirty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정수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개를 이용한 프로그램을 할 때 </a:t>
            </a:r>
            <a:r>
              <a:rPr lang="en-US" altLang="ko-KR" sz="1800" dirty="0" smtClean="0">
                <a:solidFill>
                  <a:srgbClr val="002060"/>
                </a:solidFill>
              </a:rPr>
              <a:t>20</a:t>
            </a:r>
            <a:r>
              <a:rPr lang="ko-KR" altLang="en-US" sz="1800" dirty="0" smtClean="0">
                <a:solidFill>
                  <a:srgbClr val="002060"/>
                </a:solidFill>
              </a:rPr>
              <a:t>개의 정수 타입의 변수를 선언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 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en-US" altLang="ko-KR" sz="1800" dirty="0" smtClean="0">
                <a:solidFill>
                  <a:srgbClr val="002060"/>
                </a:solidFill>
              </a:rPr>
              <a:t>num1</a:t>
            </a:r>
            <a:r>
              <a:rPr lang="en-US" altLang="ko-KR" sz="1800" dirty="0">
                <a:solidFill>
                  <a:srgbClr val="002060"/>
                </a:solidFill>
              </a:rPr>
              <a:t>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num2, </a:t>
            </a:r>
            <a:r>
              <a:rPr lang="en-US" altLang="ko-KR" sz="1800" dirty="0" err="1">
                <a:solidFill>
                  <a:srgbClr val="002060"/>
                </a:solidFill>
              </a:rPr>
              <a:t>int</a:t>
            </a:r>
            <a:r>
              <a:rPr lang="en-US" altLang="ko-KR" sz="1800" dirty="0">
                <a:solidFill>
                  <a:srgbClr val="002060"/>
                </a:solidFill>
              </a:rPr>
              <a:t> num3… num20</a:t>
            </a:r>
            <a:r>
              <a:rPr lang="en-US" altLang="ko-KR" sz="1800" dirty="0" smtClean="0">
                <a:solidFill>
                  <a:srgbClr val="002060"/>
                </a:solidFill>
              </a:rPr>
              <a:t>;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  </a:t>
            </a:r>
            <a:r>
              <a:rPr lang="ko-KR" altLang="en-US" sz="1800" dirty="0" smtClean="0">
                <a:solidFill>
                  <a:srgbClr val="002060"/>
                </a:solidFill>
              </a:rPr>
              <a:t>비효율적이고 관리하기 어렵다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배열을 선언하면 선언한 </a:t>
            </a:r>
            <a:r>
              <a:rPr lang="ko-KR" altLang="en-US" sz="1800" dirty="0" err="1" smtClean="0">
                <a:solidFill>
                  <a:srgbClr val="002060"/>
                </a:solidFill>
              </a:rPr>
              <a:t>자료형과</a:t>
            </a:r>
            <a:r>
              <a:rPr lang="ko-KR" altLang="en-US" sz="1800" dirty="0" smtClean="0">
                <a:solidFill>
                  <a:srgbClr val="002060"/>
                </a:solidFill>
              </a:rPr>
              <a:t> 배열 길이에 따라 메모리가 할당된다</a:t>
            </a:r>
            <a:r>
              <a:rPr lang="en-US" altLang="ko-KR" sz="1800" dirty="0" smtClean="0">
                <a:solidFill>
                  <a:srgbClr val="002060"/>
                </a:solidFill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sp>
        <p:nvSpPr>
          <p:cNvPr id="2" name="직사각형 1"/>
          <p:cNvSpPr/>
          <p:nvPr/>
        </p:nvSpPr>
        <p:spPr>
          <a:xfrm>
            <a:off x="6537176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13240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68930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29238"/>
              </p:ext>
            </p:extLst>
          </p:nvPr>
        </p:nvGraphicFramePr>
        <p:xfrm>
          <a:off x="3446909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10905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[0]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073154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[1]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735136" y="458682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[2]</a:t>
            </a:r>
            <a:endParaRPr lang="ko-KR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8301372" y="4586828"/>
            <a:ext cx="828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num</a:t>
            </a:r>
            <a:r>
              <a:rPr lang="en-US" altLang="ko-KR" sz="1400" dirty="0" smtClean="0"/>
              <a:t>[19]</a:t>
            </a:r>
            <a:endParaRPr lang="ko-KR" alt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7767389" y="4966100"/>
            <a:ext cx="12801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/>
              <a:t>0 ~ n-1 </a:t>
            </a:r>
            <a:r>
              <a:rPr lang="ko-KR" altLang="en-US" sz="1600" dirty="0" smtClean="0"/>
              <a:t>개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610706" y="4154256"/>
            <a:ext cx="1584176" cy="40862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>
                <a:solidFill>
                  <a:srgbClr val="002060"/>
                </a:solidFill>
              </a:rPr>
              <a:t>num</a:t>
            </a:r>
            <a:r>
              <a:rPr lang="en-US" altLang="ko-KR" b="1" dirty="0">
                <a:solidFill>
                  <a:srgbClr val="002060"/>
                </a:solidFill>
              </a:rPr>
              <a:t>[20];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66690" y="4988002"/>
            <a:ext cx="2088232" cy="646986"/>
          </a:xfrm>
          <a:prstGeom prst="round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num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 배열 이름</a:t>
            </a:r>
            <a:endParaRPr lang="en-US" altLang="ko-KR" sz="1600" dirty="0" smtClean="0"/>
          </a:p>
          <a:p>
            <a:r>
              <a:rPr lang="en-US" altLang="ko-KR" sz="1600" dirty="0" smtClean="0"/>
              <a:t>[ ] – </a:t>
            </a:r>
            <a:r>
              <a:rPr lang="ko-KR" altLang="en-US" sz="1600" dirty="0" smtClean="0"/>
              <a:t>인덱스 연산자</a:t>
            </a:r>
            <a:endParaRPr lang="ko-KR" altLang="en-US" sz="1600" dirty="0"/>
          </a:p>
        </p:txBody>
      </p:sp>
      <p:cxnSp>
        <p:nvCxnSpPr>
          <p:cNvPr id="19" name="직선 화살표 연결선 18"/>
          <p:cNvCxnSpPr>
            <a:endCxn id="15" idx="2"/>
          </p:cNvCxnSpPr>
          <p:nvPr/>
        </p:nvCxnSpPr>
        <p:spPr>
          <a:xfrm flipV="1">
            <a:off x="2402794" y="4562879"/>
            <a:ext cx="0" cy="40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366274" y="2276872"/>
            <a:ext cx="504056" cy="28803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3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980728"/>
            <a:ext cx="7124912" cy="52774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348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배열을 이용한 성적 처리 프로그램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980728"/>
            <a:ext cx="6336704" cy="5300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59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순</a:t>
            </a:r>
            <a:r>
              <a:rPr lang="ko-KR" altLang="en-US" dirty="0"/>
              <a:t>위</a:t>
            </a:r>
            <a:r>
              <a:rPr lang="en-US" altLang="ko-KR" dirty="0" smtClean="0"/>
              <a:t>(rank)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1174237"/>
            <a:ext cx="5696243" cy="47525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052736"/>
            <a:ext cx="1800200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smtClean="0">
                <a:solidFill>
                  <a:srgbClr val="C00000"/>
                </a:solidFill>
              </a:rPr>
              <a:t>순위 정하기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544" y="1714502"/>
            <a:ext cx="25922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rank </a:t>
            </a:r>
            <a:r>
              <a:rPr lang="ko-KR" altLang="en-US" sz="1600" dirty="0" smtClean="0"/>
              <a:t>배열에 초기값을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로 저장한다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중첩 </a:t>
            </a:r>
            <a:r>
              <a:rPr lang="en-US" altLang="ko-KR" sz="1600" dirty="0" smtClean="0"/>
              <a:t>for</a:t>
            </a:r>
            <a:r>
              <a:rPr lang="ko-KR" altLang="en-US" sz="1600" dirty="0" smtClean="0"/>
              <a:t>문을 사용하여 행 단위로 값을 비교하여 </a:t>
            </a:r>
            <a:r>
              <a:rPr lang="ko-KR" altLang="en-US" sz="1600" dirty="0" err="1" smtClean="0"/>
              <a:t>뒤수가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앞수보다</a:t>
            </a:r>
            <a:r>
              <a:rPr lang="ko-KR" altLang="en-US" sz="1600" dirty="0" smtClean="0"/>
              <a:t> 크면 </a:t>
            </a:r>
            <a:r>
              <a:rPr lang="en-US" altLang="ko-KR" sz="1600" dirty="0" smtClean="0"/>
              <a:t>count</a:t>
            </a:r>
            <a:r>
              <a:rPr lang="ko-KR" altLang="en-US" sz="1600" dirty="0" smtClean="0"/>
              <a:t>값을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증가시킨다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4097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180" y="1084582"/>
            <a:ext cx="4198984" cy="50220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560512" y="980728"/>
            <a:ext cx="244827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 요소의 정렬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528" y="1484784"/>
            <a:ext cx="3168352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 </a:t>
            </a:r>
            <a:r>
              <a:rPr lang="ko-KR" altLang="en-US" sz="1600" b="1" dirty="0" smtClean="0"/>
              <a:t>정렬</a:t>
            </a:r>
            <a:r>
              <a:rPr lang="en-US" altLang="ko-KR" sz="1600" b="1" dirty="0" smtClean="0"/>
              <a:t>(sort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자료를 크기 순서로 맞춰 일렬로 나열하는 것이다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사전은 단어를  가나다순  혹은 알파벳순으로 나열한 정렬의 좋은 예이다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버블 정렬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선택정렬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등의 방법이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1496616" y="3861048"/>
            <a:ext cx="2880320" cy="1944216"/>
          </a:xfrm>
          <a:prstGeom prst="wedgeRoundRectCallout">
            <a:avLst>
              <a:gd name="adj1" fmla="val 58975"/>
              <a:gd name="adj2" fmla="val -35362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버블정렬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서로 인접한 두 원소를 검사하여 정렬하는 알고리즘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크기를 비교하여 서로 교환한다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7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알파벳 정렬하기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버블정렬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58" y="1463298"/>
            <a:ext cx="5184576" cy="47852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582" y="4581128"/>
            <a:ext cx="2347164" cy="510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945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smtClean="0"/>
              <a:t>선택 정렬 방식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588637"/>
            <a:ext cx="6480720" cy="4502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모서리가 둥근 사각형 설명선 9"/>
          <p:cNvSpPr/>
          <p:nvPr/>
        </p:nvSpPr>
        <p:spPr>
          <a:xfrm>
            <a:off x="6753200" y="2348880"/>
            <a:ext cx="2880320" cy="2520280"/>
          </a:xfrm>
          <a:prstGeom prst="wedgeRoundRectCallout">
            <a:avLst>
              <a:gd name="adj1" fmla="val -60884"/>
              <a:gd name="adj2" fmla="val -21444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b="1" dirty="0" smtClean="0"/>
              <a:t>선</a:t>
            </a:r>
            <a:r>
              <a:rPr lang="ko-KR" altLang="en-US" sz="1600" b="1" dirty="0"/>
              <a:t>택</a:t>
            </a:r>
            <a:r>
              <a:rPr lang="ko-KR" altLang="en-US" sz="1600" b="1" dirty="0" smtClean="0"/>
              <a:t>정렬</a:t>
            </a:r>
            <a:endParaRPr lang="en-US" altLang="ko-KR" sz="1600" b="1" dirty="0" smtClean="0"/>
          </a:p>
          <a:p>
            <a:r>
              <a:rPr lang="ko-KR" altLang="en-US" sz="1600" dirty="0" smtClean="0"/>
              <a:t>위치를 이용하여 정렬하는 방법으로 </a:t>
            </a:r>
            <a:r>
              <a:rPr lang="ko-KR" altLang="en-US" sz="1600" dirty="0" err="1" smtClean="0"/>
              <a:t>첫위치</a:t>
            </a:r>
            <a:r>
              <a:rPr lang="en-US" altLang="ko-KR" sz="1600" dirty="0" smtClean="0"/>
              <a:t>(0</a:t>
            </a:r>
            <a:r>
              <a:rPr lang="ko-KR" altLang="en-US" sz="1600" dirty="0" err="1" smtClean="0"/>
              <a:t>번인덱스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최소로 정하고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비교하여 자리바꿈을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그 </a:t>
            </a:r>
            <a:r>
              <a:rPr lang="ko-KR" altLang="en-US" sz="1600" dirty="0" err="1" smtClean="0"/>
              <a:t>다음행은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1</a:t>
            </a:r>
            <a:r>
              <a:rPr lang="ko-KR" altLang="en-US" sz="1600" dirty="0" err="1" smtClean="0"/>
              <a:t>번인덱스가</a:t>
            </a:r>
            <a:r>
              <a:rPr lang="ko-KR" altLang="en-US" sz="1600" dirty="0" smtClean="0"/>
              <a:t> 최소값 자리로 정하여 자리바꿈한다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0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</a:t>
            </a:r>
            <a:r>
              <a:rPr lang="ko-KR" altLang="en-US" dirty="0" smtClean="0"/>
              <a:t>정렬</a:t>
            </a:r>
            <a:r>
              <a:rPr lang="en-US" altLang="ko-KR" dirty="0" smtClean="0"/>
              <a:t>(Sort)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1424608" y="112474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선택 정렬 방식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검증 및 출력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29" y="1700808"/>
            <a:ext cx="5555462" cy="30025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699" y="4221088"/>
            <a:ext cx="1728192" cy="321738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622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4744"/>
            <a:ext cx="861603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이상의 배열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712640" y="2831449"/>
            <a:ext cx="3744416" cy="66955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new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[2][3]</a:t>
            </a:r>
            <a:endParaRPr lang="ko-KR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80592" y="1724323"/>
            <a:ext cx="662473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지도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</a:t>
            </a:r>
            <a:r>
              <a:rPr lang="en-US" altLang="ko-KR" dirty="0"/>
              <a:t> </a:t>
            </a:r>
            <a:r>
              <a:rPr lang="ko-KR" altLang="en-US" dirty="0" smtClean="0"/>
              <a:t>등 평면이나 공간을 구현할 때 많이 사용됨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이차원 배열의 선언과 구조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 smtClean="0"/>
              <a:t>선언과 초기화</a:t>
            </a:r>
            <a:endParaRPr lang="en-US" altLang="ko-KR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84648" y="4797151"/>
            <a:ext cx="3744416" cy="648073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/>
              <a:t>i</a:t>
            </a:r>
            <a:r>
              <a:rPr lang="en-US" altLang="ko-KR" sz="2000" dirty="0" err="1" smtClean="0"/>
              <a:t>nt</a:t>
            </a:r>
            <a:r>
              <a:rPr lang="en-US" altLang="ko-KR" sz="2000" dirty="0" smtClean="0"/>
              <a:t>[ ][ ] </a:t>
            </a:r>
            <a:r>
              <a:rPr lang="en-US" altLang="ko-KR" sz="2000" dirty="0" err="1" smtClean="0"/>
              <a:t>arr</a:t>
            </a:r>
            <a:r>
              <a:rPr lang="en-US" altLang="ko-KR" sz="2000" dirty="0" smtClean="0"/>
              <a:t> = {{1, 2, 3},{4, 5, 6}}</a:t>
            </a:r>
            <a:endParaRPr lang="ko-KR" altLang="en-US" sz="20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62876"/>
              </p:ext>
            </p:extLst>
          </p:nvPr>
        </p:nvGraphicFramePr>
        <p:xfrm>
          <a:off x="5788688" y="2724726"/>
          <a:ext cx="2880321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7467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725239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62496" y="234888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74679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777793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780907" y="355205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3498"/>
              </p:ext>
            </p:extLst>
          </p:nvPr>
        </p:nvGraphicFramePr>
        <p:xfrm>
          <a:off x="5788688" y="4711388"/>
          <a:ext cx="2880321" cy="731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77467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[0][0]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725239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7762496" y="4335542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[0][2]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774679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[1][0]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6777793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[1][1]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780907" y="5538718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/>
              <a:t>arr</a:t>
            </a:r>
            <a:r>
              <a:rPr lang="en-US" altLang="ko-KR" sz="1600" dirty="0" smtClean="0"/>
              <a:t>[1][2]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239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저장하기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700808"/>
            <a:ext cx="5760640" cy="41280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39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525658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 생성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초기화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,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저장 및 출력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499" y="1733871"/>
            <a:ext cx="4556506" cy="4359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199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 사용하기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5480" y="1127064"/>
            <a:ext cx="6239768" cy="5737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배열 선언 및 자료 저장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b="1" dirty="0" smtClean="0">
                <a:solidFill>
                  <a:srgbClr val="002060"/>
                </a:solidFill>
              </a:rPr>
              <a:t> ①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 ]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 </a:t>
            </a:r>
            <a:r>
              <a:rPr lang="en-US" altLang="ko-KR" sz="1800" dirty="0" smtClean="0">
                <a:solidFill>
                  <a:srgbClr val="002060"/>
                </a:solidFill>
              </a:rPr>
              <a:t>= </a:t>
            </a:r>
            <a:r>
              <a:rPr lang="en-US" altLang="ko-KR" sz="1800" b="1" dirty="0" smtClean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[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개수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smtClean="0">
                <a:solidFill>
                  <a:srgbClr val="002060"/>
                </a:solidFill>
              </a:rPr>
              <a:t>②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 smtClean="0">
                <a:solidFill>
                  <a:srgbClr val="002060"/>
                </a:solidFill>
              </a:rPr>
              <a:t>자료형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r>
              <a:rPr lang="ko-KR" altLang="en-US" sz="1800" dirty="0" smtClean="0">
                <a:solidFill>
                  <a:srgbClr val="002060"/>
                </a:solidFill>
              </a:rPr>
              <a:t>배열 이름</a:t>
            </a:r>
            <a:r>
              <a:rPr lang="en-US" altLang="ko-KR" sz="1800" dirty="0" smtClean="0">
                <a:solidFill>
                  <a:srgbClr val="002060"/>
                </a:solidFill>
              </a:rPr>
              <a:t>[ ]</a:t>
            </a:r>
            <a:r>
              <a:rPr lang="ko-KR" altLang="en-US" sz="1800" dirty="0" smtClean="0">
                <a:solidFill>
                  <a:srgbClr val="002060"/>
                </a:solidFill>
              </a:rPr>
              <a:t> </a:t>
            </a:r>
            <a:r>
              <a:rPr lang="en-US" altLang="ko-KR" sz="1800" dirty="0">
                <a:solidFill>
                  <a:srgbClr val="002060"/>
                </a:solidFill>
              </a:rPr>
              <a:t>= </a:t>
            </a:r>
            <a:r>
              <a:rPr lang="en-US" altLang="ko-KR" sz="1800" b="1" dirty="0">
                <a:solidFill>
                  <a:srgbClr val="C00000"/>
                </a:solidFill>
              </a:rPr>
              <a:t>new</a:t>
            </a:r>
            <a:r>
              <a:rPr lang="en-US" altLang="ko-KR" sz="1800" dirty="0">
                <a:solidFill>
                  <a:srgbClr val="002060"/>
                </a:solidFill>
              </a:rPr>
              <a:t> </a:t>
            </a:r>
            <a:r>
              <a:rPr lang="ko-KR" altLang="en-US" sz="1800" b="1" dirty="0" err="1">
                <a:solidFill>
                  <a:srgbClr val="002060"/>
                </a:solidFill>
              </a:rPr>
              <a:t>자료형</a:t>
            </a:r>
            <a:r>
              <a:rPr lang="en-US" altLang="ko-KR" sz="1800" b="1" dirty="0">
                <a:solidFill>
                  <a:srgbClr val="002060"/>
                </a:solidFill>
              </a:rPr>
              <a:t>[</a:t>
            </a:r>
            <a:r>
              <a:rPr lang="ko-KR" altLang="en-US" sz="1800" b="1" dirty="0">
                <a:solidFill>
                  <a:srgbClr val="002060"/>
                </a:solidFill>
              </a:rPr>
              <a:t>개수</a:t>
            </a:r>
            <a:r>
              <a:rPr lang="en-US" altLang="ko-KR" sz="1800" b="1" dirty="0">
                <a:solidFill>
                  <a:srgbClr val="002060"/>
                </a:solidFill>
              </a:rPr>
              <a:t>]</a:t>
            </a:r>
            <a:r>
              <a:rPr lang="en-US" altLang="ko-KR" sz="1800" dirty="0" smtClean="0">
                <a:solidFill>
                  <a:srgbClr val="002060"/>
                </a:solidFill>
              </a:rPr>
              <a:t> </a:t>
            </a: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/>
              <a:t>배열 길이</a:t>
            </a:r>
            <a:r>
              <a:rPr lang="en-US" altLang="ko-KR" sz="1800" dirty="0"/>
              <a:t>(length</a:t>
            </a:r>
            <a:r>
              <a:rPr lang="en-US" altLang="ko-KR" sz="1800" dirty="0" smtClean="0"/>
              <a:t>) - 10</a:t>
            </a:r>
            <a:r>
              <a:rPr lang="ko-KR" altLang="en-US" sz="1800" dirty="0" smtClean="0"/>
              <a:t>개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solidFill>
                  <a:srgbClr val="002060"/>
                </a:solidFill>
              </a:rPr>
              <a:t>배열의 길이 </a:t>
            </a:r>
            <a:r>
              <a:rPr lang="en-US" altLang="ko-KR" sz="1800" dirty="0" smtClean="0">
                <a:solidFill>
                  <a:srgbClr val="002060"/>
                </a:solidFill>
              </a:rPr>
              <a:t>- </a:t>
            </a:r>
            <a:r>
              <a:rPr lang="en-US" altLang="ko-KR" sz="1800" b="1" dirty="0" err="1" smtClean="0">
                <a:solidFill>
                  <a:srgbClr val="002060"/>
                </a:solidFill>
              </a:rPr>
              <a:t>numbers.length</a:t>
            </a:r>
            <a:endParaRPr lang="en-US" altLang="ko-KR" sz="1800" dirty="0" smtClean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2060"/>
                </a:solidFill>
              </a:rPr>
              <a:t> </a:t>
            </a:r>
            <a:r>
              <a:rPr lang="en-US" altLang="ko-KR" sz="1800" b="1" dirty="0" smtClean="0">
                <a:solidFill>
                  <a:srgbClr val="002060"/>
                </a:solidFill>
              </a:rPr>
              <a:t>  </a:t>
            </a:r>
            <a:endParaRPr lang="en-US" altLang="ko-KR" sz="1800" b="1" dirty="0">
              <a:solidFill>
                <a:srgbClr val="002060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507317"/>
              </p:ext>
            </p:extLst>
          </p:nvPr>
        </p:nvGraphicFramePr>
        <p:xfrm>
          <a:off x="1934727" y="4149080"/>
          <a:ext cx="5511210" cy="3969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91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직선 연결선 7"/>
          <p:cNvCxnSpPr/>
          <p:nvPr/>
        </p:nvCxnSpPr>
        <p:spPr>
          <a:xfrm>
            <a:off x="193472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445937" y="45811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934727" y="5013176"/>
            <a:ext cx="551121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68178" y="4687900"/>
            <a:ext cx="100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40 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2493373" y="4581128"/>
            <a:ext cx="0" cy="26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0711" y="4659523"/>
            <a:ext cx="883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바이트</a:t>
            </a:r>
            <a:endParaRPr lang="ko-KR" altLang="en-US" sz="1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934727" y="2708920"/>
            <a:ext cx="4386425" cy="576064"/>
          </a:xfrm>
          <a:prstGeom prst="round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altLang="ko-KR" b="1" dirty="0" err="1">
                <a:solidFill>
                  <a:srgbClr val="002060"/>
                </a:solidFill>
              </a:rPr>
              <a:t>int</a:t>
            </a:r>
            <a:r>
              <a:rPr lang="en-US" altLang="ko-KR" b="1" dirty="0">
                <a:solidFill>
                  <a:srgbClr val="002060"/>
                </a:solidFill>
              </a:rPr>
              <a:t>[ ] </a:t>
            </a:r>
            <a:r>
              <a:rPr lang="en-US" altLang="ko-KR" b="1" dirty="0" smtClean="0">
                <a:solidFill>
                  <a:srgbClr val="002060"/>
                </a:solidFill>
              </a:rPr>
              <a:t>numbers </a:t>
            </a:r>
            <a:r>
              <a:rPr lang="en-US" altLang="ko-KR" b="1" dirty="0">
                <a:solidFill>
                  <a:srgbClr val="002060"/>
                </a:solidFill>
              </a:rPr>
              <a:t>= </a:t>
            </a:r>
            <a:r>
              <a:rPr lang="en-US" altLang="ko-KR" b="1" dirty="0">
                <a:solidFill>
                  <a:srgbClr val="C00000"/>
                </a:solidFill>
              </a:rPr>
              <a:t>new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en-US" altLang="ko-KR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b="1" dirty="0" smtClean="0">
                <a:solidFill>
                  <a:srgbClr val="002060"/>
                </a:solidFill>
              </a:rPr>
              <a:t>[10]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68019" y="3668449"/>
            <a:ext cx="1205261" cy="408623"/>
          </a:xfrm>
          <a:prstGeom prst="round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2060"/>
                </a:solidFill>
              </a:rPr>
              <a:t>numbers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92560" y="1124744"/>
            <a:ext cx="4536504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 dirty="0" smtClean="0"/>
              <a:t> 실습 예제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아파트 세대 구현하기</a:t>
            </a:r>
            <a:endParaRPr lang="en-US" altLang="ko-KR" sz="1800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20404"/>
              </p:ext>
            </p:extLst>
          </p:nvPr>
        </p:nvGraphicFramePr>
        <p:xfrm>
          <a:off x="632520" y="1988840"/>
          <a:ext cx="2880321" cy="1759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5, 1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4, 1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4, 2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4, 3</a:t>
                      </a:r>
                      <a:endParaRPr lang="ko-KR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3, 1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2, 1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2, 2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2, 3</a:t>
                      </a:r>
                      <a:endParaRPr lang="ko-KR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002060"/>
                          </a:solidFill>
                        </a:rPr>
                        <a:t>1, 1</a:t>
                      </a:r>
                      <a:endParaRPr lang="ko-KR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1, 3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64" y="2492896"/>
            <a:ext cx="5906797" cy="29837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60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04" y="1124744"/>
            <a:ext cx="7756944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53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87962" y="1484784"/>
            <a:ext cx="2740902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smtClean="0">
                <a:solidFill>
                  <a:srgbClr val="C00000"/>
                </a:solidFill>
              </a:rPr>
              <a:t>2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차원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969" y="980727"/>
            <a:ext cx="4132407" cy="52244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649" y="3789040"/>
            <a:ext cx="2004234" cy="11126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2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5</a:t>
            </a:r>
            <a:r>
              <a:rPr lang="ko-KR" altLang="en-US" dirty="0" smtClean="0"/>
              <a:t>명의 국어와 수학 점수를 이용하여 합계와 평균을 구하세요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Score2DArray.java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371" y="3189041"/>
            <a:ext cx="2054651" cy="27121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355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2736"/>
            <a:ext cx="5532600" cy="48086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95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344488" y="1772816"/>
            <a:ext cx="4248472" cy="4192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       </a:t>
            </a:r>
            <a:endParaRPr lang="en-US" altLang="ko-KR" sz="1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52" y="1484784"/>
            <a:ext cx="5868727" cy="32077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514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137518"/>
            <a:ext cx="8136904" cy="72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실습 예제 </a:t>
            </a:r>
            <a:endParaRPr lang="en-US" altLang="ko-KR" sz="2000" dirty="0"/>
          </a:p>
        </p:txBody>
      </p:sp>
      <p:sp>
        <p:nvSpPr>
          <p:cNvPr id="10" name="직사각형 9"/>
          <p:cNvSpPr/>
          <p:nvPr/>
        </p:nvSpPr>
        <p:spPr>
          <a:xfrm>
            <a:off x="858168" y="1425550"/>
            <a:ext cx="8415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-------------------------------------------------------------------------------------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아래의 실행 결과대로 성적을 계산하는 프로그램을 작성하세요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-------------------------------------------------------------------------------------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2492896"/>
            <a:ext cx="2700586" cy="35472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11"/>
          <a:stretch/>
        </p:blipFill>
        <p:spPr>
          <a:xfrm>
            <a:off x="4251852" y="2780928"/>
            <a:ext cx="5244504" cy="124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57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252" y="1052736"/>
            <a:ext cx="6296140" cy="513366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45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다차원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4" y="1628800"/>
            <a:ext cx="7204974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478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0218" y="1029815"/>
            <a:ext cx="50469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배열의 선언과 사용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59834"/>
            <a:ext cx="5029636" cy="46181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09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14194" y="1052736"/>
            <a:ext cx="5118926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문자열형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 생성 및 조회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출력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93" y="1700808"/>
            <a:ext cx="5857575" cy="41044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62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향상된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문과 배열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08584" y="1000403"/>
            <a:ext cx="331872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향상된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for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712640" y="2911962"/>
            <a:ext cx="6624736" cy="3109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[ ] numbers </a:t>
            </a:r>
            <a:r>
              <a:rPr lang="en-US" altLang="ko-KR" sz="1600" dirty="0">
                <a:latin typeface="+mn-ea"/>
              </a:rPr>
              <a:t>= {1, 2, 3, 4, 5};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for(</a:t>
            </a:r>
            <a:r>
              <a:rPr lang="en-US" altLang="ko-KR" sz="1600" dirty="0" err="1" smtClean="0">
                <a:latin typeface="+mn-ea"/>
              </a:rPr>
              <a:t>int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en-US" altLang="ko-KR" sz="1600" dirty="0" smtClean="0">
                <a:latin typeface="+mn-ea"/>
              </a:rPr>
              <a:t>numbers) </a:t>
            </a:r>
            <a:r>
              <a:rPr lang="en-US" altLang="ko-KR" sz="1600" dirty="0">
                <a:latin typeface="+mn-ea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 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en-US" altLang="ko-KR" sz="1600" dirty="0" err="1" smtClean="0">
                <a:latin typeface="+mn-ea"/>
              </a:rPr>
              <a:t>num</a:t>
            </a:r>
            <a:r>
              <a:rPr lang="en-US" altLang="ko-KR" sz="1600" dirty="0" smtClean="0">
                <a:latin typeface="+mn-ea"/>
              </a:rPr>
              <a:t>);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}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String[ ] </a:t>
            </a:r>
            <a:r>
              <a:rPr lang="en-US" altLang="ko-KR" sz="1600" dirty="0"/>
              <a:t>cars = {"Morning", "Sonata", "</a:t>
            </a:r>
            <a:r>
              <a:rPr lang="en-US" altLang="ko-KR" sz="1600" dirty="0" err="1"/>
              <a:t>Sportage</a:t>
            </a:r>
            <a:r>
              <a:rPr lang="en-US" altLang="ko-KR" sz="1600" dirty="0"/>
              <a:t>", "K7"};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smtClean="0"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for(String car : cars)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    </a:t>
            </a:r>
            <a:r>
              <a:rPr lang="en-US" altLang="ko-KR" sz="1600" dirty="0" smtClean="0">
                <a:latin typeface="+mn-ea"/>
              </a:rPr>
              <a:t>   </a:t>
            </a:r>
            <a:r>
              <a:rPr lang="en-US" altLang="ko-KR" sz="1600" dirty="0" err="1" smtClean="0">
                <a:latin typeface="+mn-ea"/>
              </a:rPr>
              <a:t>System.out.println</a:t>
            </a:r>
            <a:r>
              <a:rPr lang="en-US" altLang="ko-KR" sz="1600" dirty="0" smtClean="0">
                <a:latin typeface="+mn-ea"/>
              </a:rPr>
              <a:t>(car</a:t>
            </a:r>
            <a:r>
              <a:rPr lang="en-US" altLang="ko-KR" sz="1600" dirty="0">
                <a:latin typeface="+mn-ea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+mn-ea"/>
              </a:rPr>
              <a:t>   }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001754" y="1700808"/>
            <a:ext cx="3455302" cy="954237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/>
              <a:t>for(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배열이름</a:t>
            </a:r>
            <a:r>
              <a:rPr lang="en-US" altLang="ko-KR" dirty="0" smtClean="0"/>
              <a:t>){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반복실행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98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48544" y="1532451"/>
            <a:ext cx="2670654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정수형 배열의 연산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36" y="3789040"/>
            <a:ext cx="1676545" cy="1966131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12" y="990354"/>
            <a:ext cx="4968552" cy="51970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78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62491" y="991228"/>
            <a:ext cx="364276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디버깅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(Debugging)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4531" y="1556792"/>
            <a:ext cx="303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① 브레이크 포인트 설정</a:t>
            </a:r>
            <a:endParaRPr lang="ko-KR" altLang="en-US" sz="16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280515" y="1967881"/>
            <a:ext cx="3600477" cy="1944216"/>
            <a:chOff x="997499" y="2230597"/>
            <a:chExt cx="4451579" cy="232049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735"/>
            <a:stretch/>
          </p:blipFill>
          <p:spPr>
            <a:xfrm>
              <a:off x="1094214" y="2230597"/>
              <a:ext cx="4354864" cy="232049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1" name="모서리가 둥근 직사각형 20"/>
            <p:cNvSpPr/>
            <p:nvPr/>
          </p:nvSpPr>
          <p:spPr>
            <a:xfrm>
              <a:off x="997499" y="2918150"/>
              <a:ext cx="445148" cy="434149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5385048" y="1556792"/>
            <a:ext cx="15600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/>
              <a:t>② 디버그 실행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5385048" y="2005093"/>
            <a:ext cx="3696216" cy="847843"/>
            <a:chOff x="5385048" y="2254631"/>
            <a:chExt cx="3696216" cy="84784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2254631"/>
              <a:ext cx="3696216" cy="847843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7" name="모서리가 둥근 직사각형 16"/>
            <p:cNvSpPr/>
            <p:nvPr/>
          </p:nvSpPr>
          <p:spPr>
            <a:xfrm>
              <a:off x="7473280" y="2420888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385048" y="299695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/>
              <a:t>③ </a:t>
            </a:r>
            <a:r>
              <a:rPr lang="en-US" altLang="ko-KR" sz="1600" dirty="0" smtClean="0"/>
              <a:t>Step Over(</a:t>
            </a:r>
            <a:r>
              <a:rPr lang="ko-KR" altLang="en-US" sz="1600" dirty="0" smtClean="0"/>
              <a:t>단계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grpSp>
        <p:nvGrpSpPr>
          <p:cNvPr id="16" name="그룹 15"/>
          <p:cNvGrpSpPr/>
          <p:nvPr/>
        </p:nvGrpSpPr>
        <p:grpSpPr>
          <a:xfrm>
            <a:off x="5385048" y="3365346"/>
            <a:ext cx="3754554" cy="1760488"/>
            <a:chOff x="5385048" y="3756744"/>
            <a:chExt cx="3754554" cy="176048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5048" y="3861048"/>
              <a:ext cx="3754554" cy="165618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3" name="모서리가 둥근 직사각형 22"/>
            <p:cNvSpPr/>
            <p:nvPr/>
          </p:nvSpPr>
          <p:spPr>
            <a:xfrm>
              <a:off x="7185248" y="3756744"/>
              <a:ext cx="432048" cy="392336"/>
            </a:xfrm>
            <a:prstGeom prst="roundRect">
              <a:avLst>
                <a:gd name="adj" fmla="val 13110"/>
              </a:avLst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4457726"/>
            <a:ext cx="2952328" cy="184771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1568624" y="4077072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④</a:t>
            </a:r>
            <a:r>
              <a:rPr lang="ko-KR" altLang="en-US" sz="1600" dirty="0" smtClean="0"/>
              <a:t> 결과 확인</a:t>
            </a:r>
            <a:endParaRPr lang="ko-KR" altLang="en-US" sz="16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09184" y="3356992"/>
            <a:ext cx="432048" cy="392336"/>
          </a:xfrm>
          <a:prstGeom prst="roundRect">
            <a:avLst>
              <a:gd name="adj" fmla="val 1311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85661" y="5301208"/>
            <a:ext cx="16921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smtClean="0"/>
              <a:t>⑤ 디버깅 종료</a:t>
            </a:r>
            <a:endParaRPr lang="ko-KR" altLang="en-US" sz="1600" dirty="0"/>
          </a:p>
        </p:txBody>
      </p:sp>
      <p:cxnSp>
        <p:nvCxnSpPr>
          <p:cNvPr id="28" name="직선 화살표 연결선 27"/>
          <p:cNvCxnSpPr>
            <a:endCxn id="25" idx="2"/>
          </p:cNvCxnSpPr>
          <p:nvPr/>
        </p:nvCxnSpPr>
        <p:spPr>
          <a:xfrm flipV="1">
            <a:off x="6609184" y="3749328"/>
            <a:ext cx="216024" cy="155188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8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배열</a:t>
            </a:r>
            <a:r>
              <a:rPr lang="en-US" altLang="ko-KR" dirty="0"/>
              <a:t>(Array]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136576" y="1124744"/>
            <a:ext cx="3246718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 smtClean="0">
                <a:solidFill>
                  <a:srgbClr val="C00000"/>
                </a:solidFill>
              </a:rPr>
              <a:t>실수형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배열의 연산 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67" y="1742796"/>
            <a:ext cx="4176464" cy="428681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55" y="3868558"/>
            <a:ext cx="1333625" cy="21610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74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6764</TotalTime>
  <Words>900</Words>
  <Application>Microsoft Office PowerPoint</Application>
  <PresentationFormat>A4 용지(210x297mm)</PresentationFormat>
  <Paragraphs>242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HY헤드라인M</vt:lpstr>
      <vt:lpstr>맑은 고딕</vt:lpstr>
      <vt:lpstr>휴먼모음T</vt:lpstr>
      <vt:lpstr>휴먼엑스포</vt:lpstr>
      <vt:lpstr>Arial</vt:lpstr>
      <vt:lpstr>Wingdings</vt:lpstr>
      <vt:lpstr>Office 테마</vt:lpstr>
      <vt:lpstr>5장. 배열(Array)</vt:lpstr>
      <vt:lpstr> 배열(Array]</vt:lpstr>
      <vt:lpstr> 배열 사용하기</vt:lpstr>
      <vt:lpstr> 배열(Array]</vt:lpstr>
      <vt:lpstr> 배열(Array]</vt:lpstr>
      <vt:lpstr> 향상된 for문과 배열</vt:lpstr>
      <vt:lpstr> 배열(Array]</vt:lpstr>
      <vt:lpstr> 배열(Array]</vt:lpstr>
      <vt:lpstr> 배열(Array]</vt:lpstr>
      <vt:lpstr> 배열(Array]</vt:lpstr>
      <vt:lpstr> 배열(Array]</vt:lpstr>
      <vt:lpstr> 배열(Array]</vt:lpstr>
      <vt:lpstr>  배열 실습 예제</vt:lpstr>
      <vt:lpstr> 배열 복사하기</vt:lpstr>
      <vt:lpstr> 배열 복사하기</vt:lpstr>
      <vt:lpstr> 배열 복사하기</vt:lpstr>
      <vt:lpstr>  메서드로 배열 전달</vt:lpstr>
      <vt:lpstr>  최대값 찾기</vt:lpstr>
      <vt:lpstr>  배열을 이용한 성적 처리 프로그램</vt:lpstr>
      <vt:lpstr>  배열을 이용한 성적 처리 프로그램</vt:lpstr>
      <vt:lpstr>  배열을 이용한 성적 처리 프로그램</vt:lpstr>
      <vt:lpstr>  순위(rank)</vt:lpstr>
      <vt:lpstr>  정렬(Sort)</vt:lpstr>
      <vt:lpstr>  정렬(Sort)</vt:lpstr>
      <vt:lpstr>  정렬(Sort)</vt:lpstr>
      <vt:lpstr>  정렬(Sort)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  <vt:lpstr> 다차원 배열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436</cp:revision>
  <dcterms:created xsi:type="dcterms:W3CDTF">2019-03-04T02:36:55Z</dcterms:created>
  <dcterms:modified xsi:type="dcterms:W3CDTF">2023-05-16T22:46:54Z</dcterms:modified>
</cp:coreProperties>
</file>