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444" r:id="rId3"/>
    <p:sldId id="445" r:id="rId4"/>
    <p:sldId id="446" r:id="rId5"/>
    <p:sldId id="447" r:id="rId6"/>
    <p:sldId id="457" r:id="rId7"/>
    <p:sldId id="448" r:id="rId8"/>
    <p:sldId id="449" r:id="rId9"/>
    <p:sldId id="456" r:id="rId10"/>
    <p:sldId id="450" r:id="rId11"/>
    <p:sldId id="451" r:id="rId12"/>
    <p:sldId id="458" r:id="rId13"/>
    <p:sldId id="461" r:id="rId14"/>
    <p:sldId id="459" r:id="rId15"/>
    <p:sldId id="460" r:id="rId1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16</a:t>
            </a:r>
            <a:r>
              <a:rPr lang="ko-KR" altLang="en-US" sz="3600" b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스레</a:t>
            </a:r>
            <a:r>
              <a:rPr lang="ko-KR" altLang="en-US" sz="3600" b="1" dirty="0" err="1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드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Thread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1004475" y="1124744"/>
            <a:ext cx="25922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익명 객체로 구현 </a:t>
            </a:r>
            <a:endParaRPr lang="en-US" altLang="ko-KR" b="1" dirty="0"/>
          </a:p>
        </p:txBody>
      </p:sp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멀티 </a:t>
            </a:r>
            <a:r>
              <a:rPr lang="ko-KR" altLang="en-US" dirty="0" err="1" smtClean="0"/>
              <a:t>쓰레드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994461"/>
            <a:ext cx="5760640" cy="5221434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58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멀티 </a:t>
            </a:r>
            <a:r>
              <a:rPr lang="ko-KR" altLang="en-US" dirty="0" err="1" smtClean="0"/>
              <a:t>쓰레드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1004475" y="1124744"/>
            <a:ext cx="25922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람다식</a:t>
            </a:r>
            <a:r>
              <a:rPr lang="ko-KR" altLang="en-US" b="1" dirty="0" err="1"/>
              <a:t>으</a:t>
            </a:r>
            <a:r>
              <a:rPr lang="ko-KR" altLang="en-US" b="1" dirty="0" err="1" smtClean="0"/>
              <a:t>로</a:t>
            </a:r>
            <a:r>
              <a:rPr lang="ko-KR" altLang="en-US" b="1" dirty="0" smtClean="0"/>
              <a:t> 구현 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994544"/>
            <a:ext cx="6048672" cy="5109853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90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Thread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12642" y="1052736"/>
            <a:ext cx="222413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Thread </a:t>
            </a: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이름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544" y="1556792"/>
            <a:ext cx="8186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스레드는</a:t>
            </a:r>
            <a:r>
              <a:rPr lang="ko-KR" altLang="en-US" sz="1600" dirty="0" smtClean="0"/>
              <a:t> 자신의 이름을 가지고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메인 </a:t>
            </a:r>
            <a:r>
              <a:rPr lang="ko-KR" altLang="en-US" sz="1600" dirty="0" err="1" smtClean="0"/>
              <a:t>스레드는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‘main’</a:t>
            </a:r>
            <a:r>
              <a:rPr lang="ko-KR" altLang="en-US" sz="1600" dirty="0" smtClean="0"/>
              <a:t>이라는 이름을 가지고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직접 생성한 </a:t>
            </a:r>
            <a:r>
              <a:rPr lang="ko-KR" altLang="en-US" sz="1600" dirty="0" err="1" smtClean="0"/>
              <a:t>스레드는</a:t>
            </a:r>
            <a:r>
              <a:rPr lang="ko-KR" altLang="en-US" sz="1600" dirty="0" smtClean="0"/>
              <a:t> 자동으로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Thread-n </a:t>
            </a:r>
            <a:r>
              <a:rPr lang="ko-KR" altLang="en-US" sz="1600" dirty="0" smtClean="0"/>
              <a:t>이라는 이름으로 설정된다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다른 이름으로 설정하고 싶다면 </a:t>
            </a:r>
            <a:r>
              <a:rPr lang="en-US" altLang="ko-KR" sz="1600" b="1" dirty="0" smtClean="0"/>
              <a:t>Thread </a:t>
            </a:r>
            <a:r>
              <a:rPr lang="ko-KR" altLang="en-US" sz="1600" b="1" dirty="0" smtClean="0"/>
              <a:t>클래스의 </a:t>
            </a:r>
            <a:r>
              <a:rPr lang="en-US" altLang="ko-KR" sz="1600" b="1" dirty="0" err="1" smtClean="0"/>
              <a:t>setName</a:t>
            </a:r>
            <a:r>
              <a:rPr lang="en-US" altLang="ko-KR" sz="1600" b="1" dirty="0" smtClean="0"/>
              <a:t>() </a:t>
            </a:r>
            <a:r>
              <a:rPr lang="ko-KR" altLang="en-US" sz="1600" b="1" dirty="0" err="1" smtClean="0"/>
              <a:t>메소드로</a:t>
            </a:r>
            <a:r>
              <a:rPr lang="ko-KR" altLang="en-US" sz="1600" b="1" dirty="0" smtClean="0"/>
              <a:t> 변경한다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3068960"/>
            <a:ext cx="3679609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3068960"/>
            <a:ext cx="3761727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>
            <a:off x="3440832" y="3645024"/>
            <a:ext cx="18002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Thread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12642" y="1052736"/>
            <a:ext cx="5032446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1. Thread </a:t>
            </a:r>
            <a:r>
              <a:rPr lang="ko-KR" altLang="en-US" sz="1800" b="1" dirty="0" smtClean="0"/>
              <a:t> 이름을 설정한 경우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72816"/>
            <a:ext cx="6494697" cy="29951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19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Thread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68760"/>
            <a:ext cx="4168350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2. Thread </a:t>
            </a:r>
            <a:r>
              <a:rPr lang="ko-KR" altLang="en-US" sz="1800" b="1" dirty="0" smtClean="0"/>
              <a:t> 이름을 설정하지 않은 경우</a:t>
            </a: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60848"/>
            <a:ext cx="6838052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66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Thread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1" y="1093267"/>
            <a:ext cx="8740897" cy="46714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7752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776536" y="1484784"/>
            <a:ext cx="81667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  프로세스</a:t>
            </a:r>
            <a:r>
              <a:rPr lang="en-US" altLang="ko-KR" sz="1600" dirty="0"/>
              <a:t>(Process)</a:t>
            </a:r>
          </a:p>
          <a:p>
            <a:pPr marL="603647" lvl="1" indent="-232172">
              <a:buFont typeface="Wingdings" panose="05000000000000000000" pitchFamily="2" charset="2"/>
              <a:buChar char="§"/>
            </a:pPr>
            <a:r>
              <a:rPr lang="ko-KR" altLang="en-US" sz="1600" dirty="0"/>
              <a:t>실행 중인 하나의 프로그램을 말한다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하드디스크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주기억장치</a:t>
            </a:r>
            <a:r>
              <a:rPr lang="en-US" altLang="ko-KR" sz="1600" dirty="0"/>
              <a:t>)</a:t>
            </a:r>
          </a:p>
          <a:p>
            <a:pPr marL="603647" lvl="1" indent="-232172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r>
              <a:rPr lang="ko-KR" altLang="en-US" sz="1600" dirty="0" smtClean="0"/>
              <a:t>  멀티 </a:t>
            </a:r>
            <a:r>
              <a:rPr lang="ko-KR" altLang="en-US" sz="1600" dirty="0" err="1" smtClean="0"/>
              <a:t>태스킹</a:t>
            </a:r>
            <a:r>
              <a:rPr lang="en-US" altLang="ko-KR" sz="1600" dirty="0"/>
              <a:t>(multi tasking)</a:t>
            </a:r>
          </a:p>
          <a:p>
            <a:pPr marL="603647" lvl="1" indent="-232172">
              <a:buFont typeface="Wingdings" panose="05000000000000000000" pitchFamily="2" charset="2"/>
              <a:buChar char="§"/>
            </a:pPr>
            <a:r>
              <a:rPr lang="ko-KR" altLang="en-US" sz="1600" dirty="0"/>
              <a:t>두가지 이상의 작업을 동시에 처리하는 것</a:t>
            </a:r>
            <a:r>
              <a:rPr lang="en-US" altLang="ko-KR" sz="1600" dirty="0"/>
              <a:t>.</a:t>
            </a:r>
          </a:p>
          <a:p>
            <a:pPr marL="603647" lvl="1" indent="-232172">
              <a:buFont typeface="Wingdings" panose="05000000000000000000" pitchFamily="2" charset="2"/>
              <a:buChar char="§"/>
            </a:pPr>
            <a:r>
              <a:rPr lang="ko-KR" altLang="en-US" sz="1600" dirty="0"/>
              <a:t>멀티 프로세스 </a:t>
            </a:r>
            <a:r>
              <a:rPr lang="en-US" altLang="ko-KR" sz="1600" dirty="0"/>
              <a:t>: </a:t>
            </a:r>
            <a:r>
              <a:rPr lang="ko-KR" altLang="en-US" sz="1600" dirty="0"/>
              <a:t>독립적으로 프로그램들을 실행하고 여러가지 작업처리</a:t>
            </a:r>
            <a:r>
              <a:rPr lang="en-US" altLang="ko-KR" sz="1600" dirty="0"/>
              <a:t>.</a:t>
            </a:r>
          </a:p>
          <a:p>
            <a:pPr marL="603647" lvl="1" indent="-232172">
              <a:buFont typeface="Wingdings" panose="05000000000000000000" pitchFamily="2" charset="2"/>
              <a:buChar char="§"/>
            </a:pPr>
            <a:r>
              <a:rPr lang="ko-KR" altLang="en-US" sz="1600" dirty="0"/>
              <a:t>멀티 스레드 </a:t>
            </a:r>
            <a:r>
              <a:rPr lang="en-US" altLang="ko-KR" sz="1600" dirty="0"/>
              <a:t>: </a:t>
            </a:r>
            <a:r>
              <a:rPr lang="ko-KR" altLang="en-US" sz="1600" dirty="0"/>
              <a:t>한 개를 프로그램을 실행하고 내부적으로 여러 가지 작업 처리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B5900A-C7AE-410B-A88E-EF5BC96AF9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64"/>
          <a:stretch/>
        </p:blipFill>
        <p:spPr>
          <a:xfrm>
            <a:off x="6897216" y="3488751"/>
            <a:ext cx="2638062" cy="2091737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DF99FA8F-9C47-4630-AEA5-E7C6139D275A}"/>
              </a:ext>
            </a:extLst>
          </p:cNvPr>
          <p:cNvGrpSpPr/>
          <p:nvPr/>
        </p:nvGrpSpPr>
        <p:grpSpPr>
          <a:xfrm>
            <a:off x="776536" y="3456828"/>
            <a:ext cx="5957232" cy="2078897"/>
            <a:chOff x="1342239" y="4009938"/>
            <a:chExt cx="7331978" cy="255864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8F039AC-EDAF-4D10-B3BB-9ACEBD3B870C}"/>
                </a:ext>
              </a:extLst>
            </p:cNvPr>
            <p:cNvSpPr/>
            <p:nvPr/>
          </p:nvSpPr>
          <p:spPr>
            <a:xfrm>
              <a:off x="1342239" y="4009938"/>
              <a:ext cx="7331978" cy="255864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E4058B0-4F3C-44CD-912F-EB1674FC6717}"/>
                </a:ext>
              </a:extLst>
            </p:cNvPr>
            <p:cNvSpPr/>
            <p:nvPr/>
          </p:nvSpPr>
          <p:spPr>
            <a:xfrm>
              <a:off x="1778467" y="4874004"/>
              <a:ext cx="1342238" cy="1384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C840D05-DF66-4815-B3D7-2AE4F85A464B}"/>
                </a:ext>
              </a:extLst>
            </p:cNvPr>
            <p:cNvGrpSpPr/>
            <p:nvPr/>
          </p:nvGrpSpPr>
          <p:grpSpPr>
            <a:xfrm>
              <a:off x="1963291" y="5289259"/>
              <a:ext cx="377504" cy="838899"/>
              <a:chOff x="1963024" y="5217952"/>
              <a:chExt cx="377504" cy="838899"/>
            </a:xfrm>
            <a:solidFill>
              <a:schemeClr val="bg1">
                <a:lumMod val="65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C466844-9BA9-4F1D-A68C-4E85E006E286}"/>
                  </a:ext>
                </a:extLst>
              </p:cNvPr>
              <p:cNvSpPr/>
              <p:nvPr/>
            </p:nvSpPr>
            <p:spPr>
              <a:xfrm>
                <a:off x="1963024" y="5217952"/>
                <a:ext cx="377504" cy="83889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A643543D-F1A9-4606-A2C9-4F9E9DD2A2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1776" y="5343787"/>
                <a:ext cx="0" cy="629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A178E67-82AA-4E34-A516-138758CBA7AC}"/>
                </a:ext>
              </a:extLst>
            </p:cNvPr>
            <p:cNvGrpSpPr/>
            <p:nvPr/>
          </p:nvGrpSpPr>
          <p:grpSpPr>
            <a:xfrm>
              <a:off x="2525619" y="5289258"/>
              <a:ext cx="377504" cy="838899"/>
              <a:chOff x="1963024" y="5217952"/>
              <a:chExt cx="377504" cy="838899"/>
            </a:xfrm>
            <a:solidFill>
              <a:schemeClr val="bg1">
                <a:lumMod val="65000"/>
              </a:schemeClr>
            </a:solidFill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464188E-92F8-4D34-849E-257CF660271E}"/>
                  </a:ext>
                </a:extLst>
              </p:cNvPr>
              <p:cNvSpPr/>
              <p:nvPr/>
            </p:nvSpPr>
            <p:spPr>
              <a:xfrm>
                <a:off x="1963024" y="5217952"/>
                <a:ext cx="377504" cy="83889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EE28BE99-3206-442D-83D4-0A928A0FE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1776" y="5343787"/>
                <a:ext cx="0" cy="629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57C4C7-FBD8-4A95-8F9C-35E5D1111459}"/>
                </a:ext>
              </a:extLst>
            </p:cNvPr>
            <p:cNvSpPr txBox="1"/>
            <p:nvPr/>
          </p:nvSpPr>
          <p:spPr>
            <a:xfrm>
              <a:off x="1863598" y="4940957"/>
              <a:ext cx="1307770" cy="340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멀티 스레드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A7B743-804B-412A-A136-23DBE7948FB8}"/>
                </a:ext>
              </a:extLst>
            </p:cNvPr>
            <p:cNvSpPr txBox="1"/>
            <p:nvPr/>
          </p:nvSpPr>
          <p:spPr>
            <a:xfrm>
              <a:off x="1778467" y="4477524"/>
              <a:ext cx="1327692" cy="378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프로세스 </a:t>
              </a:r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7A6C644-A5DC-4396-97A1-B59EB5D575AE}"/>
                </a:ext>
              </a:extLst>
            </p:cNvPr>
            <p:cNvSpPr/>
            <p:nvPr/>
          </p:nvSpPr>
          <p:spPr>
            <a:xfrm>
              <a:off x="5058668" y="4874004"/>
              <a:ext cx="1090568" cy="1384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ED7D9F4-7125-4584-A8B5-8F597ABC03BC}"/>
                </a:ext>
              </a:extLst>
            </p:cNvPr>
            <p:cNvGrpSpPr/>
            <p:nvPr/>
          </p:nvGrpSpPr>
          <p:grpSpPr>
            <a:xfrm>
              <a:off x="5423589" y="5286947"/>
              <a:ext cx="377504" cy="838899"/>
              <a:chOff x="1963024" y="5217952"/>
              <a:chExt cx="377504" cy="838899"/>
            </a:xfrm>
            <a:solidFill>
              <a:schemeClr val="bg1">
                <a:lumMod val="65000"/>
              </a:schemeClr>
            </a:solidFill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4F7B8AD-DDEE-40DC-B03A-31DC5BE08EE6}"/>
                  </a:ext>
                </a:extLst>
              </p:cNvPr>
              <p:cNvSpPr/>
              <p:nvPr/>
            </p:nvSpPr>
            <p:spPr>
              <a:xfrm>
                <a:off x="1963024" y="5217952"/>
                <a:ext cx="377504" cy="83889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2C73D9E0-50C7-48BD-9F2B-86729C0E4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1776" y="5343787"/>
                <a:ext cx="0" cy="629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D858ED-6790-45E0-896A-596B926813FA}"/>
                </a:ext>
              </a:extLst>
            </p:cNvPr>
            <p:cNvSpPr txBox="1"/>
            <p:nvPr/>
          </p:nvSpPr>
          <p:spPr>
            <a:xfrm>
              <a:off x="4930682" y="4931928"/>
              <a:ext cx="1363317" cy="340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싱글 스레드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C165F6-4B59-442B-833F-E9EE5C1D466D}"/>
                </a:ext>
              </a:extLst>
            </p:cNvPr>
            <p:cNvSpPr txBox="1"/>
            <p:nvPr/>
          </p:nvSpPr>
          <p:spPr>
            <a:xfrm>
              <a:off x="4930682" y="4514241"/>
              <a:ext cx="1319082" cy="378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프로세스 </a:t>
              </a:r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2EF3C4C-7974-4A8F-B8A2-4FF91B60E3B3}"/>
                </a:ext>
              </a:extLst>
            </p:cNvPr>
            <p:cNvSpPr/>
            <p:nvPr/>
          </p:nvSpPr>
          <p:spPr>
            <a:xfrm>
              <a:off x="6526986" y="4874004"/>
              <a:ext cx="1708941" cy="1384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BA85684-48C4-487F-A48E-A885C057295E}"/>
                </a:ext>
              </a:extLst>
            </p:cNvPr>
            <p:cNvGrpSpPr/>
            <p:nvPr/>
          </p:nvGrpSpPr>
          <p:grpSpPr>
            <a:xfrm>
              <a:off x="7182769" y="5286946"/>
              <a:ext cx="377504" cy="838899"/>
              <a:chOff x="1963024" y="5217952"/>
              <a:chExt cx="377504" cy="838899"/>
            </a:xfrm>
            <a:solidFill>
              <a:schemeClr val="bg1">
                <a:lumMod val="65000"/>
              </a:schemeClr>
            </a:solidFill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EEA7985-1685-4BE2-B59F-34D76BC13AAB}"/>
                  </a:ext>
                </a:extLst>
              </p:cNvPr>
              <p:cNvSpPr/>
              <p:nvPr/>
            </p:nvSpPr>
            <p:spPr>
              <a:xfrm>
                <a:off x="1963024" y="5217952"/>
                <a:ext cx="377504" cy="83889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48897340-A132-4436-8BE3-51E2194B1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1776" y="5343787"/>
                <a:ext cx="0" cy="629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1A90508-4DDC-4353-A936-B0BAF69EE474}"/>
                </a:ext>
              </a:extLst>
            </p:cNvPr>
            <p:cNvGrpSpPr/>
            <p:nvPr/>
          </p:nvGrpSpPr>
          <p:grpSpPr>
            <a:xfrm>
              <a:off x="7724731" y="5286946"/>
              <a:ext cx="377504" cy="838899"/>
              <a:chOff x="1963024" y="5217952"/>
              <a:chExt cx="377504" cy="838899"/>
            </a:xfrm>
            <a:solidFill>
              <a:schemeClr val="bg1">
                <a:lumMod val="65000"/>
              </a:schemeClr>
            </a:solidFill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CF72BDE4-24D4-4FC3-82AE-E8A07ABA27C4}"/>
                  </a:ext>
                </a:extLst>
              </p:cNvPr>
              <p:cNvSpPr/>
              <p:nvPr/>
            </p:nvSpPr>
            <p:spPr>
              <a:xfrm>
                <a:off x="1963024" y="5217952"/>
                <a:ext cx="377504" cy="83889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AECE26EB-C76B-451D-AEE6-3ADB3EBAB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1776" y="5343787"/>
                <a:ext cx="0" cy="629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2968966-9A2F-4E91-9EAA-E6B0449E8111}"/>
                </a:ext>
              </a:extLst>
            </p:cNvPr>
            <p:cNvSpPr txBox="1"/>
            <p:nvPr/>
          </p:nvSpPr>
          <p:spPr>
            <a:xfrm>
              <a:off x="6744830" y="4950810"/>
              <a:ext cx="1357406" cy="340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멀티 스레드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E84CEA3-EA80-4C46-9963-BDD220D99E99}"/>
                </a:ext>
              </a:extLst>
            </p:cNvPr>
            <p:cNvSpPr txBox="1"/>
            <p:nvPr/>
          </p:nvSpPr>
          <p:spPr>
            <a:xfrm>
              <a:off x="6695737" y="4477543"/>
              <a:ext cx="1354510" cy="378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프로세스 </a:t>
              </a:r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ECC18E7-CE9A-4030-AF1B-80BB2B33DE3D}"/>
                </a:ext>
              </a:extLst>
            </p:cNvPr>
            <p:cNvSpPr/>
            <p:nvPr/>
          </p:nvSpPr>
          <p:spPr>
            <a:xfrm>
              <a:off x="3590350" y="4874004"/>
              <a:ext cx="1090568" cy="1384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6631C40-0792-48C5-BB0B-CA2B4E1D3777}"/>
                </a:ext>
              </a:extLst>
            </p:cNvPr>
            <p:cNvGrpSpPr/>
            <p:nvPr/>
          </p:nvGrpSpPr>
          <p:grpSpPr>
            <a:xfrm>
              <a:off x="3955271" y="5286947"/>
              <a:ext cx="377504" cy="838899"/>
              <a:chOff x="1963024" y="5217952"/>
              <a:chExt cx="377504" cy="838899"/>
            </a:xfrm>
            <a:solidFill>
              <a:schemeClr val="bg1">
                <a:lumMod val="65000"/>
              </a:schemeClr>
            </a:solidFill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ED2E16B-1539-426A-9D1A-11663071F9B7}"/>
                  </a:ext>
                </a:extLst>
              </p:cNvPr>
              <p:cNvSpPr/>
              <p:nvPr/>
            </p:nvSpPr>
            <p:spPr>
              <a:xfrm>
                <a:off x="1963024" y="5217952"/>
                <a:ext cx="377504" cy="83889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6A273F66-3F79-4F49-88C6-0200488587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1776" y="5343787"/>
                <a:ext cx="0" cy="629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7688CE7-4589-4A85-A8CF-C684D183E8B0}"/>
                </a:ext>
              </a:extLst>
            </p:cNvPr>
            <p:cNvSpPr txBox="1"/>
            <p:nvPr/>
          </p:nvSpPr>
          <p:spPr>
            <a:xfrm>
              <a:off x="3480498" y="4941976"/>
              <a:ext cx="1329962" cy="340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싱글 스레드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47982B0-5887-448A-9B4A-F255B359B492}"/>
                </a:ext>
              </a:extLst>
            </p:cNvPr>
            <p:cNvSpPr txBox="1"/>
            <p:nvPr/>
          </p:nvSpPr>
          <p:spPr>
            <a:xfrm>
              <a:off x="3428234" y="4514241"/>
              <a:ext cx="1320394" cy="378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프로세스 </a:t>
              </a:r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683551CF-F841-48F8-94E5-BF1CBFC8496F}"/>
                </a:ext>
              </a:extLst>
            </p:cNvPr>
            <p:cNvGrpSpPr/>
            <p:nvPr/>
          </p:nvGrpSpPr>
          <p:grpSpPr>
            <a:xfrm>
              <a:off x="6640806" y="5286946"/>
              <a:ext cx="377504" cy="838899"/>
              <a:chOff x="1963024" y="5217952"/>
              <a:chExt cx="377504" cy="838899"/>
            </a:xfrm>
            <a:solidFill>
              <a:schemeClr val="bg1">
                <a:lumMod val="65000"/>
              </a:schemeClr>
            </a:solidFill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66C6E50-6077-4FD8-B411-89871C5EE675}"/>
                  </a:ext>
                </a:extLst>
              </p:cNvPr>
              <p:cNvSpPr/>
              <p:nvPr/>
            </p:nvSpPr>
            <p:spPr>
              <a:xfrm>
                <a:off x="1963024" y="5217952"/>
                <a:ext cx="377504" cy="83889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C3489354-6395-4B24-A9BF-48BA33FA9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1776" y="5343787"/>
                <a:ext cx="0" cy="629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6BA05A4-FF15-4FF7-B02F-E866F257E1C3}"/>
                </a:ext>
              </a:extLst>
            </p:cNvPr>
            <p:cNvSpPr txBox="1"/>
            <p:nvPr/>
          </p:nvSpPr>
          <p:spPr>
            <a:xfrm>
              <a:off x="3777197" y="4049228"/>
              <a:ext cx="2306971" cy="416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멀티 프로세스 </a:t>
              </a:r>
            </a:p>
          </p:txBody>
        </p:sp>
      </p:grpSp>
      <p:sp>
        <p:nvSpPr>
          <p:cNvPr id="57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멀티 </a:t>
            </a:r>
            <a:r>
              <a:rPr lang="ko-KR" altLang="en-US" dirty="0" err="1" smtClean="0"/>
              <a:t>쓰레드</a:t>
            </a:r>
            <a:endParaRPr lang="ko-KR" altLang="en-US" dirty="0"/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04528" y="980728"/>
            <a:ext cx="3295458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프로세스와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쓰레드</a:t>
            </a: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3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491795" y="836712"/>
            <a:ext cx="816762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  </a:t>
            </a:r>
            <a:r>
              <a:rPr lang="ko-KR" altLang="en-US" b="1" dirty="0" smtClean="0">
                <a:solidFill>
                  <a:srgbClr val="C00000"/>
                </a:solidFill>
              </a:rPr>
              <a:t>메인</a:t>
            </a:r>
            <a:r>
              <a:rPr lang="en-US" altLang="ko-KR" b="1" dirty="0">
                <a:solidFill>
                  <a:srgbClr val="C00000"/>
                </a:solidFill>
              </a:rPr>
              <a:t>(main) </a:t>
            </a:r>
            <a:r>
              <a:rPr lang="ko-KR" altLang="en-US" b="1" dirty="0">
                <a:solidFill>
                  <a:srgbClr val="C00000"/>
                </a:solidFill>
              </a:rPr>
              <a:t>스레드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603647" lvl="1" indent="-232172">
              <a:buFont typeface="Wingdings" panose="05000000000000000000" pitchFamily="2" charset="2"/>
              <a:buChar char="§"/>
            </a:pPr>
            <a:r>
              <a:rPr lang="ko-KR" altLang="en-US" sz="1600" dirty="0"/>
              <a:t>모든 자바 프로그램은 메인 스레드가 </a:t>
            </a:r>
            <a:r>
              <a:rPr lang="en-US" altLang="ko-KR" sz="1600" dirty="0"/>
              <a:t>main() </a:t>
            </a:r>
            <a:r>
              <a:rPr lang="ko-KR" altLang="en-US" sz="1600" dirty="0"/>
              <a:t>메소드를 실행하면서 시작된다</a:t>
            </a:r>
            <a:r>
              <a:rPr lang="en-US" altLang="ko-KR" sz="1600" dirty="0"/>
              <a:t>.</a:t>
            </a:r>
          </a:p>
          <a:p>
            <a:pPr marL="603647" lvl="1" indent="-232172">
              <a:buFont typeface="Wingdings" panose="05000000000000000000" pitchFamily="2" charset="2"/>
              <a:buChar char="§"/>
            </a:pPr>
            <a:r>
              <a:rPr lang="en-US" altLang="ko-KR" sz="1600" dirty="0"/>
              <a:t>main() </a:t>
            </a:r>
            <a:r>
              <a:rPr lang="ko-KR" altLang="en-US" sz="1600" dirty="0"/>
              <a:t>메소드의 첫 코드부터 아래로 순차적으로 실행한다</a:t>
            </a:r>
            <a:r>
              <a:rPr lang="en-US" altLang="ko-KR" sz="1600" dirty="0"/>
              <a:t>.</a:t>
            </a:r>
          </a:p>
          <a:p>
            <a:pPr marL="603647" lvl="1" indent="-232172">
              <a:buFont typeface="Wingdings" panose="05000000000000000000" pitchFamily="2" charset="2"/>
              <a:buChar char="§"/>
            </a:pPr>
            <a:r>
              <a:rPr lang="en-US" altLang="ko-KR" sz="1600" dirty="0"/>
              <a:t>main()</a:t>
            </a:r>
            <a:r>
              <a:rPr lang="ko-KR" altLang="en-US" sz="1600" dirty="0"/>
              <a:t>메소드의 마지막 코드를 실행하거나</a:t>
            </a:r>
            <a:r>
              <a:rPr lang="en-US" altLang="ko-KR" sz="1600" dirty="0"/>
              <a:t>, return</a:t>
            </a:r>
            <a:r>
              <a:rPr lang="ko-KR" altLang="en-US" sz="1600" dirty="0"/>
              <a:t>문을 만나면 실행이 종료된다</a:t>
            </a:r>
            <a:r>
              <a:rPr lang="en-US" altLang="ko-KR" sz="1600" dirty="0"/>
              <a:t>.</a:t>
            </a:r>
          </a:p>
          <a:p>
            <a:pPr marL="603647" lvl="1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729E704-0726-48C8-930A-A5C5D9A828A7}"/>
              </a:ext>
            </a:extLst>
          </p:cNvPr>
          <p:cNvGrpSpPr/>
          <p:nvPr/>
        </p:nvGrpSpPr>
        <p:grpSpPr>
          <a:xfrm>
            <a:off x="1178222" y="2250279"/>
            <a:ext cx="1904670" cy="2603545"/>
            <a:chOff x="1450119" y="2157999"/>
            <a:chExt cx="2344209" cy="3204364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F288D2EB-4076-4D0F-B649-07303C8EBD6E}"/>
                </a:ext>
              </a:extLst>
            </p:cNvPr>
            <p:cNvSpPr/>
            <p:nvPr/>
          </p:nvSpPr>
          <p:spPr>
            <a:xfrm>
              <a:off x="1625460" y="2520170"/>
              <a:ext cx="1933593" cy="28208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7194F82-841F-4B54-83ED-2E2BC991A54E}"/>
                </a:ext>
              </a:extLst>
            </p:cNvPr>
            <p:cNvSpPr txBox="1"/>
            <p:nvPr/>
          </p:nvSpPr>
          <p:spPr>
            <a:xfrm>
              <a:off x="1450119" y="2157999"/>
              <a:ext cx="2344209" cy="32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38" b="1" u="sng" dirty="0">
                  <a:solidFill>
                    <a:srgbClr val="0070C0"/>
                  </a:solidFill>
                </a:rPr>
                <a:t>싱글 스레드 애플리케이션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82796A4-65AF-4C44-99BA-D8D3062D138F}"/>
                </a:ext>
              </a:extLst>
            </p:cNvPr>
            <p:cNvSpPr/>
            <p:nvPr/>
          </p:nvSpPr>
          <p:spPr>
            <a:xfrm>
              <a:off x="2049931" y="2994947"/>
              <a:ext cx="1090568" cy="19294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8804376-D5CA-49E9-B528-2DD24CF2B7DB}"/>
                </a:ext>
              </a:extLst>
            </p:cNvPr>
            <p:cNvSpPr txBox="1"/>
            <p:nvPr/>
          </p:nvSpPr>
          <p:spPr>
            <a:xfrm>
              <a:off x="1717117" y="2559586"/>
              <a:ext cx="859205" cy="29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75" dirty="0"/>
                <a:t>프로세스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0D1A482-8571-45C5-BF80-14CD89BBCBF7}"/>
                </a:ext>
              </a:extLst>
            </p:cNvPr>
            <p:cNvSpPr txBox="1"/>
            <p:nvPr/>
          </p:nvSpPr>
          <p:spPr>
            <a:xfrm>
              <a:off x="2009033" y="5033199"/>
              <a:ext cx="1182708" cy="32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38" dirty="0"/>
                <a:t>메인 스레드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77C5165C-112A-4704-8922-9DE6D7E45333}"/>
                </a:ext>
              </a:extLst>
            </p:cNvPr>
            <p:cNvSpPr/>
            <p:nvPr/>
          </p:nvSpPr>
          <p:spPr>
            <a:xfrm>
              <a:off x="2252502" y="3181171"/>
              <a:ext cx="679508" cy="307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75">
                  <a:solidFill>
                    <a:sysClr val="windowText" lastClr="000000"/>
                  </a:solidFill>
                </a:rPr>
                <a:t>코드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A63DEAF7-2258-4FED-B96C-B72FB4A585A3}"/>
                </a:ext>
              </a:extLst>
            </p:cNvPr>
            <p:cNvSpPr/>
            <p:nvPr/>
          </p:nvSpPr>
          <p:spPr>
            <a:xfrm>
              <a:off x="2260634" y="3857676"/>
              <a:ext cx="679508" cy="307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75">
                  <a:solidFill>
                    <a:sysClr val="windowText" lastClr="000000"/>
                  </a:solidFill>
                </a:rPr>
                <a:t>코드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623DA23-E4CD-4481-A2C1-6CF29D0474B1}"/>
                </a:ext>
              </a:extLst>
            </p:cNvPr>
            <p:cNvSpPr/>
            <p:nvPr/>
          </p:nvSpPr>
          <p:spPr>
            <a:xfrm>
              <a:off x="2260634" y="4486342"/>
              <a:ext cx="679508" cy="307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75">
                  <a:solidFill>
                    <a:sysClr val="windowText" lastClr="000000"/>
                  </a:solidFill>
                </a:rPr>
                <a:t>코드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407AAF7B-7452-40CD-9DBD-3B2DB548CB0B}"/>
                </a:ext>
              </a:extLst>
            </p:cNvPr>
            <p:cNvCxnSpPr>
              <a:cxnSpLocks/>
            </p:cNvCxnSpPr>
            <p:nvPr/>
          </p:nvCxnSpPr>
          <p:spPr>
            <a:xfrm>
              <a:off x="2604306" y="3528527"/>
              <a:ext cx="0" cy="326695"/>
            </a:xfrm>
            <a:prstGeom prst="straightConnector1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7BCF2ACA-8011-4BC6-8ECB-632F9CD630AC}"/>
                </a:ext>
              </a:extLst>
            </p:cNvPr>
            <p:cNvCxnSpPr>
              <a:cxnSpLocks/>
            </p:cNvCxnSpPr>
            <p:nvPr/>
          </p:nvCxnSpPr>
          <p:spPr>
            <a:xfrm>
              <a:off x="2600388" y="4165453"/>
              <a:ext cx="0" cy="326695"/>
            </a:xfrm>
            <a:prstGeom prst="straightConnector1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85E2515-B6E9-4557-8C75-A12D48465FEB}"/>
              </a:ext>
            </a:extLst>
          </p:cNvPr>
          <p:cNvGrpSpPr/>
          <p:nvPr/>
        </p:nvGrpSpPr>
        <p:grpSpPr>
          <a:xfrm>
            <a:off x="3639550" y="2224282"/>
            <a:ext cx="3969203" cy="2804654"/>
            <a:chOff x="4479445" y="2126003"/>
            <a:chExt cx="4885173" cy="3451882"/>
          </a:xfrm>
        </p:grpSpPr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9BB0B18-6CE6-43FD-A2A3-A694EB9837D3}"/>
                </a:ext>
              </a:extLst>
            </p:cNvPr>
            <p:cNvSpPr/>
            <p:nvPr/>
          </p:nvSpPr>
          <p:spPr>
            <a:xfrm>
              <a:off x="4479445" y="2559586"/>
              <a:ext cx="4885173" cy="289932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17DB6E2-4715-47C0-8290-4EE8D6723CD8}"/>
                </a:ext>
              </a:extLst>
            </p:cNvPr>
            <p:cNvSpPr txBox="1"/>
            <p:nvPr/>
          </p:nvSpPr>
          <p:spPr>
            <a:xfrm>
              <a:off x="5688974" y="2126003"/>
              <a:ext cx="2624026" cy="32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38" b="1" u="sng" dirty="0">
                  <a:solidFill>
                    <a:srgbClr val="0070C0"/>
                  </a:solidFill>
                </a:rPr>
                <a:t>멀티 스레드 애플리케이션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40DABDF-6688-4B10-B264-78E5C25178F1}"/>
                </a:ext>
              </a:extLst>
            </p:cNvPr>
            <p:cNvSpPr/>
            <p:nvPr/>
          </p:nvSpPr>
          <p:spPr>
            <a:xfrm>
              <a:off x="4903917" y="2994947"/>
              <a:ext cx="1090568" cy="19294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C73E532-AF70-48AC-A488-57A0CE2FAEDB}"/>
                </a:ext>
              </a:extLst>
            </p:cNvPr>
            <p:cNvSpPr txBox="1"/>
            <p:nvPr/>
          </p:nvSpPr>
          <p:spPr>
            <a:xfrm>
              <a:off x="4722105" y="2614085"/>
              <a:ext cx="909412" cy="29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75" dirty="0"/>
                <a:t>프로세스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ED8FD41-A7EE-44FE-BFB1-AFDD594175EC}"/>
                </a:ext>
              </a:extLst>
            </p:cNvPr>
            <p:cNvSpPr txBox="1"/>
            <p:nvPr/>
          </p:nvSpPr>
          <p:spPr>
            <a:xfrm>
              <a:off x="4863020" y="5033199"/>
              <a:ext cx="1182708" cy="32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38" dirty="0"/>
                <a:t>메인 스레드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A6693438-8D14-46F3-BC4F-65AE6CB72605}"/>
                </a:ext>
              </a:extLst>
            </p:cNvPr>
            <p:cNvSpPr/>
            <p:nvPr/>
          </p:nvSpPr>
          <p:spPr>
            <a:xfrm>
              <a:off x="5106488" y="3181171"/>
              <a:ext cx="679508" cy="307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75">
                  <a:solidFill>
                    <a:sysClr val="windowText" lastClr="000000"/>
                  </a:solidFill>
                </a:rPr>
                <a:t>코드</a:t>
              </a: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5DB5DBC1-37E6-4A50-820A-B3C5CBB19DD8}"/>
                </a:ext>
              </a:extLst>
            </p:cNvPr>
            <p:cNvSpPr/>
            <p:nvPr/>
          </p:nvSpPr>
          <p:spPr>
            <a:xfrm>
              <a:off x="5114620" y="3857676"/>
              <a:ext cx="679508" cy="307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75">
                  <a:solidFill>
                    <a:sysClr val="windowText" lastClr="000000"/>
                  </a:solidFill>
                </a:rPr>
                <a:t>코드</a:t>
              </a: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2516ED8B-1F40-4AC8-856E-2ABE3695B9CF}"/>
                </a:ext>
              </a:extLst>
            </p:cNvPr>
            <p:cNvSpPr/>
            <p:nvPr/>
          </p:nvSpPr>
          <p:spPr>
            <a:xfrm>
              <a:off x="5114620" y="4486342"/>
              <a:ext cx="679508" cy="307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75">
                  <a:solidFill>
                    <a:sysClr val="windowText" lastClr="000000"/>
                  </a:solidFill>
                </a:rPr>
                <a:t>코드</a:t>
              </a:r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8F5B4034-282E-4C04-820D-333E9241BD1A}"/>
                </a:ext>
              </a:extLst>
            </p:cNvPr>
            <p:cNvCxnSpPr>
              <a:cxnSpLocks/>
            </p:cNvCxnSpPr>
            <p:nvPr/>
          </p:nvCxnSpPr>
          <p:spPr>
            <a:xfrm>
              <a:off x="5441514" y="3520138"/>
              <a:ext cx="0" cy="326695"/>
            </a:xfrm>
            <a:prstGeom prst="straightConnector1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2048C311-93E1-4786-8102-C0C9A3D4304A}"/>
                </a:ext>
              </a:extLst>
            </p:cNvPr>
            <p:cNvCxnSpPr>
              <a:cxnSpLocks/>
            </p:cNvCxnSpPr>
            <p:nvPr/>
          </p:nvCxnSpPr>
          <p:spPr>
            <a:xfrm>
              <a:off x="5454374" y="4165453"/>
              <a:ext cx="0" cy="326695"/>
            </a:xfrm>
            <a:prstGeom prst="straightConnector1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52EE5110-6F4A-4389-812D-F4D108A9FE62}"/>
                </a:ext>
              </a:extLst>
            </p:cNvPr>
            <p:cNvSpPr/>
            <p:nvPr/>
          </p:nvSpPr>
          <p:spPr>
            <a:xfrm>
              <a:off x="6360095" y="3640658"/>
              <a:ext cx="1090568" cy="12837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18A51BB-1E04-4A92-8370-0637A16E49D2}"/>
                </a:ext>
              </a:extLst>
            </p:cNvPr>
            <p:cNvSpPr txBox="1"/>
            <p:nvPr/>
          </p:nvSpPr>
          <p:spPr>
            <a:xfrm>
              <a:off x="6252302" y="5033199"/>
              <a:ext cx="1308327" cy="544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38" dirty="0"/>
                <a:t>작업 스레드 </a:t>
              </a:r>
              <a:r>
                <a:rPr lang="en-US" altLang="ko-KR" sz="1138" dirty="0"/>
                <a:t>1</a:t>
              </a:r>
              <a:endParaRPr lang="ko-KR" altLang="en-US" sz="1138" dirty="0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CDFDDE6C-0E89-4975-88D8-63CD5A28990E}"/>
                </a:ext>
              </a:extLst>
            </p:cNvPr>
            <p:cNvSpPr/>
            <p:nvPr/>
          </p:nvSpPr>
          <p:spPr>
            <a:xfrm>
              <a:off x="6570798" y="3857677"/>
              <a:ext cx="679508" cy="307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75">
                  <a:solidFill>
                    <a:sysClr val="windowText" lastClr="000000"/>
                  </a:solidFill>
                </a:rPr>
                <a:t>코드</a:t>
              </a: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7C672945-FD71-480F-93F5-D087EEA80BF2}"/>
                </a:ext>
              </a:extLst>
            </p:cNvPr>
            <p:cNvSpPr/>
            <p:nvPr/>
          </p:nvSpPr>
          <p:spPr>
            <a:xfrm>
              <a:off x="6570798" y="4486343"/>
              <a:ext cx="679508" cy="307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75">
                  <a:solidFill>
                    <a:sysClr val="windowText" lastClr="000000"/>
                  </a:solidFill>
                </a:rPr>
                <a:t>코드</a:t>
              </a:r>
            </a:p>
          </p:txBody>
        </p: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163AA0FD-9A8F-4133-97D0-FFE966A0642D}"/>
                </a:ext>
              </a:extLst>
            </p:cNvPr>
            <p:cNvCxnSpPr>
              <a:cxnSpLocks/>
            </p:cNvCxnSpPr>
            <p:nvPr/>
          </p:nvCxnSpPr>
          <p:spPr>
            <a:xfrm>
              <a:off x="6910552" y="4165454"/>
              <a:ext cx="0" cy="326695"/>
            </a:xfrm>
            <a:prstGeom prst="straightConnector1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8FC8298-A9B7-43DF-8AF9-CAE36C10D5BF}"/>
                </a:ext>
              </a:extLst>
            </p:cNvPr>
            <p:cNvSpPr/>
            <p:nvPr/>
          </p:nvSpPr>
          <p:spPr>
            <a:xfrm>
              <a:off x="7784883" y="3640657"/>
              <a:ext cx="1090568" cy="13065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6C6FC046-5A9C-45C3-B087-A8D4D472D5D8}"/>
                </a:ext>
              </a:extLst>
            </p:cNvPr>
            <p:cNvSpPr/>
            <p:nvPr/>
          </p:nvSpPr>
          <p:spPr>
            <a:xfrm>
              <a:off x="7995586" y="3880504"/>
              <a:ext cx="679508" cy="307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75">
                  <a:solidFill>
                    <a:sysClr val="windowText" lastClr="000000"/>
                  </a:solidFill>
                </a:rPr>
                <a:t>코드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B22740DB-7BE0-4904-AF93-11EF03B3B6AD}"/>
                </a:ext>
              </a:extLst>
            </p:cNvPr>
            <p:cNvSpPr/>
            <p:nvPr/>
          </p:nvSpPr>
          <p:spPr>
            <a:xfrm>
              <a:off x="7995586" y="4509170"/>
              <a:ext cx="679508" cy="307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75">
                  <a:solidFill>
                    <a:sysClr val="windowText" lastClr="000000"/>
                  </a:solidFill>
                </a:rPr>
                <a:t>코드</a:t>
              </a:r>
            </a:p>
          </p:txBody>
        </p: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0EF851EC-4087-401D-BDD7-3B5B3AA47DA7}"/>
                </a:ext>
              </a:extLst>
            </p:cNvPr>
            <p:cNvCxnSpPr>
              <a:cxnSpLocks/>
            </p:cNvCxnSpPr>
            <p:nvPr/>
          </p:nvCxnSpPr>
          <p:spPr>
            <a:xfrm>
              <a:off x="8335340" y="4188281"/>
              <a:ext cx="0" cy="326695"/>
            </a:xfrm>
            <a:prstGeom prst="straightConnector1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D8CD4D9-25F8-4547-B90F-F200F9C82326}"/>
                </a:ext>
              </a:extLst>
            </p:cNvPr>
            <p:cNvSpPr txBox="1"/>
            <p:nvPr/>
          </p:nvSpPr>
          <p:spPr>
            <a:xfrm>
              <a:off x="7700993" y="5033199"/>
              <a:ext cx="1308327" cy="544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38" dirty="0"/>
                <a:t>작업 스레드 </a:t>
              </a:r>
              <a:r>
                <a:rPr lang="en-US" altLang="ko-KR" sz="1138" dirty="0"/>
                <a:t>2</a:t>
              </a:r>
              <a:endParaRPr lang="ko-KR" altLang="en-US" sz="1138" dirty="0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A3456047-E7F4-4C45-A375-8B63E5BD97F8}"/>
                </a:ext>
              </a:extLst>
            </p:cNvPr>
            <p:cNvCxnSpPr>
              <a:cxnSpLocks/>
              <a:stCxn id="99" idx="3"/>
              <a:endCxn id="118" idx="0"/>
            </p:cNvCxnSpPr>
            <p:nvPr/>
          </p:nvCxnSpPr>
          <p:spPr>
            <a:xfrm>
              <a:off x="5785996" y="3335060"/>
              <a:ext cx="2549344" cy="545444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2706BAF-F4EB-4945-8A79-64E235373D79}"/>
                </a:ext>
              </a:extLst>
            </p:cNvPr>
            <p:cNvCxnSpPr>
              <a:stCxn id="100" idx="3"/>
            </p:cNvCxnSpPr>
            <p:nvPr/>
          </p:nvCxnSpPr>
          <p:spPr>
            <a:xfrm flipV="1">
              <a:off x="5794128" y="4011564"/>
              <a:ext cx="77667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EC9FC4A-F363-45D1-8A89-9C06D1E3CEF2}"/>
              </a:ext>
            </a:extLst>
          </p:cNvPr>
          <p:cNvSpPr txBox="1"/>
          <p:nvPr/>
        </p:nvSpPr>
        <p:spPr>
          <a:xfrm>
            <a:off x="663860" y="4958067"/>
            <a:ext cx="8321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   프로세스의 </a:t>
            </a:r>
            <a:r>
              <a:rPr lang="ko-KR" altLang="en-US" sz="1600" dirty="0"/>
              <a:t>종료</a:t>
            </a:r>
            <a:endParaRPr lang="en-US" altLang="ko-KR" sz="1600" dirty="0"/>
          </a:p>
          <a:p>
            <a:pPr marL="603647" lvl="1" indent="-232172">
              <a:buFont typeface="Wingdings" panose="05000000000000000000" pitchFamily="2" charset="2"/>
              <a:buChar char="§"/>
            </a:pPr>
            <a:r>
              <a:rPr lang="ko-KR" altLang="en-US" sz="1600" dirty="0"/>
              <a:t>싱글 스레드 </a:t>
            </a:r>
            <a:r>
              <a:rPr lang="en-US" altLang="ko-KR" sz="1600" dirty="0"/>
              <a:t>: </a:t>
            </a:r>
            <a:r>
              <a:rPr lang="ko-KR" altLang="en-US" sz="1600" dirty="0"/>
              <a:t>메인 스레드가 종료되면 프로세스도 종료된다</a:t>
            </a:r>
            <a:r>
              <a:rPr lang="en-US" altLang="ko-KR" sz="1600" dirty="0"/>
              <a:t>.</a:t>
            </a:r>
          </a:p>
          <a:p>
            <a:pPr marL="603647" lvl="1" indent="-232172">
              <a:buFont typeface="Wingdings" panose="05000000000000000000" pitchFamily="2" charset="2"/>
              <a:buChar char="§"/>
            </a:pPr>
            <a:r>
              <a:rPr lang="ko-KR" altLang="en-US" sz="1600" dirty="0"/>
              <a:t>멀티 스레드 </a:t>
            </a:r>
            <a:r>
              <a:rPr lang="en-US" altLang="ko-KR" sz="1600" dirty="0"/>
              <a:t>: </a:t>
            </a:r>
            <a:r>
              <a:rPr lang="ko-KR" altLang="en-US" sz="1600" dirty="0"/>
              <a:t>실행 중인 스레드가 하나라도 있다면</a:t>
            </a:r>
            <a:r>
              <a:rPr lang="en-US" altLang="ko-KR" sz="1600" dirty="0"/>
              <a:t>, </a:t>
            </a:r>
            <a:r>
              <a:rPr lang="ko-KR" altLang="en-US" sz="1600" dirty="0"/>
              <a:t>프로세스는 종료되지 않는다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     (</a:t>
            </a:r>
            <a:r>
              <a:rPr lang="ko-KR" altLang="en-US" sz="1600" dirty="0"/>
              <a:t>메인 스레드가 </a:t>
            </a:r>
            <a:r>
              <a:rPr lang="ko-KR" altLang="en-US" sz="1600" dirty="0" err="1"/>
              <a:t>작업스레드보다</a:t>
            </a:r>
            <a:r>
              <a:rPr lang="ko-KR" altLang="en-US" sz="1600" dirty="0"/>
              <a:t> 먼저 종료되는 경우도 있다</a:t>
            </a:r>
            <a:r>
              <a:rPr lang="en-US" altLang="ko-KR" sz="1600" dirty="0"/>
              <a:t>.)</a:t>
            </a:r>
          </a:p>
          <a:p>
            <a:pPr marL="603647" lvl="1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38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멀티 </a:t>
            </a:r>
            <a:r>
              <a:rPr lang="ko-KR" altLang="en-US" dirty="0" err="1" smtClean="0"/>
              <a:t>쓰레드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5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848544" y="1696585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002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자바에서는 </a:t>
            </a:r>
            <a:r>
              <a:rPr lang="ko-KR" altLang="en-US" sz="1600" dirty="0"/>
              <a:t>작업 스레드도 객체로 생성되기 때문에 클래스가 필요하다</a:t>
            </a:r>
            <a:r>
              <a:rPr lang="en-US" altLang="ko-KR" sz="1600" dirty="0"/>
              <a:t>.</a:t>
            </a:r>
          </a:p>
          <a:p>
            <a:pPr marL="20002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Java.lang.Thread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직접 </a:t>
            </a:r>
            <a:r>
              <a:rPr lang="ko-KR" altLang="en-US" sz="1600" dirty="0" err="1"/>
              <a:t>객체화하거나</a:t>
            </a:r>
            <a:r>
              <a:rPr lang="en-US" altLang="ko-KR" sz="1600" dirty="0"/>
              <a:t>, Thread</a:t>
            </a:r>
            <a:r>
              <a:rPr lang="ko-KR" altLang="en-US" sz="1600" dirty="0"/>
              <a:t>를 상속해서 하위 클래스를 만들어 생성</a:t>
            </a:r>
            <a:endParaRPr lang="en-US" altLang="ko-KR" sz="16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68A1867-7CD4-49EE-83C7-70CEA737ECB0}"/>
              </a:ext>
            </a:extLst>
          </p:cNvPr>
          <p:cNvGrpSpPr/>
          <p:nvPr/>
        </p:nvGrpSpPr>
        <p:grpSpPr>
          <a:xfrm>
            <a:off x="3683909" y="3143669"/>
            <a:ext cx="5184576" cy="2020413"/>
            <a:chOff x="1887523" y="2943109"/>
            <a:chExt cx="5783823" cy="1909050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941E062-9EEF-4ED7-BA9F-D133DAFD3E62}"/>
                </a:ext>
              </a:extLst>
            </p:cNvPr>
            <p:cNvSpPr/>
            <p:nvPr/>
          </p:nvSpPr>
          <p:spPr>
            <a:xfrm>
              <a:off x="2880228" y="2943109"/>
              <a:ext cx="3926047" cy="45540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ysClr val="windowText" lastClr="000000"/>
                  </a:solidFill>
                </a:rPr>
                <a:t>병렬로 </a:t>
              </a:r>
              <a:r>
                <a:rPr lang="ko-KR" altLang="en-US" sz="1600" dirty="0">
                  <a:solidFill>
                    <a:sysClr val="windowText" lastClr="000000"/>
                  </a:solidFill>
                </a:rPr>
                <a:t>실행할 작업 결정</a:t>
              </a:r>
              <a:endParaRPr lang="en-US" altLang="ko-KR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BEFBEA21-593E-4412-8CDF-DF9AC31F2AD9}"/>
                </a:ext>
              </a:extLst>
            </p:cNvPr>
            <p:cNvSpPr/>
            <p:nvPr/>
          </p:nvSpPr>
          <p:spPr>
            <a:xfrm>
              <a:off x="1887523" y="4118419"/>
              <a:ext cx="1873884" cy="73374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ko-KR" sz="16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ko-KR" sz="16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ysClr val="windowText" lastClr="000000"/>
                  </a:solidFill>
                </a:rPr>
                <a:t>메인 스레드</a:t>
              </a:r>
              <a:endParaRPr lang="en-US" altLang="ko-KR" sz="16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600" dirty="0">
                  <a:solidFill>
                    <a:sysClr val="windowText" lastClr="000000"/>
                  </a:solidFill>
                </a:rPr>
                <a:t>(</a:t>
              </a:r>
              <a:r>
                <a:rPr lang="ko-KR" altLang="en-US" sz="1600" dirty="0" smtClean="0">
                  <a:solidFill>
                    <a:sysClr val="windowText" lastClr="000000"/>
                  </a:solidFill>
                </a:rPr>
                <a:t>프로그램 시작</a:t>
              </a:r>
              <a:r>
                <a:rPr lang="en-US" altLang="ko-KR" sz="1600" dirty="0">
                  <a:solidFill>
                    <a:sysClr val="windowText" lastClr="000000"/>
                  </a:solidFill>
                </a:rPr>
                <a:t>)</a:t>
              </a:r>
            </a:p>
            <a:p>
              <a:pPr algn="ctr"/>
              <a:endParaRPr lang="en-US" altLang="ko-KR" sz="16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ko-KR" sz="1600" dirty="0">
                <a:solidFill>
                  <a:sysClr val="windowText" lastClr="000000"/>
                </a:solidFill>
              </a:endParaRPr>
            </a:p>
            <a:p>
              <a:pPr algn="ctr"/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5A310A04-DDF6-43A3-A7F4-040840B7DFC5}"/>
                </a:ext>
              </a:extLst>
            </p:cNvPr>
            <p:cNvSpPr/>
            <p:nvPr/>
          </p:nvSpPr>
          <p:spPr>
            <a:xfrm>
              <a:off x="2768370" y="3837164"/>
              <a:ext cx="3984768" cy="298034"/>
            </a:xfrm>
            <a:custGeom>
              <a:avLst/>
              <a:gdLst>
                <a:gd name="connsiteX0" fmla="*/ 0 w 3338818"/>
                <a:gd name="connsiteY0" fmla="*/ 243280 h 285225"/>
                <a:gd name="connsiteX1" fmla="*/ 0 w 3338818"/>
                <a:gd name="connsiteY1" fmla="*/ 0 h 285225"/>
                <a:gd name="connsiteX2" fmla="*/ 3330429 w 3338818"/>
                <a:gd name="connsiteY2" fmla="*/ 0 h 285225"/>
                <a:gd name="connsiteX3" fmla="*/ 3338818 w 3338818"/>
                <a:gd name="connsiteY3" fmla="*/ 285225 h 28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8818" h="285225">
                  <a:moveTo>
                    <a:pt x="0" y="243280"/>
                  </a:moveTo>
                  <a:lnTo>
                    <a:pt x="0" y="0"/>
                  </a:lnTo>
                  <a:lnTo>
                    <a:pt x="3330429" y="0"/>
                  </a:lnTo>
                  <a:lnTo>
                    <a:pt x="3338818" y="285225"/>
                  </a:lnTo>
                </a:path>
              </a:pathLst>
            </a:custGeom>
            <a:ln>
              <a:headEnd type="triangl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CDA94D2E-DC23-4F2F-9F18-55FB0B3AF594}"/>
                </a:ext>
              </a:extLst>
            </p:cNvPr>
            <p:cNvCxnSpPr>
              <a:cxnSpLocks/>
            </p:cNvCxnSpPr>
            <p:nvPr/>
          </p:nvCxnSpPr>
          <p:spPr>
            <a:xfrm>
              <a:off x="4785444" y="3398511"/>
              <a:ext cx="0" cy="7199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EA717ECE-1932-47FB-9E4B-5FF5047FA343}"/>
                </a:ext>
              </a:extLst>
            </p:cNvPr>
            <p:cNvSpPr/>
            <p:nvPr/>
          </p:nvSpPr>
          <p:spPr>
            <a:xfrm>
              <a:off x="3921714" y="4118419"/>
              <a:ext cx="1847965" cy="73374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ko-KR" sz="16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ko-KR" sz="16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ysClr val="windowText" lastClr="000000"/>
                  </a:solidFill>
                </a:rPr>
                <a:t>스레드 </a:t>
              </a:r>
              <a:r>
                <a:rPr lang="en-US" altLang="ko-KR" sz="1600" dirty="0">
                  <a:solidFill>
                    <a:sysClr val="windowText" lastClr="000000"/>
                  </a:solidFill>
                </a:rPr>
                <a:t>1</a:t>
              </a:r>
            </a:p>
            <a:p>
              <a:pPr algn="ctr"/>
              <a:r>
                <a:rPr lang="en-US" altLang="ko-KR" sz="1600" dirty="0">
                  <a:solidFill>
                    <a:sysClr val="windowText" lastClr="000000"/>
                  </a:solidFill>
                </a:rPr>
                <a:t>(</a:t>
              </a:r>
              <a:r>
                <a:rPr lang="ko-KR" altLang="en-US" sz="1600" dirty="0" smtClean="0">
                  <a:solidFill>
                    <a:sysClr val="windowText" lastClr="000000"/>
                  </a:solidFill>
                </a:rPr>
                <a:t>네트워킹</a:t>
              </a:r>
              <a:r>
                <a:rPr lang="en-US" altLang="ko-KR" sz="1600" dirty="0">
                  <a:solidFill>
                    <a:sysClr val="windowText" lastClr="000000"/>
                  </a:solidFill>
                </a:rPr>
                <a:t>)</a:t>
              </a:r>
            </a:p>
            <a:p>
              <a:pPr algn="ctr"/>
              <a:endParaRPr lang="en-US" altLang="ko-KR" sz="16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ko-KR" sz="1600" dirty="0">
                <a:solidFill>
                  <a:sysClr val="windowText" lastClr="000000"/>
                </a:solidFill>
              </a:endParaRPr>
            </a:p>
            <a:p>
              <a:pPr algn="ctr"/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82353AC0-599D-41B4-A57D-6DA1B2EAC532}"/>
                </a:ext>
              </a:extLst>
            </p:cNvPr>
            <p:cNvSpPr/>
            <p:nvPr/>
          </p:nvSpPr>
          <p:spPr>
            <a:xfrm>
              <a:off x="5941205" y="4118419"/>
              <a:ext cx="1730141" cy="73374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ko-KR" sz="16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ko-KR" sz="16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ysClr val="windowText" lastClr="000000"/>
                  </a:solidFill>
                </a:rPr>
                <a:t>스레드 </a:t>
              </a:r>
              <a:r>
                <a:rPr lang="en-US" altLang="ko-KR" sz="1600" dirty="0">
                  <a:solidFill>
                    <a:sysClr val="windowText" lastClr="000000"/>
                  </a:solidFill>
                </a:rPr>
                <a:t>2</a:t>
              </a:r>
            </a:p>
            <a:p>
              <a:pPr algn="ctr"/>
              <a:r>
                <a:rPr lang="en-US" altLang="ko-KR" sz="1600" dirty="0">
                  <a:solidFill>
                    <a:sysClr val="windowText" lastClr="000000"/>
                  </a:solidFill>
                </a:rPr>
                <a:t>(</a:t>
              </a:r>
              <a:r>
                <a:rPr lang="ko-KR" altLang="en-US" sz="1600" dirty="0" smtClean="0">
                  <a:solidFill>
                    <a:sysClr val="windowText" lastClr="000000"/>
                  </a:solidFill>
                </a:rPr>
                <a:t>드로잉</a:t>
              </a:r>
              <a:r>
                <a:rPr lang="en-US" altLang="ko-KR" sz="1600" dirty="0">
                  <a:solidFill>
                    <a:sysClr val="windowText" lastClr="000000"/>
                  </a:solidFill>
                </a:rPr>
                <a:t>)</a:t>
              </a:r>
            </a:p>
            <a:p>
              <a:pPr algn="ctr"/>
              <a:endParaRPr lang="en-US" altLang="ko-KR" sz="16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ko-KR" sz="1600" dirty="0">
                <a:solidFill>
                  <a:sysClr val="windowText" lastClr="000000"/>
                </a:solidFill>
              </a:endParaRPr>
            </a:p>
            <a:p>
              <a:pPr algn="ctr"/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996952"/>
            <a:ext cx="2277285" cy="29330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12642" y="1052736"/>
            <a:ext cx="3760852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작업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스레드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생성과 실행 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9438" y="3773309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메인작업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9144" y="3773309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작업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613362" y="3773309"/>
            <a:ext cx="724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작업</a:t>
            </a: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540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E1C9AD0-9A11-479E-8A61-CD6E58941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6204"/>
              </p:ext>
            </p:extLst>
          </p:nvPr>
        </p:nvGraphicFramePr>
        <p:xfrm>
          <a:off x="1821938" y="3140968"/>
          <a:ext cx="4211181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181">
                  <a:extLst>
                    <a:ext uri="{9D8B030D-6E8A-4147-A177-3AD203B41FA5}">
                      <a16:colId xmlns:a16="http://schemas.microsoft.com/office/drawing/2014/main" val="3058073475"/>
                    </a:ext>
                  </a:extLst>
                </a:gridCol>
              </a:tblGrid>
              <a:tr h="144016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>
                          <a:solidFill>
                            <a:srgbClr val="C00000"/>
                          </a:solidFill>
                        </a:rPr>
                        <a:t>class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Task </a:t>
                      </a:r>
                      <a:r>
                        <a:rPr lang="en-US" altLang="ko-KR" sz="1600" b="0" dirty="0">
                          <a:solidFill>
                            <a:srgbClr val="C00000"/>
                          </a:solidFill>
                        </a:rPr>
                        <a:t>implements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Runnable{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public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void run(){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스레드가 실행할 코드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    }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81826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72D4F4B-26A7-4105-AE3E-47D8D2D9E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47970"/>
              </p:ext>
            </p:extLst>
          </p:nvPr>
        </p:nvGraphicFramePr>
        <p:xfrm>
          <a:off x="1784648" y="1844824"/>
          <a:ext cx="4248472" cy="90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3058073475"/>
                    </a:ext>
                  </a:extLst>
                </a:gridCol>
              </a:tblGrid>
              <a:tr h="906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Thread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= new Thread(task)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Runnable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task = new Task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81826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76AF775C-5FFF-4E90-A429-74B9F2D13B0E}"/>
              </a:ext>
            </a:extLst>
          </p:cNvPr>
          <p:cNvSpPr txBox="1"/>
          <p:nvPr/>
        </p:nvSpPr>
        <p:spPr>
          <a:xfrm>
            <a:off x="852094" y="1196752"/>
            <a:ext cx="568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1) </a:t>
            </a:r>
            <a:r>
              <a:rPr lang="en-US" altLang="ko-KR" b="1" dirty="0" smtClean="0"/>
              <a:t>Thread </a:t>
            </a:r>
            <a:r>
              <a:rPr lang="ko-KR" altLang="en-US" b="1" dirty="0" smtClean="0"/>
              <a:t>클래스로 부터 직접 생성</a:t>
            </a:r>
            <a:endParaRPr lang="ko-KR" altLang="en-US" b="1" dirty="0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A3177616-37FE-4C8A-8475-C36158C46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6569"/>
              </p:ext>
            </p:extLst>
          </p:nvPr>
        </p:nvGraphicFramePr>
        <p:xfrm>
          <a:off x="2504728" y="4847674"/>
          <a:ext cx="1621468" cy="48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468">
                  <a:extLst>
                    <a:ext uri="{9D8B030D-6E8A-4147-A177-3AD203B41FA5}">
                      <a16:colId xmlns:a16="http://schemas.microsoft.com/office/drawing/2014/main" val="3058073475"/>
                    </a:ext>
                  </a:extLst>
                </a:gridCol>
              </a:tblGrid>
              <a:tr h="41371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err="1">
                          <a:solidFill>
                            <a:srgbClr val="C00000"/>
                          </a:solidFill>
                        </a:rPr>
                        <a:t>thread.start</a:t>
                      </a:r>
                      <a:r>
                        <a:rPr lang="en-US" altLang="ko-KR" sz="1800" b="1" dirty="0">
                          <a:solidFill>
                            <a:srgbClr val="C00000"/>
                          </a:solidFill>
                        </a:rPr>
                        <a:t>()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81826"/>
                  </a:ext>
                </a:extLst>
              </a:tr>
            </a:tbl>
          </a:graphicData>
        </a:graphic>
      </p:graphicFrame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6822254-CE65-44A6-AAC2-F7C914DAA23A}"/>
              </a:ext>
            </a:extLst>
          </p:cNvPr>
          <p:cNvCxnSpPr>
            <a:cxnSpLocks/>
          </p:cNvCxnSpPr>
          <p:nvPr/>
        </p:nvCxnSpPr>
        <p:spPr>
          <a:xfrm>
            <a:off x="1821939" y="5141084"/>
            <a:ext cx="576064" cy="0"/>
          </a:xfrm>
          <a:prstGeom prst="straightConnector1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Thread </a:t>
            </a:r>
            <a:r>
              <a:rPr lang="ko-KR" altLang="en-US" dirty="0"/>
              <a:t>클래스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41000" y="5466710"/>
            <a:ext cx="1829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쓰레드</a:t>
            </a:r>
            <a:r>
              <a:rPr lang="ko-KR" altLang="en-US" sz="1600" dirty="0" smtClean="0"/>
              <a:t> 시작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실행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43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72D4F4B-26A7-4105-AE3E-47D8D2D9E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17994"/>
              </p:ext>
            </p:extLst>
          </p:nvPr>
        </p:nvGraphicFramePr>
        <p:xfrm>
          <a:off x="1784648" y="1844824"/>
          <a:ext cx="4824536" cy="2543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3058073475"/>
                    </a:ext>
                  </a:extLst>
                </a:gridCol>
              </a:tblGrid>
              <a:tr h="906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public class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baseline="0" dirty="0" err="1" smtClean="0">
                          <a:solidFill>
                            <a:schemeClr val="tx1"/>
                          </a:solidFill>
                        </a:rPr>
                        <a:t>스레드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</a:rPr>
                        <a:t> 클래스 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extends Thread{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Thread </a:t>
                      </a:r>
                      <a:r>
                        <a:rPr lang="en-US" altLang="ko-KR" sz="1800" b="0" baseline="0" dirty="0" err="1" smtClean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ko-KR" altLang="en-US" sz="1800" b="0" baseline="0" dirty="0" err="1" smtClean="0">
                          <a:solidFill>
                            <a:schemeClr val="tx1"/>
                          </a:solidFill>
                        </a:rPr>
                        <a:t>스레드클래스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81826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76AF775C-5FFF-4E90-A429-74B9F2D13B0E}"/>
              </a:ext>
            </a:extLst>
          </p:cNvPr>
          <p:cNvSpPr txBox="1"/>
          <p:nvPr/>
        </p:nvSpPr>
        <p:spPr>
          <a:xfrm>
            <a:off x="852094" y="1196752"/>
            <a:ext cx="568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2</a:t>
            </a:r>
            <a:r>
              <a:rPr lang="en-US" altLang="ko-KR" b="1" dirty="0" smtClean="0"/>
              <a:t>) Thread  </a:t>
            </a:r>
            <a:r>
              <a:rPr lang="ko-KR" altLang="en-US" b="1" dirty="0" smtClean="0"/>
              <a:t>하위 클래스로 부터 생성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상속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A3177616-37FE-4C8A-8475-C36158C46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716347"/>
              </p:ext>
            </p:extLst>
          </p:nvPr>
        </p:nvGraphicFramePr>
        <p:xfrm>
          <a:off x="2544871" y="4631650"/>
          <a:ext cx="1621468" cy="48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468">
                  <a:extLst>
                    <a:ext uri="{9D8B030D-6E8A-4147-A177-3AD203B41FA5}">
                      <a16:colId xmlns:a16="http://schemas.microsoft.com/office/drawing/2014/main" val="3058073475"/>
                    </a:ext>
                  </a:extLst>
                </a:gridCol>
              </a:tblGrid>
              <a:tr h="41371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err="1">
                          <a:solidFill>
                            <a:srgbClr val="C00000"/>
                          </a:solidFill>
                        </a:rPr>
                        <a:t>thread.start</a:t>
                      </a:r>
                      <a:r>
                        <a:rPr lang="en-US" altLang="ko-KR" sz="1800" b="1" dirty="0">
                          <a:solidFill>
                            <a:srgbClr val="C00000"/>
                          </a:solidFill>
                        </a:rPr>
                        <a:t>()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81826"/>
                  </a:ext>
                </a:extLst>
              </a:tr>
            </a:tbl>
          </a:graphicData>
        </a:graphic>
      </p:graphicFrame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6822254-CE65-44A6-AAC2-F7C914DAA23A}"/>
              </a:ext>
            </a:extLst>
          </p:cNvPr>
          <p:cNvCxnSpPr>
            <a:cxnSpLocks/>
          </p:cNvCxnSpPr>
          <p:nvPr/>
        </p:nvCxnSpPr>
        <p:spPr>
          <a:xfrm>
            <a:off x="1862082" y="4925060"/>
            <a:ext cx="576064" cy="0"/>
          </a:xfrm>
          <a:prstGeom prst="straightConnector1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Thread </a:t>
            </a:r>
            <a:r>
              <a:rPr lang="ko-KR" altLang="en-US" dirty="0"/>
              <a:t>클래스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1143" y="5250686"/>
            <a:ext cx="1829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쓰레드</a:t>
            </a:r>
            <a:r>
              <a:rPr lang="ko-KR" altLang="en-US" sz="1600" dirty="0" smtClean="0"/>
              <a:t> 시작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실행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372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920552" y="1008733"/>
            <a:ext cx="388843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메인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스레드만</a:t>
            </a:r>
            <a:r>
              <a:rPr lang="ko-KR" altLang="en-US" b="1" dirty="0" smtClean="0">
                <a:solidFill>
                  <a:srgbClr val="C00000"/>
                </a:solidFill>
              </a:rPr>
              <a:t> 이용한 경우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멀티 </a:t>
            </a:r>
            <a:r>
              <a:rPr lang="ko-KR" altLang="en-US" dirty="0" err="1" smtClean="0"/>
              <a:t>쓰레드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905" y="1844823"/>
            <a:ext cx="2569592" cy="1839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44" y="1556792"/>
            <a:ext cx="5256584" cy="4724741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22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멀티 </a:t>
            </a:r>
            <a:r>
              <a:rPr lang="ko-KR" altLang="en-US" dirty="0" err="1" smtClean="0"/>
              <a:t>쓰레드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920552" y="1008733"/>
            <a:ext cx="388843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C00000"/>
                </a:solidFill>
              </a:rPr>
              <a:t>비프음을</a:t>
            </a:r>
            <a:r>
              <a:rPr lang="ko-KR" altLang="en-US" b="1" dirty="0" smtClean="0">
                <a:solidFill>
                  <a:srgbClr val="C00000"/>
                </a:solidFill>
              </a:rPr>
              <a:t> 들려주는 작업 정의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525679"/>
            <a:ext cx="5904656" cy="4567617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21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멀티 </a:t>
            </a:r>
            <a:r>
              <a:rPr lang="ko-KR" altLang="en-US" dirty="0" err="1" smtClean="0"/>
              <a:t>쓰레드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920552" y="1008733"/>
            <a:ext cx="51845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메인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스레드와</a:t>
            </a:r>
            <a:r>
              <a:rPr lang="ko-KR" altLang="en-US" b="1" dirty="0" smtClean="0">
                <a:solidFill>
                  <a:srgbClr val="C00000"/>
                </a:solidFill>
              </a:rPr>
              <a:t> 작업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스레드가</a:t>
            </a:r>
            <a:r>
              <a:rPr lang="ko-KR" altLang="en-US" b="1" dirty="0" smtClean="0">
                <a:solidFill>
                  <a:srgbClr val="C00000"/>
                </a:solidFill>
              </a:rPr>
              <a:t> 동시에 실행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613024"/>
            <a:ext cx="6192688" cy="4048778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36" y="4402764"/>
            <a:ext cx="281964" cy="1234547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84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8703</TotalTime>
  <Words>424</Words>
  <Application>Microsoft Office PowerPoint</Application>
  <PresentationFormat>A4 용지(210x297mm)</PresentationFormat>
  <Paragraphs>113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16장. 스레드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602</cp:revision>
  <dcterms:created xsi:type="dcterms:W3CDTF">2019-03-04T02:36:55Z</dcterms:created>
  <dcterms:modified xsi:type="dcterms:W3CDTF">2023-07-23T22:57:17Z</dcterms:modified>
</cp:coreProperties>
</file>