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384" r:id="rId3"/>
    <p:sldId id="289" r:id="rId4"/>
    <p:sldId id="340" r:id="rId5"/>
    <p:sldId id="368" r:id="rId6"/>
    <p:sldId id="400" r:id="rId7"/>
    <p:sldId id="451" r:id="rId8"/>
    <p:sldId id="452" r:id="rId9"/>
    <p:sldId id="432" r:id="rId10"/>
    <p:sldId id="438" r:id="rId11"/>
    <p:sldId id="423" r:id="rId12"/>
    <p:sldId id="450" r:id="rId13"/>
    <p:sldId id="433" r:id="rId14"/>
    <p:sldId id="434" r:id="rId15"/>
    <p:sldId id="405" r:id="rId16"/>
    <p:sldId id="393" r:id="rId17"/>
    <p:sldId id="391" r:id="rId18"/>
    <p:sldId id="397" r:id="rId19"/>
    <p:sldId id="398" r:id="rId20"/>
    <p:sldId id="445" r:id="rId21"/>
    <p:sldId id="409" r:id="rId22"/>
    <p:sldId id="410" r:id="rId23"/>
    <p:sldId id="439" r:id="rId24"/>
    <p:sldId id="412" r:id="rId25"/>
    <p:sldId id="411" r:id="rId26"/>
    <p:sldId id="447" r:id="rId27"/>
    <p:sldId id="442" r:id="rId28"/>
    <p:sldId id="448" r:id="rId29"/>
    <p:sldId id="425" r:id="rId30"/>
    <p:sldId id="453" r:id="rId31"/>
    <p:sldId id="443" r:id="rId32"/>
    <p:sldId id="444" r:id="rId33"/>
    <p:sldId id="449" r:id="rId34"/>
    <p:sldId id="427" r:id="rId3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86" d="100"/>
          <a:sy n="86" d="100"/>
        </p:scale>
        <p:origin x="1037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>
            <a:off x="331006" y="0"/>
            <a:ext cx="2144688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" y="0"/>
            <a:ext cx="2222697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619888"/>
            <a:ext cx="9945555" cy="238111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453337"/>
            <a:ext cx="9945555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Picture 6" descr="html5 &amp; css3 – Institute of Software Technologie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046207"/>
            <a:ext cx="1200394" cy="62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76736" y="2060848"/>
            <a:ext cx="612068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b="1" dirty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강</a:t>
            </a:r>
            <a:r>
              <a:rPr lang="en-US" altLang="ko-KR" b="1" dirty="0" smtClean="0">
                <a:solidFill>
                  <a:schemeClr val="tx1"/>
                </a:solidFill>
              </a:rPr>
              <a:t>. CSS </a:t>
            </a:r>
            <a:r>
              <a:rPr lang="ko-KR" altLang="en-US" b="1" dirty="0" smtClean="0">
                <a:solidFill>
                  <a:schemeClr val="tx1"/>
                </a:solidFill>
              </a:rPr>
              <a:t>텍스트와 표 스타일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4077072"/>
            <a:ext cx="1575755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b="1" dirty="0" smtClean="0"/>
              <a:t>   span </a:t>
            </a:r>
            <a:r>
              <a:rPr lang="ko-KR" altLang="en-US" sz="2800" b="1" dirty="0" smtClean="0"/>
              <a:t>태그 알아보기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979202"/>
              </p:ext>
            </p:extLst>
          </p:nvPr>
        </p:nvGraphicFramePr>
        <p:xfrm>
          <a:off x="884548" y="2012816"/>
          <a:ext cx="813690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1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구분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2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 &lt;span&gt;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dirty="0" smtClean="0"/>
                        <a:t>태그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텍스트나 문서의 한 부분만을 지정하여 스타일을 적용하는 </a:t>
                      </a:r>
                      <a:r>
                        <a:rPr lang="ko-KR" altLang="en-US" sz="1800" dirty="0" err="1" smtClean="0"/>
                        <a:t>인라인</a:t>
                      </a:r>
                      <a:r>
                        <a:rPr lang="ko-KR" altLang="en-US" sz="1800" dirty="0" smtClean="0"/>
                        <a:t> 태그이다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0552" y="141277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&lt;span&gt; </a:t>
            </a:r>
            <a:r>
              <a:rPr lang="ko-KR" altLang="en-US" sz="2000" dirty="0" smtClean="0"/>
              <a:t>태그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1" y="3517259"/>
            <a:ext cx="5400600" cy="13154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1" y="4975122"/>
            <a:ext cx="7026249" cy="13717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705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글꼴 관련 스타일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23201" y="1340768"/>
            <a:ext cx="4741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예제</a:t>
            </a:r>
            <a:r>
              <a:rPr lang="en-US" altLang="ko-KR" b="1" dirty="0" smtClean="0">
                <a:solidFill>
                  <a:srgbClr val="C00000"/>
                </a:solidFill>
              </a:rPr>
              <a:t>. font2.html – </a:t>
            </a:r>
            <a:r>
              <a:rPr lang="ko-KR" altLang="en-US" b="1" dirty="0" smtClean="0">
                <a:solidFill>
                  <a:srgbClr val="C00000"/>
                </a:solidFill>
              </a:rPr>
              <a:t>외부 스타일 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68" y="2060848"/>
            <a:ext cx="5204603" cy="1224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4836404" y="3440241"/>
            <a:ext cx="1185739" cy="408623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garlic.css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24" y="3644553"/>
            <a:ext cx="1940324" cy="129661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36216" y="2672916"/>
            <a:ext cx="5188992" cy="519045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4004121"/>
            <a:ext cx="2949196" cy="25148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616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smtClean="0"/>
              <a:t>외부 스타일 사용 예</a:t>
            </a:r>
            <a:r>
              <a:rPr lang="en-US" altLang="ko-KR" sz="2800" b="1" dirty="0" smtClean="0"/>
              <a:t>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36576" y="1196752"/>
            <a:ext cx="59766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‘</a:t>
            </a:r>
            <a:r>
              <a:rPr lang="ko-KR" altLang="en-US" dirty="0" smtClean="0"/>
              <a:t>국립현대 미술관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사이트의 외부 스타일파일 보기</a:t>
            </a:r>
            <a:r>
              <a:rPr lang="ko-KR" altLang="en-US" sz="1600" b="1" dirty="0" smtClean="0"/>
              <a:t> 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394" y="1772816"/>
            <a:ext cx="7080957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441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웹 폰트 사용하기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2520" y="1196752"/>
            <a:ext cx="720080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  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구글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웹폰트</a:t>
            </a:r>
            <a:r>
              <a:rPr lang="ko-KR" altLang="en-US" b="1" dirty="0" smtClean="0">
                <a:solidFill>
                  <a:srgbClr val="C00000"/>
                </a:solidFill>
              </a:rPr>
              <a:t> 사용하기 </a:t>
            </a:r>
            <a:r>
              <a:rPr lang="en-US" altLang="ko-KR" b="1" dirty="0" smtClean="0">
                <a:solidFill>
                  <a:srgbClr val="C00000"/>
                </a:solidFill>
              </a:rPr>
              <a:t>–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font.google.com</a:t>
            </a:r>
            <a:r>
              <a:rPr lang="en-US" altLang="ko-KR" b="1" dirty="0" smtClean="0">
                <a:solidFill>
                  <a:srgbClr val="C00000"/>
                </a:solidFill>
              </a:rPr>
              <a:t> &gt; ‘</a:t>
            </a:r>
            <a:r>
              <a:rPr lang="en-US" altLang="ko-KR" b="1" dirty="0" err="1" smtClean="0">
                <a:solidFill>
                  <a:srgbClr val="C00000"/>
                </a:solidFill>
              </a:rPr>
              <a:t>nanum</a:t>
            </a:r>
            <a:r>
              <a:rPr lang="en-US" altLang="ko-KR" b="1" dirty="0" smtClean="0">
                <a:solidFill>
                  <a:srgbClr val="C00000"/>
                </a:solidFill>
              </a:rPr>
              <a:t>’ </a:t>
            </a:r>
            <a:r>
              <a:rPr lang="ko-KR" altLang="en-US" b="1" dirty="0" smtClean="0">
                <a:solidFill>
                  <a:srgbClr val="C00000"/>
                </a:solidFill>
              </a:rPr>
              <a:t>검색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708920"/>
            <a:ext cx="4536504" cy="16784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20552" y="1700808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웹 폰트란 웹 문서를 작성할 때 </a:t>
            </a:r>
            <a:r>
              <a:rPr lang="ko-KR" altLang="en-US" sz="1600" dirty="0" err="1" smtClean="0"/>
              <a:t>웹문서</a:t>
            </a:r>
            <a:r>
              <a:rPr lang="ko-KR" altLang="en-US" sz="1600" dirty="0" smtClean="0"/>
              <a:t> 안에 글꼴 정보도 함께 저장했다가 사용자가 웹 문서를 접속하면 글꼴을 사용자 시스템으로 다운로드 시키는 방식이다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38" y="4444462"/>
            <a:ext cx="8481392" cy="198388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7761313" y="5013176"/>
            <a:ext cx="1919618" cy="519045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34200" y="6021288"/>
            <a:ext cx="1919618" cy="519045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25465" y="5834002"/>
            <a:ext cx="677220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복사</a:t>
            </a:r>
            <a:endParaRPr lang="ko-KR" altLang="en-US" sz="1600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402685" y="5532221"/>
            <a:ext cx="430635" cy="4136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3"/>
            <a:endCxn id="10" idx="1"/>
          </p:cNvCxnSpPr>
          <p:nvPr/>
        </p:nvCxnSpPr>
        <p:spPr>
          <a:xfrm>
            <a:off x="7402685" y="6021288"/>
            <a:ext cx="331515" cy="2595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5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웹 폰트 </a:t>
            </a:r>
            <a:r>
              <a:rPr lang="ko-KR" altLang="en-US" sz="2800" dirty="0" smtClean="0"/>
              <a:t>사용하기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57257" y="3327375"/>
            <a:ext cx="2045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</a:rPr>
              <a:t>예제</a:t>
            </a:r>
            <a:r>
              <a:rPr lang="en-US" altLang="ko-KR" sz="1600" dirty="0" smtClean="0">
                <a:solidFill>
                  <a:srgbClr val="C00000"/>
                </a:solidFill>
              </a:rPr>
              <a:t>. webfont.html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3794485"/>
            <a:ext cx="7660676" cy="27308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315280"/>
            <a:ext cx="6120680" cy="231004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787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문단 스타</a:t>
            </a:r>
            <a:r>
              <a:rPr lang="ko-KR" altLang="en-US" sz="2800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23202" y="1196752"/>
            <a:ext cx="342574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문단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(text)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관련 스타일 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9547"/>
              </p:ext>
            </p:extLst>
          </p:nvPr>
        </p:nvGraphicFramePr>
        <p:xfrm>
          <a:off x="992560" y="1844824"/>
          <a:ext cx="8064896" cy="4362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3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1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3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text-align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(</a:t>
                      </a:r>
                      <a:r>
                        <a:rPr lang="ko-KR" altLang="en-US" sz="1600" b="0" dirty="0" smtClean="0"/>
                        <a:t>텍스트 정렬</a:t>
                      </a:r>
                      <a:r>
                        <a:rPr lang="en-US" altLang="ko-KR" sz="1600" b="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문단 정렬에는 왼쪽 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가운데 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오른쪽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/ </a:t>
                      </a:r>
                      <a:r>
                        <a:rPr lang="ko-KR" altLang="en-US" sz="1600" baseline="0" dirty="0" smtClean="0"/>
                        <a:t>양쪽 정렬</a:t>
                      </a:r>
                      <a:r>
                        <a:rPr lang="ko-KR" altLang="en-US" sz="1600" dirty="0" smtClean="0"/>
                        <a:t>이 있다</a:t>
                      </a:r>
                      <a:endParaRPr lang="en-US" altLang="ko-KR" sz="1600" dirty="0" smtClean="0"/>
                    </a:p>
                    <a:p>
                      <a:r>
                        <a:rPr lang="en-US" altLang="ko-KR" sz="1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text-align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left;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text-align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center;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text-align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right;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text-align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justify;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7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line-height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(</a:t>
                      </a:r>
                      <a:r>
                        <a:rPr lang="ko-KR" altLang="en-US" sz="1600" b="0" dirty="0" smtClean="0"/>
                        <a:t>줄 간격</a:t>
                      </a:r>
                      <a:r>
                        <a:rPr lang="en-US" altLang="ko-KR" sz="1600" b="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줄 사이의 간격을 조절하는 스타일이다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line-height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baseline="0" dirty="0" smtClean="0"/>
                        <a:t> 2  //</a:t>
                      </a:r>
                      <a:r>
                        <a:rPr lang="ko-KR" altLang="en-US" sz="1600" baseline="0" dirty="0" smtClean="0"/>
                        <a:t>글자 크기의 </a:t>
                      </a:r>
                      <a:r>
                        <a:rPr lang="en-US" altLang="ko-KR" sz="1600" baseline="0" dirty="0" smtClean="0"/>
                        <a:t>2</a:t>
                      </a:r>
                      <a:r>
                        <a:rPr lang="ko-KR" altLang="en-US" sz="1600" baseline="0" dirty="0" smtClean="0"/>
                        <a:t>배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7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text-decoration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(</a:t>
                      </a:r>
                      <a:r>
                        <a:rPr lang="ko-KR" altLang="en-US" sz="1600" b="0" dirty="0" smtClean="0"/>
                        <a:t>텍스트에 </a:t>
                      </a:r>
                      <a:r>
                        <a:rPr lang="ko-KR" altLang="en-US" sz="1600" b="0" dirty="0" err="1" smtClean="0"/>
                        <a:t>줄표시</a:t>
                      </a:r>
                      <a:r>
                        <a:rPr lang="en-US" altLang="ko-KR" sz="1600" b="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주로 </a:t>
                      </a:r>
                      <a:r>
                        <a:rPr lang="en-US" altLang="ko-KR" sz="1600" dirty="0" smtClean="0"/>
                        <a:t>&lt;a&gt; </a:t>
                      </a:r>
                      <a:r>
                        <a:rPr lang="ko-KR" altLang="en-US" sz="1600" dirty="0" smtClean="0"/>
                        <a:t>태그의 스타일로 사용되면 줄을 표시하고 없애는 스타일이다</a:t>
                      </a:r>
                      <a:r>
                        <a:rPr lang="en-US" altLang="ko-KR" sz="1600" dirty="0" smtClean="0"/>
                        <a:t>.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7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text-shadow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(</a:t>
                      </a:r>
                      <a:r>
                        <a:rPr lang="ko-KR" altLang="en-US" sz="1600" b="0" dirty="0" smtClean="0"/>
                        <a:t>그림자 효과</a:t>
                      </a:r>
                      <a:r>
                        <a:rPr lang="en-US" altLang="ko-KR" sz="1600" b="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text-shadow | &lt;</a:t>
                      </a:r>
                      <a:r>
                        <a:rPr lang="ko-KR" altLang="en-US" sz="1600" dirty="0" smtClean="0"/>
                        <a:t>가로거리</a:t>
                      </a:r>
                      <a:r>
                        <a:rPr lang="en-US" altLang="ko-KR" sz="1600" dirty="0" smtClean="0"/>
                        <a:t>&gt; &lt;</a:t>
                      </a:r>
                      <a:r>
                        <a:rPr lang="ko-KR" altLang="en-US" sz="1600" dirty="0" smtClean="0"/>
                        <a:t>세로거리</a:t>
                      </a:r>
                      <a:r>
                        <a:rPr lang="en-US" altLang="ko-KR" sz="1600" dirty="0" smtClean="0"/>
                        <a:t>&gt;&lt;</a:t>
                      </a:r>
                      <a:r>
                        <a:rPr lang="ko-KR" altLang="en-US" sz="1600" dirty="0" err="1" smtClean="0"/>
                        <a:t>번짐정도</a:t>
                      </a:r>
                      <a:r>
                        <a:rPr lang="en-US" altLang="ko-KR" sz="1600" dirty="0" smtClean="0"/>
                        <a:t>&gt;&lt;</a:t>
                      </a:r>
                      <a:r>
                        <a:rPr lang="ko-KR" altLang="en-US" sz="1600" dirty="0" smtClean="0"/>
                        <a:t>색상</a:t>
                      </a:r>
                      <a:r>
                        <a:rPr lang="en-US" altLang="ko-KR" sz="1600" dirty="0" smtClean="0"/>
                        <a:t>&gt;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49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문단 관련 스타일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70" y="4494311"/>
            <a:ext cx="9072303" cy="1274482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480825" y="4263479"/>
            <a:ext cx="1720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text-align.html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486464"/>
            <a:ext cx="5112568" cy="1535495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3" y="3210700"/>
            <a:ext cx="4303279" cy="548785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036" y="1844823"/>
            <a:ext cx="3547696" cy="22819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8270508" y="1613991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t</a:t>
            </a:r>
            <a:r>
              <a:rPr lang="en-US" altLang="ko-KR" sz="1600" dirty="0" smtClean="0">
                <a:solidFill>
                  <a:srgbClr val="C00000"/>
                </a:solidFill>
              </a:rPr>
              <a:t>ext.css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36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문단 스타일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6"/>
          <a:stretch/>
        </p:blipFill>
        <p:spPr>
          <a:xfrm>
            <a:off x="5025008" y="1844824"/>
            <a:ext cx="3920762" cy="1415117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4034681"/>
            <a:ext cx="8856984" cy="1122511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628799"/>
            <a:ext cx="3024336" cy="1720337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113240" y="357301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text-decoration.html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7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목록 스타일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841432" y="648219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2560" y="1175548"/>
            <a:ext cx="7920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list-style-type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속성 </a:t>
            </a:r>
            <a:r>
              <a:rPr lang="en-US" altLang="ko-KR" dirty="0" smtClean="0">
                <a:solidFill>
                  <a:srgbClr val="C00000"/>
                </a:solidFill>
              </a:rPr>
              <a:t>– list-style.html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378975"/>
              </p:ext>
            </p:extLst>
          </p:nvPr>
        </p:nvGraphicFramePr>
        <p:xfrm>
          <a:off x="4880992" y="1916832"/>
          <a:ext cx="3153477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8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disc(</a:t>
                      </a:r>
                      <a:r>
                        <a:rPr lang="ko-KR" altLang="en-US" sz="1600" dirty="0" smtClean="0"/>
                        <a:t>●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채운 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circle(</a:t>
                      </a:r>
                      <a:r>
                        <a:rPr lang="ko-KR" altLang="en-US" sz="1600" dirty="0" smtClean="0"/>
                        <a:t>○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빈 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square(</a:t>
                      </a:r>
                      <a:r>
                        <a:rPr lang="ko-KR" altLang="en-US" sz="1600" dirty="0" smtClean="0"/>
                        <a:t>■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채운 사각형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none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불릿</a:t>
                      </a:r>
                      <a:r>
                        <a:rPr lang="ko-KR" altLang="en-US" sz="1600" dirty="0" smtClean="0"/>
                        <a:t> 없애기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90933"/>
            <a:ext cx="2477212" cy="35005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18491"/>
              </p:ext>
            </p:extLst>
          </p:nvPr>
        </p:nvGraphicFramePr>
        <p:xfrm>
          <a:off x="4880992" y="4001792"/>
          <a:ext cx="3783919" cy="2039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4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9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decimal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로 시작 십진수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9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lower-roman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소문자 로마 숫자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9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upper-roman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대문자 로마</a:t>
                      </a:r>
                      <a:r>
                        <a:rPr lang="ko-KR" altLang="en-US" sz="1600" baseline="0" dirty="0" smtClean="0"/>
                        <a:t> 숫자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9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lower-alpha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소문자 알파벳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9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upper-alpha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대문자 알파벳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6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목록 스타일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36576" y="1247556"/>
            <a:ext cx="6336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list-style-type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속성 </a:t>
            </a:r>
            <a:r>
              <a:rPr lang="en-US" altLang="ko-KR" dirty="0" smtClean="0">
                <a:solidFill>
                  <a:srgbClr val="C00000"/>
                </a:solidFill>
              </a:rPr>
              <a:t>– list-style.html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16832"/>
            <a:ext cx="2561407" cy="3600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2379559"/>
            <a:ext cx="4968552" cy="21937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078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 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779567" y="1628800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CSS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와 스타일 시트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24608" y="1340768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79567" y="2852936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>
                <a:solidFill>
                  <a:schemeClr val="tx1"/>
                </a:solidFill>
              </a:rPr>
              <a:t>글꼴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스타일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424608" y="2564904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79567" y="4005064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문단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목록 스타일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424608" y="3717032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79567" y="5229200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>
                <a:solidFill>
                  <a:schemeClr val="tx1"/>
                </a:solidFill>
              </a:rPr>
              <a:t>표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스타일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424608" y="4941168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2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목록 스타일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36576" y="1247556"/>
            <a:ext cx="4392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list-style-image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속성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39" y="2015218"/>
            <a:ext cx="1800202" cy="18160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09" y="2015218"/>
            <a:ext cx="4738018" cy="37156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96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401" y="3558977"/>
            <a:ext cx="3231083" cy="14097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smtClean="0"/>
              <a:t>표를 만드는 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4528" y="1175548"/>
            <a:ext cx="8712968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     </a:t>
            </a:r>
            <a:r>
              <a:rPr lang="ko-KR" altLang="en-US" sz="2000" b="1" dirty="0" smtClean="0"/>
              <a:t>표</a:t>
            </a:r>
            <a:r>
              <a:rPr lang="en-US" altLang="ko-KR" sz="2000" b="1" dirty="0" smtClean="0"/>
              <a:t>(table) </a:t>
            </a:r>
            <a:r>
              <a:rPr lang="ko-KR" altLang="en-US" sz="2000" b="1" dirty="0" smtClean="0"/>
              <a:t>태그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 </a:t>
            </a:r>
            <a:r>
              <a:rPr lang="ko-KR" altLang="en-US" b="1" dirty="0" smtClean="0"/>
              <a:t>표는 행</a:t>
            </a:r>
            <a:r>
              <a:rPr lang="en-US" altLang="ko-KR" b="1" dirty="0" smtClean="0"/>
              <a:t>(row)</a:t>
            </a:r>
            <a:r>
              <a:rPr lang="ko-KR" altLang="en-US" b="1" dirty="0" smtClean="0"/>
              <a:t>과 열</a:t>
            </a:r>
            <a:r>
              <a:rPr lang="en-US" altLang="ko-KR" b="1" dirty="0" smtClean="0"/>
              <a:t>(column)</a:t>
            </a:r>
            <a:r>
              <a:rPr lang="ko-KR" altLang="en-US" b="1" dirty="0" smtClean="0"/>
              <a:t> 그리고 셀</a:t>
            </a:r>
            <a:r>
              <a:rPr lang="en-US" altLang="ko-KR" b="1" dirty="0" smtClean="0"/>
              <a:t>(cell)</a:t>
            </a:r>
            <a:r>
              <a:rPr lang="ko-KR" altLang="en-US" b="1" dirty="0" smtClean="0"/>
              <a:t>로 구성됨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&lt;table&gt;~&lt;/table&gt; : </a:t>
            </a:r>
            <a:r>
              <a:rPr lang="ko-KR" altLang="en-US" dirty="0"/>
              <a:t> </a:t>
            </a:r>
            <a:r>
              <a:rPr lang="ko-KR" altLang="en-US" dirty="0" smtClean="0"/>
              <a:t>표 전체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&gt;~&lt;/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행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&lt;td&gt;~&lt;/td&gt; : </a:t>
            </a:r>
            <a:r>
              <a:rPr lang="ko-KR" altLang="en-US" dirty="0" smtClean="0"/>
              <a:t>열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693747" y="3820274"/>
            <a:ext cx="1497448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err="1" smtClean="0"/>
              <a:t>첫번째</a:t>
            </a:r>
            <a:r>
              <a:rPr lang="ko-KR" altLang="en-US" sz="1600" dirty="0" smtClean="0"/>
              <a:t> 행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210300" y="4003022"/>
            <a:ext cx="527282" cy="453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3747" y="4300182"/>
            <a:ext cx="1497448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두</a:t>
            </a:r>
            <a:r>
              <a:rPr lang="ko-KR" altLang="en-US" sz="1600" dirty="0" err="1" smtClean="0"/>
              <a:t>번째</a:t>
            </a:r>
            <a:r>
              <a:rPr lang="ko-KR" altLang="en-US" sz="1600" dirty="0" smtClean="0"/>
              <a:t> 행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2210300" y="4482930"/>
            <a:ext cx="527282" cy="453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90099" y="5245903"/>
            <a:ext cx="1166758" cy="91940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열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칼럼</a:t>
            </a:r>
            <a:r>
              <a:rPr lang="en-US" altLang="ko-KR" sz="1600" dirty="0" smtClean="0"/>
              <a:t>(column)</a:t>
            </a:r>
            <a:endParaRPr lang="ko-KR" altLang="en-US" sz="1600" dirty="0"/>
          </a:p>
        </p:txBody>
      </p:sp>
      <p:cxnSp>
        <p:nvCxnSpPr>
          <p:cNvPr id="15" name="직선 화살표 연결선 14"/>
          <p:cNvCxnSpPr/>
          <p:nvPr/>
        </p:nvCxnSpPr>
        <p:spPr>
          <a:xfrm rot="16200000" flipV="1">
            <a:off x="2884622" y="4966477"/>
            <a:ext cx="527282" cy="453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9406" y="5245903"/>
            <a:ext cx="1166758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두</a:t>
            </a:r>
            <a:r>
              <a:rPr lang="ko-KR" altLang="en-US" sz="1600" dirty="0" err="1" smtClean="0"/>
              <a:t>번째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71047" y="5245903"/>
            <a:ext cx="1166758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세</a:t>
            </a:r>
            <a:r>
              <a:rPr lang="ko-KR" altLang="en-US" sz="1600" dirty="0" err="1" smtClean="0"/>
              <a:t>번째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열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rot="16200000" flipV="1">
            <a:off x="4066875" y="4966477"/>
            <a:ext cx="527282" cy="453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16200000" flipV="1">
            <a:off x="5244590" y="4966477"/>
            <a:ext cx="527282" cy="453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3532205"/>
            <a:ext cx="2808695" cy="28730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638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smtClean="0"/>
              <a:t>표를 만드는 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4824"/>
            <a:ext cx="3405783" cy="1440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01272" y="170080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table-1.html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2348879"/>
            <a:ext cx="3863675" cy="24309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06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표</a:t>
            </a:r>
            <a:r>
              <a:rPr lang="ko-KR" altLang="en-US" sz="2800" dirty="0" smtClean="0"/>
              <a:t> 스타</a:t>
            </a:r>
            <a:r>
              <a:rPr lang="ko-KR" altLang="en-US" sz="2800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23202" y="1196752"/>
            <a:ext cx="34257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C00000"/>
                </a:solidFill>
              </a:rPr>
              <a:t>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(table)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관련 스타일 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654844"/>
              </p:ext>
            </p:extLst>
          </p:nvPr>
        </p:nvGraphicFramePr>
        <p:xfrm>
          <a:off x="992560" y="1844825"/>
          <a:ext cx="8424936" cy="434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3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width/height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(</a:t>
                      </a:r>
                      <a:r>
                        <a:rPr lang="ko-KR" altLang="en-US" sz="1800" b="0" dirty="0" smtClean="0"/>
                        <a:t>크기</a:t>
                      </a:r>
                      <a:r>
                        <a:rPr lang="en-US" altLang="ko-KR" sz="1800" b="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표의 너비 </a:t>
                      </a:r>
                      <a:r>
                        <a:rPr lang="en-US" altLang="ko-KR" sz="1800" baseline="0" dirty="0" smtClean="0"/>
                        <a:t>- width: 300px;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표의 높이 </a:t>
                      </a:r>
                      <a:r>
                        <a:rPr lang="en-US" altLang="ko-KR" sz="1800" baseline="0" dirty="0" smtClean="0"/>
                        <a:t>– height: 100px;</a:t>
                      </a:r>
                      <a:endParaRPr lang="en-US" altLang="ko-KR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8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border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(</a:t>
                      </a:r>
                      <a:r>
                        <a:rPr lang="ko-KR" altLang="en-US" sz="1800" b="0" dirty="0" smtClean="0"/>
                        <a:t>테두리</a:t>
                      </a:r>
                      <a:r>
                        <a:rPr lang="en-US" altLang="ko-KR" sz="1800" b="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/>
                        <a:t> 굵기 </a:t>
                      </a:r>
                      <a:r>
                        <a:rPr lang="en-US" altLang="ko-KR" sz="1800" baseline="0" dirty="0" smtClean="0"/>
                        <a:t>- border-width: 1px;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스타일 </a:t>
                      </a:r>
                      <a:r>
                        <a:rPr lang="en-US" altLang="ko-KR" sz="1800" baseline="0" dirty="0" smtClean="0"/>
                        <a:t>– border-style: solid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색상 </a:t>
                      </a:r>
                      <a:r>
                        <a:rPr lang="en-US" altLang="ko-KR" sz="1800" baseline="0" dirty="0" smtClean="0"/>
                        <a:t>– border-color: blue;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테두리선 통합 </a:t>
                      </a:r>
                      <a:r>
                        <a:rPr lang="en-US" altLang="ko-KR" sz="1800" baseline="0" dirty="0" smtClean="0"/>
                        <a:t>– border-collapse: collapse;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한 번에 표기 </a:t>
                      </a:r>
                      <a:r>
                        <a:rPr lang="en-US" altLang="ko-KR" sz="1800" baseline="0" dirty="0" smtClean="0"/>
                        <a:t>: border: 1px solid #ccc</a:t>
                      </a:r>
                      <a:endParaRPr lang="en-US" altLang="ko-KR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5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padding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(</a:t>
                      </a:r>
                      <a:r>
                        <a:rPr lang="ko-KR" altLang="en-US" sz="1800" b="0" dirty="0" smtClean="0"/>
                        <a:t>안쪽 여백</a:t>
                      </a:r>
                      <a:r>
                        <a:rPr lang="en-US" altLang="ko-KR" sz="1800" b="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err="1" smtClean="0"/>
                        <a:t>패딩</a:t>
                      </a:r>
                      <a:r>
                        <a:rPr lang="en-US" altLang="ko-KR" sz="1800" baseline="0" dirty="0" smtClean="0"/>
                        <a:t>(</a:t>
                      </a:r>
                      <a:r>
                        <a:rPr lang="ko-KR" altLang="en-US" sz="1800" baseline="0" dirty="0" smtClean="0"/>
                        <a:t>안쪽 여백</a:t>
                      </a:r>
                      <a:r>
                        <a:rPr lang="en-US" altLang="ko-KR" sz="1800" baseline="0" dirty="0" smtClean="0"/>
                        <a:t>) – </a:t>
                      </a:r>
                      <a:r>
                        <a:rPr lang="ko-KR" altLang="en-US" sz="1800" baseline="0" dirty="0" smtClean="0"/>
                        <a:t>셀의 테두리와 셀 사이의 여백</a:t>
                      </a:r>
                      <a:endParaRPr lang="en-US" altLang="ko-KR" sz="1800" baseline="0" dirty="0" smtClean="0"/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 padding: 10px;</a:t>
                      </a:r>
                      <a:endParaRPr lang="en-US" altLang="ko-KR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07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smtClean="0"/>
              <a:t>표를 만드는 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196752"/>
            <a:ext cx="4720416" cy="23762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485819"/>
            <a:ext cx="3302767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341103" y="3254986"/>
            <a:ext cx="2068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t</a:t>
            </a:r>
            <a:r>
              <a:rPr lang="en-US" altLang="ko-KR" sz="1600" dirty="0" smtClean="0"/>
              <a:t>able-board.html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3861048"/>
            <a:ext cx="3608402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92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표 스타일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16" y="2173034"/>
            <a:ext cx="3254022" cy="17070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780928"/>
            <a:ext cx="3764606" cy="3353091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922244"/>
            <a:ext cx="2680847" cy="2338871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6557366" y="224725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table-caption.html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4568" y="1196752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 </a:t>
            </a:r>
            <a:r>
              <a:rPr lang="ko-KR" altLang="en-US" b="1" dirty="0" smtClean="0"/>
              <a:t>표에 캡션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표 제목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넣기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&lt;caption&gt;~&lt;/caption&gt;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0898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smtClean="0"/>
              <a:t>표를 만드는 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20552" y="1268760"/>
            <a:ext cx="7056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</a:t>
            </a:r>
            <a:r>
              <a:rPr lang="ko-KR" altLang="en-US" sz="2000" b="1" dirty="0" smtClean="0"/>
              <a:t>표의 셀 합치기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 smtClean="0">
                <a:solidFill>
                  <a:srgbClr val="C00000"/>
                </a:solidFill>
              </a:rPr>
              <a:t>rowspan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행 합치기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colspan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열 합치기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C00000"/>
                </a:solidFill>
              </a:rPr>
              <a:t>width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너비</a:t>
            </a:r>
            <a:r>
              <a:rPr lang="en-US" altLang="ko-KR" dirty="0" smtClean="0"/>
              <a:t>,  </a:t>
            </a:r>
            <a:r>
              <a:rPr lang="en-US" altLang="ko-KR" b="1" dirty="0" smtClean="0">
                <a:solidFill>
                  <a:srgbClr val="C00000"/>
                </a:solidFill>
              </a:rPr>
              <a:t>height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높이</a:t>
            </a:r>
            <a:endParaRPr lang="en-US" altLang="ko-KR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712" y="2996952"/>
            <a:ext cx="3744416" cy="93610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949" y="4149080"/>
            <a:ext cx="3743155" cy="96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6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smtClean="0"/>
              <a:t>표를 만드는 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738465"/>
            <a:ext cx="2976252" cy="2278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80" y="4125993"/>
            <a:ext cx="2946027" cy="21113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2320014"/>
            <a:ext cx="3466505" cy="24771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3152800" y="1507632"/>
            <a:ext cx="150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table-2.html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3010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smtClean="0"/>
              <a:t>표를 만드는 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29" y="2061454"/>
            <a:ext cx="4187689" cy="3312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484784"/>
            <a:ext cx="3078747" cy="22328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780092" y="1484784"/>
            <a:ext cx="206828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table-login.html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861048"/>
            <a:ext cx="2718707" cy="22739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666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smtClean="0"/>
              <a:t>표 구조 정의하기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4025" y="1268760"/>
            <a:ext cx="792088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&lt;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thead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&gt; ,&lt;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tbody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&gt;, &lt;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tfoot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&gt;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표 구조 정의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표의 구조를 제목 부분과 실제 본문 그리고 요약 부분으로 나눈다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시각 장애인도 화면 판독기를 통해 표의 구조를 쉽게 이해할 수 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731279"/>
            <a:ext cx="3859053" cy="20882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69" y="2584886"/>
            <a:ext cx="2117957" cy="40510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2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스타일과 스타일 시트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4528" y="1279207"/>
            <a:ext cx="87061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CSS</a:t>
            </a:r>
            <a:r>
              <a:rPr lang="en-US" altLang="ko-KR" sz="2000" b="1" dirty="0">
                <a:solidFill>
                  <a:srgbClr val="C00000"/>
                </a:solidFill>
              </a:rPr>
              <a:t>(Cascading Style Sheets)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CSS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과 함께 웹 표준 기술이다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HTML</a:t>
            </a:r>
            <a:r>
              <a:rPr lang="ko-KR" altLang="en-US" sz="1600" dirty="0" smtClean="0"/>
              <a:t>이 텍스트나 이미지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표 같은 각 요소를 문서에 넣어 뼈대를 만드는 것이라면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CSS</a:t>
            </a:r>
            <a:r>
              <a:rPr lang="ko-KR" altLang="en-US" sz="1600" dirty="0" smtClean="0"/>
              <a:t>는 텍스트 색상이나 크기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이미지 크기나 위치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표 색상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배치 방법 등 웹 문서의 디자인 요소를 담당한다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스타일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(Style)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웹에서의 스타일</a:t>
            </a:r>
            <a:r>
              <a:rPr lang="en-US" altLang="ko-KR" sz="1600" dirty="0" smtClean="0"/>
              <a:t>(style)</a:t>
            </a:r>
            <a:r>
              <a:rPr lang="ko-KR" altLang="en-US" sz="1600" dirty="0" smtClean="0"/>
              <a:t>은 미리 약속한 스타일 속성을 입력해 웹을 디자인하는 것이다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웹 문서의 내용과 상관없이 디자인만 바꿀 수 있다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다양한 기기에 맞게 탄</a:t>
            </a:r>
            <a:r>
              <a:rPr lang="ko-KR" altLang="en-US" sz="1600" dirty="0"/>
              <a:t>력</a:t>
            </a:r>
            <a:r>
              <a:rPr lang="ko-KR" altLang="en-US" sz="1600" dirty="0" smtClean="0"/>
              <a:t>적으로 바뀌는 문서를 만들 수 있다</a:t>
            </a:r>
            <a:r>
              <a:rPr lang="en-US" altLang="ko-KR" sz="1600" dirty="0" smtClean="0"/>
              <a:t>.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352600" y="4437112"/>
            <a:ext cx="79928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352600" y="4797152"/>
            <a:ext cx="51845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352600" y="5219700"/>
            <a:ext cx="57606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6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smtClean="0"/>
              <a:t>표 구조 정의하기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5" y="1412776"/>
            <a:ext cx="3816423" cy="16632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3219494"/>
            <a:ext cx="2802822" cy="32439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3222704"/>
            <a:ext cx="2628837" cy="23367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241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/>
              <a:t>표 스타일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80556" y="1276741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여러 </a:t>
            </a:r>
            <a:r>
              <a:rPr lang="ko-KR" altLang="en-US" dirty="0"/>
              <a:t>열 묶어 스타일 지정하기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&lt;col&gt;, &lt;</a:t>
            </a:r>
            <a:r>
              <a:rPr lang="en-US" altLang="ko-KR" b="1" dirty="0" err="1" smtClean="0"/>
              <a:t>colgroup</a:t>
            </a:r>
            <a:r>
              <a:rPr lang="en-US" altLang="ko-KR" b="1" dirty="0" smtClean="0"/>
              <a:t>&gt; </a:t>
            </a:r>
            <a:r>
              <a:rPr lang="ko-KR" altLang="en-US" dirty="0" smtClean="0"/>
              <a:t>태</a:t>
            </a:r>
            <a:r>
              <a:rPr lang="ko-KR" altLang="en-US" dirty="0"/>
              <a:t>그</a:t>
            </a:r>
            <a:r>
              <a:rPr lang="en-US" altLang="ko-KR" dirty="0" smtClean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8344" y="3717032"/>
            <a:ext cx="2520280" cy="21698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   &lt;</a:t>
            </a:r>
            <a:r>
              <a:rPr lang="en-US" altLang="ko-KR" dirty="0" err="1" smtClean="0"/>
              <a:t>colgroup</a:t>
            </a:r>
            <a:r>
              <a:rPr lang="en-US" altLang="ko-KR" dirty="0" smtClean="0"/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&lt;col&gt;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&lt;col&gt;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……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colgroup</a:t>
            </a:r>
            <a:r>
              <a:rPr lang="en-US" altLang="ko-KR" dirty="0" smtClean="0"/>
              <a:t>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338418"/>
            <a:ext cx="4950153" cy="123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/>
              <a:t>표 스타일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16832"/>
            <a:ext cx="4090280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3609020"/>
            <a:ext cx="3125479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873333" y="1443270"/>
            <a:ext cx="192958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t</a:t>
            </a:r>
            <a:r>
              <a:rPr lang="en-US" altLang="ko-KR" sz="1600" dirty="0" smtClean="0"/>
              <a:t>able-col.html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75263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/>
              <a:t>표 </a:t>
            </a:r>
            <a:r>
              <a:rPr lang="ko-KR" altLang="en-US" sz="2800" dirty="0" smtClean="0"/>
              <a:t>스타일 연습문제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2708920"/>
            <a:ext cx="3846908" cy="1979876"/>
          </a:xfrm>
          <a:prstGeom prst="rect">
            <a:avLst/>
          </a:prstGeom>
          <a:ln>
            <a:noFill/>
          </a:ln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65779" y="1377116"/>
            <a:ext cx="4536504" cy="72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실습 예제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               </a:t>
            </a:r>
            <a:endParaRPr lang="en-US" altLang="ko-KR" sz="2000" dirty="0"/>
          </a:p>
        </p:txBody>
      </p:sp>
      <p:sp>
        <p:nvSpPr>
          <p:cNvPr id="10" name="직사각형 9"/>
          <p:cNvSpPr/>
          <p:nvPr/>
        </p:nvSpPr>
        <p:spPr>
          <a:xfrm>
            <a:off x="975403" y="1677922"/>
            <a:ext cx="74339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ko-KR" altLang="en-US" sz="1600" dirty="0" smtClean="0"/>
              <a:t>아래의 출력 결과대로 </a:t>
            </a:r>
            <a:r>
              <a:rPr lang="en-US" altLang="ko-KR" sz="1600" dirty="0" smtClean="0"/>
              <a:t>finance.html </a:t>
            </a:r>
            <a:r>
              <a:rPr lang="ko-KR" altLang="en-US" sz="1600" dirty="0" smtClean="0"/>
              <a:t>문서를 만들어 보세요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28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smtClean="0"/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65779" y="1268760"/>
            <a:ext cx="4536504" cy="72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실습 예제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               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975403" y="1569566"/>
            <a:ext cx="74339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ko-KR" altLang="en-US" sz="1600" dirty="0" smtClean="0"/>
              <a:t>아래의 출력 결과대로 </a:t>
            </a:r>
            <a:r>
              <a:rPr lang="en-US" altLang="ko-KR" sz="1600" dirty="0" smtClean="0"/>
              <a:t>school.html </a:t>
            </a:r>
            <a:r>
              <a:rPr lang="ko-KR" altLang="en-US" sz="1600" dirty="0" smtClean="0"/>
              <a:t>문서를 만들어 보세요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708920"/>
            <a:ext cx="507601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0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스타일과 스타일 시트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4528" y="1175548"/>
            <a:ext cx="2520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C00000"/>
                </a:solidFill>
              </a:rPr>
              <a:t> 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스타일 형식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28664" y="2121144"/>
            <a:ext cx="3456384" cy="1424302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2000" dirty="0" smtClean="0"/>
              <a:t>p </a:t>
            </a:r>
            <a:r>
              <a:rPr lang="en-US" altLang="ko-KR" sz="2000" dirty="0"/>
              <a:t>{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  font-size</a:t>
            </a:r>
            <a:r>
              <a:rPr lang="en-US" altLang="ko-KR" sz="2000" dirty="0" smtClean="0">
                <a:solidFill>
                  <a:srgbClr val="C00000"/>
                </a:solidFill>
              </a:rPr>
              <a:t> </a:t>
            </a:r>
            <a:r>
              <a:rPr lang="en-US" altLang="ko-KR" sz="2000" dirty="0" smtClean="0"/>
              <a:t>: 20px;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}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8418" y="2121144"/>
            <a:ext cx="971485" cy="4086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태</a:t>
            </a:r>
            <a:r>
              <a:rPr lang="ko-KR" altLang="en-US"/>
              <a:t>그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246564" y="2365650"/>
            <a:ext cx="308167" cy="498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26474" y="1916832"/>
            <a:ext cx="1548795" cy="408623"/>
          </a:xfrm>
          <a:prstGeom prst="roundRect">
            <a:avLst/>
          </a:prstGeom>
          <a:solidFill>
            <a:srgbClr val="FFC000"/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스타일 속성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504601" y="2327529"/>
            <a:ext cx="197513" cy="4044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44888" y="3341134"/>
            <a:ext cx="1008735" cy="4086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속성값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4413251" y="2996952"/>
            <a:ext cx="36004" cy="3441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63" y="4581128"/>
            <a:ext cx="3782869" cy="1568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4823313" y="3963022"/>
            <a:ext cx="37444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  </a:t>
            </a:r>
            <a:r>
              <a:rPr lang="ko-KR" altLang="en-US" b="1" dirty="0" smtClean="0">
                <a:solidFill>
                  <a:srgbClr val="C00000"/>
                </a:solidFill>
              </a:rPr>
              <a:t>스타일을 표기하는 방법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09207" y="3963022"/>
            <a:ext cx="374441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스타일 규칙</a:t>
            </a:r>
            <a:endParaRPr lang="en-US" altLang="ko-KR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세미콜론</a:t>
            </a:r>
            <a:r>
              <a:rPr lang="en-US" altLang="ko-KR" dirty="0" smtClean="0"/>
              <a:t>(;)</a:t>
            </a:r>
            <a:r>
              <a:rPr lang="ko-KR" altLang="en-US" dirty="0" smtClean="0"/>
              <a:t>으로 구분하여 중괄호</a:t>
            </a:r>
            <a:r>
              <a:rPr lang="en-US" altLang="ko-KR" dirty="0" smtClean="0"/>
              <a:t>{ }</a:t>
            </a:r>
            <a:r>
              <a:rPr lang="ko-KR" altLang="en-US" dirty="0" smtClean="0"/>
              <a:t>안에 나열한다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9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스타일과 스타일 시트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48545" y="1196752"/>
            <a:ext cx="3312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C00000"/>
                </a:solidFill>
              </a:rPr>
              <a:t>  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스타일 시트의 종류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034876"/>
              </p:ext>
            </p:extLst>
          </p:nvPr>
        </p:nvGraphicFramePr>
        <p:xfrm>
          <a:off x="1280592" y="1877036"/>
          <a:ext cx="7986092" cy="3608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9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 류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99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 내부 스타일 시트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반드시 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&lt;head&gt; </a:t>
                      </a:r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태그 안에 작성한다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="1" dirty="0" smtClean="0"/>
                        <a:t>&lt;style&gt;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      p{font-family: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ko-KR" altLang="en-US" sz="1600" b="1" baseline="0" dirty="0" smtClean="0"/>
                        <a:t>궁서체</a:t>
                      </a:r>
                      <a:r>
                        <a:rPr lang="en-US" altLang="ko-KR" sz="1600" b="1" baseline="0" dirty="0" smtClean="0"/>
                        <a:t>;</a:t>
                      </a:r>
                      <a:r>
                        <a:rPr lang="en-US" altLang="ko-KR" sz="1600" b="1" dirty="0" smtClean="0"/>
                        <a:t>}</a:t>
                      </a:r>
                      <a:r>
                        <a:rPr lang="en-US" altLang="ko-KR" sz="1600" b="1" baseline="0" dirty="0" smtClean="0"/>
                        <a:t>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1" baseline="0" dirty="0" smtClean="0"/>
                        <a:t> &lt;/style&gt;</a:t>
                      </a:r>
                      <a:endParaRPr lang="ko-KR" altLang="en-US" sz="1600" b="1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외부 스타일 시트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&lt;head&gt; </a:t>
                      </a:r>
                      <a:r>
                        <a:rPr lang="ko-KR" altLang="en-US" sz="1600" dirty="0" smtClean="0"/>
                        <a:t>태그 안에 작성한다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="1" dirty="0" smtClean="0"/>
                        <a:t>&lt;link </a:t>
                      </a:r>
                      <a:r>
                        <a:rPr lang="en-US" altLang="ko-KR" sz="1600" b="1" dirty="0" err="1" smtClean="0"/>
                        <a:t>rel</a:t>
                      </a:r>
                      <a:r>
                        <a:rPr lang="en-US" altLang="ko-KR" sz="1600" b="1" dirty="0" smtClean="0"/>
                        <a:t>=“stylesheet” </a:t>
                      </a:r>
                      <a:r>
                        <a:rPr lang="en-US" altLang="ko-KR" sz="1600" b="1" dirty="0" err="1" smtClean="0"/>
                        <a:t>href</a:t>
                      </a:r>
                      <a:r>
                        <a:rPr lang="en-US" altLang="ko-KR" sz="1600" b="1" dirty="0" smtClean="0"/>
                        <a:t>=“./images/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style.css</a:t>
                      </a:r>
                      <a:r>
                        <a:rPr lang="en-US" altLang="ko-KR" sz="1600" b="1" dirty="0" smtClean="0"/>
                        <a:t>”&gt;</a:t>
                      </a:r>
                      <a:endParaRPr lang="ko-KR" altLang="en-US" sz="1600" b="1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err="1" smtClean="0"/>
                        <a:t>인라인</a:t>
                      </a:r>
                      <a:r>
                        <a:rPr lang="ko-KR" altLang="en-US" sz="1800" baseline="0" dirty="0" smtClean="0"/>
                        <a:t> 스타일 </a:t>
                      </a:r>
                      <a:endParaRPr lang="en-US" altLang="ko-KR" sz="1800" baseline="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내용 중간에 태그와 함께 사용한다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&lt;p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style</a:t>
                      </a:r>
                      <a:r>
                        <a:rPr lang="en-US" altLang="ko-KR" sz="1600" b="1" dirty="0" smtClean="0"/>
                        <a:t>=“</a:t>
                      </a:r>
                      <a:r>
                        <a:rPr lang="en-US" altLang="ko-KR" sz="1600" b="1" dirty="0" err="1" smtClean="0">
                          <a:solidFill>
                            <a:srgbClr val="FF0000"/>
                          </a:solidFill>
                        </a:rPr>
                        <a:t>color</a:t>
                      </a:r>
                      <a:r>
                        <a:rPr lang="en-US" altLang="ko-KR" sz="1600" b="1" dirty="0" err="1" smtClean="0"/>
                        <a:t>:blue</a:t>
                      </a:r>
                      <a:r>
                        <a:rPr lang="en-US" altLang="ko-KR" sz="1600" b="1" dirty="0" smtClean="0"/>
                        <a:t>”&gt;</a:t>
                      </a:r>
                      <a:r>
                        <a:rPr lang="ko-KR" altLang="en-US" sz="1600" dirty="0" smtClean="0"/>
                        <a:t>블루베리는 황산화제인</a:t>
                      </a:r>
                      <a:r>
                        <a:rPr lang="en-US" altLang="ko-KR" sz="1600" dirty="0" smtClean="0"/>
                        <a:t>..&lt;/p&gt;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97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글꼴 관련 스타</a:t>
            </a:r>
            <a:r>
              <a:rPr lang="ko-KR" altLang="en-US" sz="2800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23202" y="1196752"/>
            <a:ext cx="371377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글꼴 </a:t>
            </a:r>
            <a:r>
              <a:rPr lang="en-US" altLang="ko-KR" sz="2000" b="1" dirty="0">
                <a:solidFill>
                  <a:srgbClr val="C00000"/>
                </a:solidFill>
              </a:rPr>
              <a:t>(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font)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관련 스타일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79195"/>
              </p:ext>
            </p:extLst>
          </p:nvPr>
        </p:nvGraphicFramePr>
        <p:xfrm>
          <a:off x="992560" y="1844825"/>
          <a:ext cx="8610318" cy="4385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23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font-size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(</a:t>
                      </a:r>
                      <a:r>
                        <a:rPr lang="ko-KR" altLang="en-US" sz="1800" b="0" dirty="0" smtClean="0"/>
                        <a:t>글자크기</a:t>
                      </a:r>
                      <a:r>
                        <a:rPr lang="en-US" altLang="ko-KR" sz="1800" b="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px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픽셀</a:t>
                      </a:r>
                      <a:r>
                        <a:rPr lang="en-US" altLang="ko-KR" sz="1600" dirty="0" smtClean="0"/>
                        <a:t>) </a:t>
                      </a:r>
                      <a:r>
                        <a:rPr lang="ko-KR" altLang="en-US" sz="1600" dirty="0" smtClean="0"/>
                        <a:t>단위 </a:t>
                      </a:r>
                      <a:r>
                        <a:rPr lang="en-US" altLang="ko-KR" sz="1600" dirty="0" smtClean="0"/>
                        <a:t>– </a:t>
                      </a:r>
                      <a:r>
                        <a:rPr lang="ko-KR" altLang="en-US" sz="1600" dirty="0" smtClean="0"/>
                        <a:t>고정된 크기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기본 </a:t>
                      </a:r>
                      <a:r>
                        <a:rPr lang="en-US" altLang="ko-KR" sz="1600" dirty="0" smtClean="0"/>
                        <a:t>16px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em</a:t>
                      </a:r>
                      <a:r>
                        <a:rPr lang="ko-KR" altLang="en-US" sz="1600" dirty="0" smtClean="0"/>
                        <a:t>단위  </a:t>
                      </a:r>
                      <a:r>
                        <a:rPr lang="en-US" altLang="ko-KR" sz="1600" dirty="0" smtClean="0"/>
                        <a:t>- </a:t>
                      </a:r>
                      <a:r>
                        <a:rPr lang="ko-KR" altLang="en-US" sz="1600" dirty="0" smtClean="0"/>
                        <a:t>부모 요소 크기를 기준으로 한 상태 크기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p{</a:t>
                      </a: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font-size</a:t>
                      </a:r>
                      <a:r>
                        <a:rPr lang="en-US" altLang="ko-KR" sz="1600" dirty="0" smtClean="0"/>
                        <a:t>: 2em}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7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font-family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(</a:t>
                      </a:r>
                      <a:r>
                        <a:rPr lang="ko-KR" altLang="en-US" sz="1800" b="0" dirty="0" smtClean="0"/>
                        <a:t>글자모양</a:t>
                      </a:r>
                      <a:r>
                        <a:rPr lang="en-US" altLang="ko-KR" sz="1800" b="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body{ </a:t>
                      </a: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font-family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궁서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}</a:t>
                      </a:r>
                      <a:r>
                        <a:rPr lang="en-US" altLang="ko-KR" sz="1600" baseline="0" dirty="0" smtClean="0"/>
                        <a:t> 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err="1" smtClean="0"/>
                        <a:t>구글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웹폰트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: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&lt;link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="https://fonts.googleapis.com/css2?family=</a:t>
                      </a:r>
                      <a:r>
                        <a:rPr lang="en-US" altLang="ko-KR" sz="14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Nanum+Gothic</a:t>
                      </a:r>
                      <a:r>
                        <a:rPr lang="en-US" altLang="ko-KR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&amp;display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altLang="ko-KR" sz="12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1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font-weight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(</a:t>
                      </a:r>
                      <a:r>
                        <a:rPr lang="ko-KR" altLang="en-US" sz="1800" b="0" dirty="0" smtClean="0"/>
                        <a:t>글자 굵기</a:t>
                      </a:r>
                      <a:r>
                        <a:rPr lang="en-US" altLang="ko-KR" sz="1800" b="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p{</a:t>
                      </a: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font-weight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baseline="0" dirty="0" smtClean="0"/>
                        <a:t> bold}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6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color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(</a:t>
                      </a:r>
                      <a:r>
                        <a:rPr lang="ko-KR" altLang="en-US" sz="1800" b="0" dirty="0" err="1" smtClean="0"/>
                        <a:t>글자색</a:t>
                      </a:r>
                      <a:r>
                        <a:rPr lang="en-US" altLang="ko-KR" sz="1800" b="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6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ko-KR" alt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방식 </a:t>
                      </a:r>
                      <a:r>
                        <a:rPr lang="en-US" altLang="ko-KR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600" b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:rgb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 255, 0) -&gt; 8bit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이해하기</a:t>
                      </a:r>
                      <a:endParaRPr lang="en-US" altLang="ko-KR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진수 방식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r:#0000ff -&gt; 16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진수 표기법 </a:t>
                      </a:r>
                      <a:endParaRPr lang="en-US" altLang="ko-KR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 </a:t>
                      </a:r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기본색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방식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800" b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US" altLang="ko-KR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:red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40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웹에서 색상 표현하기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940639"/>
            <a:ext cx="7776864" cy="124649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ko-KR" altLang="en-US" b="1" dirty="0" smtClean="0">
                <a:solidFill>
                  <a:srgbClr val="0070C0"/>
                </a:solidFill>
              </a:rPr>
              <a:t>기본 색상 이름으로 표시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기본 색상 </a:t>
            </a:r>
            <a:r>
              <a:rPr lang="en-US" altLang="ko-KR" sz="1600" dirty="0" smtClean="0"/>
              <a:t>16</a:t>
            </a:r>
            <a:r>
              <a:rPr lang="ko-KR" altLang="en-US" sz="1600" dirty="0" smtClean="0"/>
              <a:t>가지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모두 </a:t>
            </a:r>
            <a:r>
              <a:rPr lang="en-US" altLang="ko-KR" sz="1600" dirty="0" smtClean="0"/>
              <a:t>216</a:t>
            </a:r>
            <a:r>
              <a:rPr lang="ko-KR" altLang="en-US" sz="1600" dirty="0" smtClean="0"/>
              <a:t>가지 이다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c</a:t>
            </a:r>
            <a:r>
              <a:rPr lang="en-US" altLang="ko-KR" sz="1600" dirty="0" err="1" smtClean="0"/>
              <a:t>olor:blue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형식으로 표시</a:t>
            </a:r>
            <a:endParaRPr lang="en-US" altLang="ko-KR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60850" y="1376464"/>
            <a:ext cx="2435001" cy="38532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색상 이름 표기법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860850" y="3429000"/>
            <a:ext cx="7764558" cy="24006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16</a:t>
            </a:r>
            <a:r>
              <a:rPr lang="ko-KR" altLang="en-US" b="1" dirty="0" smtClean="0">
                <a:solidFill>
                  <a:srgbClr val="0070C0"/>
                </a:solidFill>
              </a:rPr>
              <a:t>진수 표기법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color:#ffff00</a:t>
            </a:r>
            <a:r>
              <a:rPr lang="ko-KR" altLang="en-US" sz="1600" dirty="0" smtClean="0"/>
              <a:t> 형식으로 </a:t>
            </a:r>
            <a:r>
              <a:rPr lang="en-US" altLang="ko-KR" sz="1600" dirty="0" smtClean="0"/>
              <a:t>#</a:t>
            </a:r>
            <a:r>
              <a:rPr lang="ko-KR" altLang="en-US" sz="1600" dirty="0" smtClean="0"/>
              <a:t>다음에 </a:t>
            </a:r>
            <a:r>
              <a:rPr lang="en-US" altLang="ko-KR" sz="1600" dirty="0"/>
              <a:t>6</a:t>
            </a:r>
            <a:r>
              <a:rPr lang="ko-KR" altLang="en-US" sz="1600" dirty="0"/>
              <a:t>자리의 </a:t>
            </a:r>
            <a:r>
              <a:rPr lang="en-US" altLang="ko-KR" sz="1600" dirty="0"/>
              <a:t>16</a:t>
            </a:r>
            <a:r>
              <a:rPr lang="ko-KR" altLang="en-US" sz="1600" dirty="0"/>
              <a:t>진수로 </a:t>
            </a:r>
            <a:r>
              <a:rPr lang="ko-KR" altLang="en-US" sz="1600" dirty="0" smtClean="0"/>
              <a:t>표시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이 </a:t>
            </a:r>
            <a:r>
              <a:rPr lang="en-US" altLang="ko-KR" sz="1600" dirty="0"/>
              <a:t>6</a:t>
            </a:r>
            <a:r>
              <a:rPr lang="ko-KR" altLang="en-US" sz="1600" dirty="0"/>
              <a:t>자리는 두 자리씩 묶어 </a:t>
            </a:r>
            <a:r>
              <a:rPr lang="en-US" altLang="ko-KR" sz="1600" dirty="0"/>
              <a:t>#RRGGBB</a:t>
            </a:r>
            <a:r>
              <a:rPr lang="ko-KR" altLang="en-US" sz="1600" dirty="0"/>
              <a:t>형식으로 </a:t>
            </a:r>
            <a:r>
              <a:rPr lang="ko-KR" altLang="en-US" sz="1600" dirty="0" smtClean="0"/>
              <a:t>표시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각 색상마다 하나도 섞이지 </a:t>
            </a:r>
            <a:r>
              <a:rPr lang="ko-KR" altLang="en-US" sz="1600" dirty="0" err="1" smtClean="0"/>
              <a:t>않았을때는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00, </a:t>
            </a:r>
            <a:r>
              <a:rPr lang="ko-KR" altLang="en-US" sz="1600" dirty="0" smtClean="0"/>
              <a:t>가득 </a:t>
            </a:r>
            <a:r>
              <a:rPr lang="ko-KR" altLang="en-US" sz="1600" dirty="0" err="1" smtClean="0"/>
              <a:t>섞였을때는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ff</a:t>
            </a:r>
            <a:r>
              <a:rPr lang="ko-KR" altLang="en-US" sz="1600" dirty="0" smtClean="0"/>
              <a:t>로 표시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 </a:t>
            </a:r>
            <a:r>
              <a:rPr lang="en-US" altLang="ko-KR" sz="1600" dirty="0"/>
              <a:t>000000(</a:t>
            </a:r>
            <a:r>
              <a:rPr lang="ko-KR" altLang="en-US" sz="1600" dirty="0"/>
              <a:t>검은색</a:t>
            </a:r>
            <a:r>
              <a:rPr lang="en-US" altLang="ko-KR" sz="1600" dirty="0" smtClean="0"/>
              <a:t>)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~ #</a:t>
            </a:r>
            <a:r>
              <a:rPr lang="en-US" altLang="ko-KR" sz="1600" dirty="0" err="1"/>
              <a:t>fffff</a:t>
            </a:r>
            <a:r>
              <a:rPr lang="en-US" altLang="ko-KR" sz="1600" dirty="0"/>
              <a:t>(</a:t>
            </a:r>
            <a:r>
              <a:rPr lang="ko-KR" altLang="en-US" sz="1600" dirty="0"/>
              <a:t>흰색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두자리씩</a:t>
            </a:r>
            <a:r>
              <a:rPr lang="ko-KR" altLang="en-US" sz="1600" dirty="0" smtClean="0"/>
              <a:t> 중복될 경우 줄여 사용할 수 있음</a:t>
            </a:r>
            <a:r>
              <a:rPr lang="en-US" altLang="ko-KR" sz="1600" dirty="0" smtClean="0"/>
              <a:t>(#ff00ff-&gt;#f0f)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499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웹에서 색상 표현하기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700808"/>
            <a:ext cx="8208912" cy="25391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 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rgb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표기법</a:t>
            </a:r>
            <a:endParaRPr lang="en-US" altLang="ko-KR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color:</a:t>
            </a:r>
            <a:r>
              <a:rPr lang="ko-KR" altLang="en-US" b="1" dirty="0" smtClean="0"/>
              <a:t> </a:t>
            </a:r>
            <a:r>
              <a:rPr lang="en-US" altLang="ko-KR" b="1" dirty="0" err="1"/>
              <a:t>rgb</a:t>
            </a:r>
            <a:r>
              <a:rPr lang="en-US" altLang="ko-KR" b="1" dirty="0"/>
              <a:t>(255, 255, 0</a:t>
            </a:r>
            <a:r>
              <a:rPr lang="en-US" altLang="ko-KR" b="1" dirty="0" smtClean="0"/>
              <a:t>)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형식으로 </a:t>
            </a:r>
            <a:r>
              <a:rPr lang="ko-KR" altLang="en-US" sz="1600" dirty="0" err="1" smtClean="0"/>
              <a:t>세자리의</a:t>
            </a:r>
            <a:r>
              <a:rPr lang="ko-KR" altLang="en-US" sz="1600" dirty="0" smtClean="0"/>
              <a:t> 숫자로 표시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rgb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함수라 함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색상이 </a:t>
            </a:r>
            <a:r>
              <a:rPr lang="ko-KR" altLang="en-US" sz="1600" dirty="0"/>
              <a:t>하나도 섞이지 않았을 때는 </a:t>
            </a:r>
            <a:r>
              <a:rPr lang="en-US" altLang="ko-KR" sz="1600" dirty="0" smtClean="0"/>
              <a:t>0</a:t>
            </a:r>
            <a:r>
              <a:rPr lang="en-US" altLang="ko-KR" sz="1600" dirty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가득 섞였을 때는 </a:t>
            </a:r>
            <a:r>
              <a:rPr lang="en-US" altLang="ko-KR" sz="1600" dirty="0"/>
              <a:t>255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표시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투명도를 조절할 때는 </a:t>
            </a:r>
            <a:r>
              <a:rPr lang="en-US" altLang="ko-KR" sz="1600" dirty="0" err="1" smtClean="0"/>
              <a:t>color:rgba</a:t>
            </a:r>
            <a:r>
              <a:rPr lang="en-US" altLang="ko-KR" sz="1600" dirty="0" smtClean="0"/>
              <a:t>(255</a:t>
            </a:r>
            <a:r>
              <a:rPr lang="en-US" altLang="ko-KR" sz="1600" dirty="0"/>
              <a:t>, 0, 0, 0.5) </a:t>
            </a:r>
            <a:r>
              <a:rPr lang="ko-KR" altLang="en-US" sz="1600" dirty="0" smtClean="0"/>
              <a:t>처럼 마지막에 </a:t>
            </a:r>
            <a:r>
              <a:rPr lang="ko-KR" altLang="en-US" sz="1600" dirty="0" err="1" smtClean="0"/>
              <a:t>알파값</a:t>
            </a:r>
            <a:r>
              <a:rPr lang="ko-KR" altLang="en-US" sz="1600" dirty="0" smtClean="0"/>
              <a:t> 추가</a:t>
            </a:r>
            <a:endParaRPr lang="en-US" altLang="ko-KR" sz="1600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a(alpha</a:t>
            </a:r>
            <a:r>
              <a:rPr lang="en-US" altLang="ko-KR" sz="1600" dirty="0"/>
              <a:t>)</a:t>
            </a:r>
            <a:r>
              <a:rPr lang="ko-KR" altLang="en-US" sz="1600" dirty="0"/>
              <a:t>는 </a:t>
            </a:r>
            <a:r>
              <a:rPr lang="ko-KR" altLang="en-US" sz="1600" dirty="0" err="1" smtClean="0"/>
              <a:t>불투명도를</a:t>
            </a:r>
            <a:r>
              <a:rPr lang="ko-KR" altLang="en-US" sz="1600" dirty="0" smtClean="0"/>
              <a:t> 나타내는 값으로 </a:t>
            </a:r>
            <a:r>
              <a:rPr lang="en-US" altLang="ko-KR" sz="1600" dirty="0" smtClean="0"/>
              <a:t>0~1</a:t>
            </a:r>
            <a:r>
              <a:rPr lang="ko-KR" altLang="en-US" sz="1600" dirty="0" smtClean="0"/>
              <a:t>중에서 </a:t>
            </a:r>
            <a:r>
              <a:rPr lang="en-US" altLang="ko-KR" sz="1600" dirty="0" smtClean="0"/>
              <a:t>(1</a:t>
            </a:r>
            <a:r>
              <a:rPr lang="ko-KR" altLang="en-US" sz="1600" dirty="0"/>
              <a:t>이 완전 불투명</a:t>
            </a:r>
            <a:r>
              <a:rPr lang="en-US" altLang="ko-KR" sz="1600" dirty="0"/>
              <a:t>, 0</a:t>
            </a:r>
            <a:r>
              <a:rPr lang="ko-KR" altLang="en-US" sz="1600" dirty="0"/>
              <a:t>은 투명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27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글꼴 관련 스타일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552" y="1336993"/>
            <a:ext cx="40018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예제</a:t>
            </a:r>
            <a:r>
              <a:rPr lang="en-US" altLang="ko-KR" b="1" dirty="0" smtClean="0">
                <a:solidFill>
                  <a:srgbClr val="C00000"/>
                </a:solidFill>
              </a:rPr>
              <a:t>. font.html – </a:t>
            </a:r>
            <a:r>
              <a:rPr lang="ko-KR" altLang="en-US" b="1" dirty="0" smtClean="0">
                <a:solidFill>
                  <a:srgbClr val="C00000"/>
                </a:solidFill>
              </a:rPr>
              <a:t>내부 스타일 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4140569"/>
            <a:ext cx="8390620" cy="1414328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863928" y="5862741"/>
            <a:ext cx="1716303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err="1" smtClean="0"/>
              <a:t>인라인</a:t>
            </a:r>
            <a:r>
              <a:rPr lang="ko-KR" altLang="en-US" sz="1600" dirty="0" smtClean="0"/>
              <a:t> 스타일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4448945" y="5247054"/>
            <a:ext cx="38038" cy="6156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8" y="1916832"/>
            <a:ext cx="6053101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51" y="2545668"/>
            <a:ext cx="3121231" cy="14468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720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6820</TotalTime>
  <Words>1142</Words>
  <Application>Microsoft Office PowerPoint</Application>
  <PresentationFormat>A4 용지(210x297mm)</PresentationFormat>
  <Paragraphs>265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휴먼엑스포</vt:lpstr>
      <vt:lpstr>Arial</vt:lpstr>
      <vt:lpstr>Wingdings</vt:lpstr>
      <vt:lpstr>Office 테마</vt:lpstr>
      <vt:lpstr>3강. CSS 텍스트와 표 스타일</vt:lpstr>
      <vt:lpstr>   목 차</vt:lpstr>
      <vt:lpstr>스타일과 스타일 시트</vt:lpstr>
      <vt:lpstr>스타일과 스타일 시트</vt:lpstr>
      <vt:lpstr>스타일과 스타일 시트</vt:lpstr>
      <vt:lpstr>글꼴 관련 스타일</vt:lpstr>
      <vt:lpstr>웹에서 색상 표현하기</vt:lpstr>
      <vt:lpstr>웹에서 색상 표현하기</vt:lpstr>
      <vt:lpstr>글꼴 관련 스타일</vt:lpstr>
      <vt:lpstr>   span 태그 알아보기</vt:lpstr>
      <vt:lpstr>글꼴 관련 스타일</vt:lpstr>
      <vt:lpstr>외부 스타일 사용 예 </vt:lpstr>
      <vt:lpstr>웹 폰트 사용하기</vt:lpstr>
      <vt:lpstr>웹 폰트 사용하기</vt:lpstr>
      <vt:lpstr>문단 스타일</vt:lpstr>
      <vt:lpstr>문단 관련 스타일</vt:lpstr>
      <vt:lpstr>문단 스타일</vt:lpstr>
      <vt:lpstr>목록 스타일</vt:lpstr>
      <vt:lpstr>목록 스타일</vt:lpstr>
      <vt:lpstr>목록 스타일</vt:lpstr>
      <vt:lpstr> 표를 만드는 태그</vt:lpstr>
      <vt:lpstr> 표를 만드는 태그</vt:lpstr>
      <vt:lpstr>표 스타일</vt:lpstr>
      <vt:lpstr> 표를 만드는 태그</vt:lpstr>
      <vt:lpstr>표 스타일</vt:lpstr>
      <vt:lpstr> 표를 만드는 태그</vt:lpstr>
      <vt:lpstr> 표를 만드는 태그</vt:lpstr>
      <vt:lpstr> 표를 만드는 태그</vt:lpstr>
      <vt:lpstr> 표 구조 정의하기</vt:lpstr>
      <vt:lpstr> 표 구조 정의하기</vt:lpstr>
      <vt:lpstr> 표 스타일</vt:lpstr>
      <vt:lpstr> 표 스타일</vt:lpstr>
      <vt:lpstr> 표 스타일 연습문제</vt:lpstr>
      <vt:lpstr> 실습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436</cp:revision>
  <dcterms:created xsi:type="dcterms:W3CDTF">2019-03-04T02:36:55Z</dcterms:created>
  <dcterms:modified xsi:type="dcterms:W3CDTF">2023-03-19T20:42:57Z</dcterms:modified>
</cp:coreProperties>
</file>