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438" r:id="rId3"/>
    <p:sldId id="420" r:id="rId4"/>
    <p:sldId id="484" r:id="rId5"/>
    <p:sldId id="421" r:id="rId6"/>
    <p:sldId id="419" r:id="rId7"/>
    <p:sldId id="480" r:id="rId8"/>
    <p:sldId id="481" r:id="rId9"/>
    <p:sldId id="482" r:id="rId10"/>
    <p:sldId id="502" r:id="rId11"/>
    <p:sldId id="503" r:id="rId12"/>
    <p:sldId id="492" r:id="rId13"/>
    <p:sldId id="493" r:id="rId14"/>
    <p:sldId id="491" r:id="rId15"/>
    <p:sldId id="488" r:id="rId16"/>
    <p:sldId id="489" r:id="rId17"/>
    <p:sldId id="490" r:id="rId18"/>
    <p:sldId id="494" r:id="rId19"/>
    <p:sldId id="487" r:id="rId20"/>
    <p:sldId id="469" r:id="rId21"/>
    <p:sldId id="470" r:id="rId22"/>
    <p:sldId id="429" r:id="rId23"/>
    <p:sldId id="495" r:id="rId24"/>
    <p:sldId id="504" r:id="rId25"/>
    <p:sldId id="430" r:id="rId26"/>
    <p:sldId id="436" r:id="rId27"/>
    <p:sldId id="505" r:id="rId28"/>
    <p:sldId id="431" r:id="rId29"/>
    <p:sldId id="500" r:id="rId30"/>
    <p:sldId id="501" r:id="rId31"/>
    <p:sldId id="499" r:id="rId32"/>
    <p:sldId id="432" r:id="rId33"/>
    <p:sldId id="497" r:id="rId34"/>
    <p:sldId id="435" r:id="rId35"/>
    <p:sldId id="498" r:id="rId36"/>
    <p:sldId id="454" r:id="rId37"/>
    <p:sldId id="455" r:id="rId38"/>
    <p:sldId id="483" r:id="rId3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86" d="100"/>
          <a:sy n="86" d="100"/>
        </p:scale>
        <p:origin x="1133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>
            <a:off x="331006" y="0"/>
            <a:ext cx="2144688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1" y="0"/>
            <a:ext cx="2222697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619888"/>
            <a:ext cx="9945555" cy="238111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/>
        </p:nvSpPr>
        <p:spPr>
          <a:xfrm>
            <a:off x="-39555" y="6453337"/>
            <a:ext cx="9945555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3" name="Picture 6" descr="html5 &amp; css3 – Institute of Software Technologie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046207"/>
            <a:ext cx="1200394" cy="62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76736" y="2060848"/>
            <a:ext cx="612068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r>
              <a:rPr lang="ko-KR" altLang="en-US" b="1" dirty="0" smtClean="0">
                <a:solidFill>
                  <a:schemeClr val="tx1"/>
                </a:solidFill>
              </a:rPr>
              <a:t>강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en-US" altLang="ko-KR" b="1" dirty="0" err="1" smtClean="0">
                <a:solidFill>
                  <a:schemeClr val="tx1"/>
                </a:solidFill>
              </a:rPr>
              <a:t>css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포지셔닝과</a:t>
            </a:r>
            <a:r>
              <a:rPr lang="ko-KR" altLang="en-US" b="1" dirty="0" smtClean="0">
                <a:solidFill>
                  <a:schemeClr val="tx1"/>
                </a:solidFill>
              </a:rPr>
              <a:t> 레이아웃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16" y="4077072"/>
            <a:ext cx="1575755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 smtClean="0"/>
              <a:t>navbar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메뉴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29" y="1484784"/>
            <a:ext cx="3855063" cy="7200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229" y="2204864"/>
            <a:ext cx="3458462" cy="16076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56" y="3429000"/>
            <a:ext cx="5532600" cy="29872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241032" y="2069860"/>
            <a:ext cx="144016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menu1.html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73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 smtClean="0"/>
              <a:t>navbar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메뉴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628800"/>
            <a:ext cx="4032448" cy="682148"/>
          </a:xfrm>
          <a:prstGeom prst="rect">
            <a:avLst/>
          </a:prstGeom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779" y="2492896"/>
            <a:ext cx="5494496" cy="29872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903244" y="1947840"/>
            <a:ext cx="144016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menu2.html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70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 smtClean="0"/>
              <a:t>navbar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메뉴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340768"/>
            <a:ext cx="7560840" cy="12833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934" y="2781264"/>
            <a:ext cx="4167192" cy="37877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456085" y="3136978"/>
            <a:ext cx="144016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n</a:t>
            </a:r>
            <a:r>
              <a:rPr lang="en-US" altLang="ko-KR" sz="1600" dirty="0" smtClean="0">
                <a:solidFill>
                  <a:srgbClr val="C00000"/>
                </a:solidFill>
              </a:rPr>
              <a:t>av-pet.html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0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 smtClean="0"/>
              <a:t>navbar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메뉴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85248" y="110426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pet.css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7" y="1628800"/>
            <a:ext cx="7056784" cy="41906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5411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b</a:t>
            </a:r>
            <a:r>
              <a:rPr lang="en-US" altLang="ko-KR" sz="2800" dirty="0" smtClean="0"/>
              <a:t>ox-sizing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76536" y="1409990"/>
            <a:ext cx="87129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2000" b="1" dirty="0"/>
              <a:t>box-sizing </a:t>
            </a:r>
            <a:r>
              <a:rPr lang="ko-KR" altLang="en-US" sz="2000" b="1" dirty="0"/>
              <a:t>속성 </a:t>
            </a:r>
            <a:r>
              <a:rPr lang="en-US" altLang="ko-KR" sz="2000" dirty="0"/>
              <a:t>– </a:t>
            </a:r>
            <a:r>
              <a:rPr lang="ko-KR" altLang="en-US" sz="2000" dirty="0"/>
              <a:t>박스 너비 기준 정하기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70C0"/>
                </a:solidFill>
              </a:rPr>
              <a:t>   - </a:t>
            </a:r>
            <a:r>
              <a:rPr lang="en-US" altLang="ko-KR" sz="2000" b="1" dirty="0" smtClean="0"/>
              <a:t>content-box</a:t>
            </a:r>
            <a:r>
              <a:rPr lang="en-US" altLang="ko-KR" dirty="0" smtClean="0"/>
              <a:t> </a:t>
            </a:r>
            <a:r>
              <a:rPr lang="en-US" altLang="ko-KR" dirty="0"/>
              <a:t>: width </a:t>
            </a:r>
            <a:r>
              <a:rPr lang="ko-KR" altLang="en-US" dirty="0"/>
              <a:t>속성 값을 </a:t>
            </a:r>
            <a:r>
              <a:rPr lang="ko-KR" altLang="en-US" dirty="0" err="1"/>
              <a:t>콘텐츠</a:t>
            </a:r>
            <a:r>
              <a:rPr lang="ko-KR" altLang="en-US" dirty="0"/>
              <a:t> 영역 너비 </a:t>
            </a:r>
            <a:r>
              <a:rPr lang="ko-KR" altLang="en-US" dirty="0" smtClean="0"/>
              <a:t>값으로만 </a:t>
            </a:r>
            <a:r>
              <a:rPr lang="ko-KR" altLang="en-US" dirty="0"/>
              <a:t>사용한다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  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. { </a:t>
            </a:r>
            <a:r>
              <a:rPr lang="en-US" altLang="ko-KR" dirty="0" smtClean="0">
                <a:solidFill>
                  <a:srgbClr val="C00000"/>
                </a:solidFill>
              </a:rPr>
              <a:t>box-sizing</a:t>
            </a:r>
            <a:r>
              <a:rPr lang="en-US" altLang="ko-KR" dirty="0" smtClean="0"/>
              <a:t>: content-box }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70C0"/>
                </a:solidFill>
              </a:rPr>
              <a:t>    - </a:t>
            </a:r>
            <a:r>
              <a:rPr lang="en-US" altLang="ko-KR" sz="2000" b="1" dirty="0" smtClean="0"/>
              <a:t>border-box</a:t>
            </a:r>
            <a:r>
              <a:rPr lang="en-US" altLang="ko-KR" dirty="0" smtClean="0"/>
              <a:t> </a:t>
            </a:r>
            <a:r>
              <a:rPr lang="en-US" altLang="ko-KR" dirty="0"/>
              <a:t>: width </a:t>
            </a:r>
            <a:r>
              <a:rPr lang="ko-KR" altLang="en-US" dirty="0"/>
              <a:t>속성 값을 </a:t>
            </a:r>
            <a:r>
              <a:rPr lang="ko-KR" altLang="en-US" dirty="0" err="1"/>
              <a:t>콘텐츠</a:t>
            </a:r>
            <a:r>
              <a:rPr lang="ko-KR" altLang="en-US" dirty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테두리</a:t>
            </a:r>
            <a:r>
              <a:rPr lang="en-US" altLang="ko-KR" dirty="0" smtClean="0"/>
              <a:t>+</a:t>
            </a:r>
            <a:r>
              <a:rPr lang="ko-KR" altLang="en-US" dirty="0" err="1" smtClean="0"/>
              <a:t>패딩</a:t>
            </a:r>
            <a:r>
              <a:rPr lang="ko-KR" altLang="en-US" dirty="0" smtClean="0"/>
              <a:t> 영역까지 </a:t>
            </a:r>
            <a:r>
              <a:rPr lang="ko-KR" altLang="en-US" dirty="0"/>
              <a:t>포함한 </a:t>
            </a:r>
            <a:r>
              <a:rPr lang="ko-KR" altLang="en-US" dirty="0" smtClean="0"/>
              <a:t>전체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</a:t>
            </a:r>
            <a:r>
              <a:rPr lang="ko-KR" altLang="en-US" dirty="0" smtClean="0"/>
              <a:t>너비 </a:t>
            </a:r>
            <a:r>
              <a:rPr lang="ko-KR" altLang="en-US" dirty="0"/>
              <a:t>값으로 </a:t>
            </a:r>
            <a:r>
              <a:rPr lang="ko-KR" altLang="en-US" dirty="0" smtClean="0"/>
              <a:t>사용한다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      예</a:t>
            </a:r>
            <a:r>
              <a:rPr lang="en-US" altLang="ko-KR" dirty="0"/>
              <a:t>. { </a:t>
            </a:r>
            <a:r>
              <a:rPr lang="en-US" altLang="ko-KR" dirty="0">
                <a:solidFill>
                  <a:srgbClr val="C00000"/>
                </a:solidFill>
              </a:rPr>
              <a:t>box-sizing</a:t>
            </a:r>
            <a:r>
              <a:rPr lang="en-US" altLang="ko-KR" dirty="0"/>
              <a:t>: </a:t>
            </a:r>
            <a:r>
              <a:rPr lang="en-US" altLang="ko-KR" dirty="0" smtClean="0"/>
              <a:t>border-box 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465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b</a:t>
            </a:r>
            <a:r>
              <a:rPr lang="en-US" altLang="ko-KR" sz="2800" dirty="0" smtClean="0"/>
              <a:t>ox-sizing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04528" y="1297080"/>
            <a:ext cx="59766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box-sizing </a:t>
            </a:r>
            <a:r>
              <a:rPr lang="ko-KR" altLang="en-US" sz="2000" b="1" dirty="0">
                <a:solidFill>
                  <a:srgbClr val="C00000"/>
                </a:solidFill>
              </a:rPr>
              <a:t>속성 </a:t>
            </a:r>
            <a:r>
              <a:rPr lang="en-US" altLang="ko-KR" dirty="0"/>
              <a:t>– </a:t>
            </a:r>
            <a:r>
              <a:rPr lang="ko-KR" altLang="en-US" dirty="0"/>
              <a:t>박스 너비 기준 정하기</a:t>
            </a:r>
            <a:endParaRPr lang="en-US" altLang="ko-KR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808984" y="1988840"/>
            <a:ext cx="0" cy="369794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19" b="6770"/>
          <a:stretch/>
        </p:blipFill>
        <p:spPr>
          <a:xfrm>
            <a:off x="1568624" y="1988840"/>
            <a:ext cx="3039171" cy="182651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69" y="3933056"/>
            <a:ext cx="2537680" cy="196613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412" y="3854891"/>
            <a:ext cx="2659611" cy="198137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366" y="2017692"/>
            <a:ext cx="2423370" cy="13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6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box-sizing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25008" y="1628800"/>
            <a:ext cx="1910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b</a:t>
            </a:r>
            <a:r>
              <a:rPr lang="en-US" altLang="ko-KR" sz="1600" dirty="0" smtClean="0">
                <a:solidFill>
                  <a:srgbClr val="C00000"/>
                </a:solidFill>
              </a:rPr>
              <a:t>ox-sizing.html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36" y="2204864"/>
            <a:ext cx="3657917" cy="34292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4135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2</a:t>
            </a:r>
            <a:r>
              <a:rPr lang="ko-KR" altLang="en-US" sz="2800" dirty="0" smtClean="0"/>
              <a:t>단 레이아웃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1772815"/>
            <a:ext cx="4968552" cy="47827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24608" y="1218818"/>
            <a:ext cx="554461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/>
              <a:t>    box-sizing </a:t>
            </a:r>
            <a:r>
              <a:rPr lang="ko-KR" altLang="en-US" b="1" dirty="0" smtClean="0"/>
              <a:t>적용 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35784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2</a:t>
            </a:r>
            <a:r>
              <a:rPr lang="ko-KR" altLang="en-US" sz="2800" dirty="0" smtClean="0"/>
              <a:t>단 레이아웃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4" y="1484784"/>
            <a:ext cx="3085959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529064" y="1790840"/>
            <a:ext cx="158417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layout2.html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68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2</a:t>
            </a:r>
            <a:r>
              <a:rPr lang="ko-KR" altLang="en-US" sz="2800" dirty="0" smtClean="0"/>
              <a:t>단 레이아웃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975" y="1412776"/>
            <a:ext cx="4092295" cy="47629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88" y="2192294"/>
            <a:ext cx="3337849" cy="37569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745088" y="1628800"/>
            <a:ext cx="158417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layout2.css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96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CSS</a:t>
            </a:r>
            <a:r>
              <a:rPr lang="ko-KR" altLang="en-US" sz="2800" dirty="0"/>
              <a:t> </a:t>
            </a:r>
            <a:r>
              <a:rPr lang="ko-KR" altLang="en-US" sz="2800" dirty="0" err="1" smtClean="0"/>
              <a:t>포지셔닝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4528" y="1196752"/>
            <a:ext cx="870617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CSS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포지셔닝이란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브라우저 화면 안에 각 </a:t>
            </a:r>
            <a:r>
              <a:rPr lang="ko-KR" altLang="en-US" sz="1600" dirty="0" err="1" smtClean="0"/>
              <a:t>콘텐츠</a:t>
            </a:r>
            <a:r>
              <a:rPr lang="ko-KR" altLang="en-US" sz="1600" dirty="0" smtClean="0"/>
              <a:t> 영역을 어떻게 배치할지 결정하는 </a:t>
            </a:r>
            <a:r>
              <a:rPr lang="ko-KR" altLang="en-US" sz="1600" dirty="0"/>
              <a:t>것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f</a:t>
            </a:r>
            <a:r>
              <a:rPr lang="en-US" altLang="ko-KR" sz="1600" dirty="0" smtClean="0"/>
              <a:t>loat </a:t>
            </a:r>
            <a:r>
              <a:rPr lang="ko-KR" altLang="en-US" sz="1600" dirty="0" smtClean="0"/>
              <a:t>속성과 </a:t>
            </a:r>
            <a:r>
              <a:rPr lang="en-US" altLang="ko-KR" sz="1600" dirty="0" smtClean="0"/>
              <a:t>position </a:t>
            </a:r>
            <a:r>
              <a:rPr lang="ko-KR" altLang="en-US" sz="1600" dirty="0" smtClean="0"/>
              <a:t>속성이 있다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박스 모델의 </a:t>
            </a:r>
            <a:r>
              <a:rPr lang="ko-KR" altLang="en-US" sz="1600" dirty="0" err="1" smtClean="0"/>
              <a:t>패딩이나</a:t>
            </a:r>
            <a:r>
              <a:rPr lang="ko-KR" altLang="en-US" sz="1600" dirty="0" smtClean="0"/>
              <a:t> 마진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테두리 속성까지 포함해 전체적인 레이아웃이 완성 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4528" y="2944743"/>
            <a:ext cx="870617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  </a:t>
            </a:r>
            <a:r>
              <a:rPr lang="en-US" altLang="ko-KR" sz="2000" b="1" dirty="0" smtClean="0"/>
              <a:t>float </a:t>
            </a:r>
            <a:r>
              <a:rPr lang="ko-KR" altLang="en-US" sz="2000" b="1" dirty="0" smtClean="0"/>
              <a:t>속성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- </a:t>
            </a:r>
            <a:r>
              <a:rPr lang="ko-KR" altLang="en-US" sz="1600" dirty="0" smtClean="0"/>
              <a:t>요소를 왼쪽이나 오른쪽에 떠 있게 </a:t>
            </a:r>
            <a:r>
              <a:rPr lang="ko-KR" altLang="en-US" sz="1600" dirty="0" err="1" smtClean="0"/>
              <a:t>만듬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en-US" altLang="ko-KR" sz="1600" dirty="0" smtClean="0"/>
              <a:t> - float </a:t>
            </a:r>
            <a:r>
              <a:rPr lang="ko-KR" altLang="en-US" sz="1600" dirty="0"/>
              <a:t>속성을 사용하면 그 다음에 넣는 다른 요소들에도 똑같은 속성이 적용</a:t>
            </a:r>
            <a:endParaRPr lang="en-US" altLang="ko-KR" sz="16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380075"/>
              </p:ext>
            </p:extLst>
          </p:nvPr>
        </p:nvGraphicFramePr>
        <p:xfrm>
          <a:off x="1856656" y="4980776"/>
          <a:ext cx="489654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8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7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속성 값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left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해당 요소를 문서의 왼쪽으로 배치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right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해당 요소를 문서의 오른쪽으로 배치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67160" y="4411966"/>
            <a:ext cx="2556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C00000"/>
                </a:solidFill>
              </a:rPr>
              <a:t>float</a:t>
            </a:r>
            <a:r>
              <a:rPr lang="en-US" altLang="ko-KR" sz="2000" b="1" dirty="0" smtClean="0"/>
              <a:t>: left | right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7347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position </a:t>
            </a:r>
            <a:r>
              <a:rPr lang="ko-KR" altLang="en-US" sz="2800" dirty="0" smtClean="0"/>
              <a:t>속성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04528" y="1175548"/>
            <a:ext cx="806489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position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속성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 </a:t>
            </a:r>
            <a:r>
              <a:rPr lang="ko-KR" altLang="en-US" dirty="0" smtClean="0"/>
              <a:t>웹 문서 안에 요소들을 자유 자재로 배치하기 위한 속성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좌표를 이용해 각 요소를 배치할 수 있고</a:t>
            </a:r>
            <a:r>
              <a:rPr lang="en-US" altLang="ko-KR" dirty="0" smtClean="0"/>
              <a:t>, top, right, bottom, left</a:t>
            </a:r>
            <a:r>
              <a:rPr lang="ko-KR" altLang="en-US" dirty="0" smtClean="0"/>
              <a:t>로 지정</a:t>
            </a:r>
            <a:endParaRPr lang="en-US" altLang="ko-KR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541235"/>
              </p:ext>
            </p:extLst>
          </p:nvPr>
        </p:nvGraphicFramePr>
        <p:xfrm>
          <a:off x="1064568" y="3356992"/>
          <a:ext cx="8424936" cy="24482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0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4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3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속성 값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설명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3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 </a:t>
                      </a:r>
                      <a:r>
                        <a:rPr lang="en-US" altLang="ko-KR" sz="1800" b="1" dirty="0" err="1" smtClean="0"/>
                        <a:t>releative</a:t>
                      </a:r>
                      <a:endParaRPr lang="en-US" altLang="ko-KR" sz="1800" b="1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이전 요소에 자연스럽게 연결해 배치하며 위치</a:t>
                      </a:r>
                      <a:r>
                        <a:rPr lang="ko-KR" altLang="en-US" sz="1800" baseline="0" dirty="0" smtClean="0"/>
                        <a:t> 지정 가능</a:t>
                      </a:r>
                      <a:endParaRPr lang="ko-KR" altLang="en-US" sz="18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8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 absolute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원하는 위치를 지정해 배치</a:t>
                      </a:r>
                      <a:endParaRPr lang="en-US" altLang="ko-KR" sz="1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relative </a:t>
                      </a:r>
                      <a:r>
                        <a:rPr lang="ko-KR" altLang="en-US" sz="1800" dirty="0" smtClean="0"/>
                        <a:t>값을 사용한 상위 요소를 기준으로 위치를 지정해 배치함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3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 fixed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지정한 위치에 고정해 배치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68624" y="274085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C00000"/>
                </a:solidFill>
              </a:rPr>
              <a:t>position</a:t>
            </a:r>
            <a:r>
              <a:rPr lang="en-US" altLang="ko-KR" sz="2000" b="1" dirty="0" smtClean="0"/>
              <a:t>: static | relative | absolute | fixed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4927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position </a:t>
            </a:r>
            <a:r>
              <a:rPr lang="ko-KR" altLang="en-US" sz="2800" dirty="0"/>
              <a:t>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853433" y="6453336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424608" y="1268760"/>
            <a:ext cx="381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absolute </a:t>
            </a:r>
            <a:r>
              <a:rPr lang="ko-KR" altLang="en-US" sz="2000" b="1" dirty="0" smtClean="0"/>
              <a:t>속성 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961999"/>
            <a:ext cx="2766300" cy="21337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2864768" y="3034009"/>
            <a:ext cx="684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5</a:t>
            </a:r>
            <a:r>
              <a:rPr lang="en-US" altLang="ko-KR" sz="1600" dirty="0" smtClean="0"/>
              <a:t>0px</a:t>
            </a:r>
            <a:endParaRPr lang="ko-KR" altLang="en-US" sz="1600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2879766" y="2970918"/>
            <a:ext cx="0" cy="495139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 flipV="1">
            <a:off x="1496616" y="3610073"/>
            <a:ext cx="936104" cy="6058"/>
          </a:xfrm>
          <a:prstGeom prst="line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96616" y="3704874"/>
            <a:ext cx="828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100px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76" y="3594327"/>
            <a:ext cx="2662998" cy="21389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40" y="4149080"/>
            <a:ext cx="2889239" cy="2304256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7185248" y="4687726"/>
            <a:ext cx="1944216" cy="761064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84648" y="1772816"/>
            <a:ext cx="6084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단독으로 사용하면 브라우저 창 기준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부모 요소가 </a:t>
            </a:r>
            <a:r>
              <a:rPr lang="en-US" altLang="ko-KR" dirty="0" smtClean="0"/>
              <a:t>relative</a:t>
            </a:r>
            <a:r>
              <a:rPr lang="ko-KR" altLang="en-US" dirty="0" smtClean="0"/>
              <a:t>이면 부모요소 기준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64024" y="3011475"/>
            <a:ext cx="220539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position-abs.html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72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position </a:t>
            </a:r>
            <a:r>
              <a:rPr lang="ko-KR" altLang="en-US" sz="2800" dirty="0"/>
              <a:t>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24608" y="1268760"/>
            <a:ext cx="381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relative </a:t>
            </a:r>
            <a:r>
              <a:rPr lang="ko-KR" altLang="en-US" sz="2000" b="1" dirty="0" smtClean="0"/>
              <a:t>속성 </a:t>
            </a:r>
            <a:endParaRPr lang="en-US" altLang="ko-KR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889104" y="1961960"/>
            <a:ext cx="1745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position-rel.html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2"/>
          <a:stretch/>
        </p:blipFill>
        <p:spPr>
          <a:xfrm>
            <a:off x="1675808" y="2609371"/>
            <a:ext cx="3894157" cy="6756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096" y="2564904"/>
            <a:ext cx="3469306" cy="33296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784648" y="2154342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7030A0"/>
                </a:solidFill>
              </a:rPr>
              <a:t>박스</a:t>
            </a:r>
            <a:r>
              <a:rPr lang="en-US" altLang="ko-KR" sz="1600" dirty="0" smtClean="0">
                <a:solidFill>
                  <a:srgbClr val="7030A0"/>
                </a:solidFill>
              </a:rPr>
              <a:t>2</a:t>
            </a:r>
            <a:r>
              <a:rPr lang="ko-KR" altLang="en-US" sz="1600" dirty="0" smtClean="0">
                <a:solidFill>
                  <a:srgbClr val="7030A0"/>
                </a:solidFill>
              </a:rPr>
              <a:t>의 원래 위치</a:t>
            </a:r>
            <a:endParaRPr lang="ko-KR" altLang="en-US" sz="1600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84648" y="3666510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7030A0"/>
                </a:solidFill>
              </a:rPr>
              <a:t>박스</a:t>
            </a:r>
            <a:r>
              <a:rPr lang="en-US" altLang="ko-KR" sz="1600" dirty="0" smtClean="0">
                <a:solidFill>
                  <a:srgbClr val="7030A0"/>
                </a:solidFill>
              </a:rPr>
              <a:t>2</a:t>
            </a:r>
            <a:r>
              <a:rPr lang="ko-KR" altLang="en-US" sz="1600" dirty="0" smtClean="0">
                <a:solidFill>
                  <a:srgbClr val="7030A0"/>
                </a:solidFill>
              </a:rPr>
              <a:t> 위치 이동</a:t>
            </a:r>
            <a:endParaRPr lang="ko-KR" altLang="en-US" sz="1600" dirty="0">
              <a:solidFill>
                <a:srgbClr val="7030A0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640632" y="3966064"/>
            <a:ext cx="4063678" cy="1479160"/>
            <a:chOff x="1640632" y="3966064"/>
            <a:chExt cx="4063678" cy="147916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632" y="4211454"/>
              <a:ext cx="4063678" cy="1233770"/>
            </a:xfrm>
            <a:prstGeom prst="rect">
              <a:avLst/>
            </a:prstGeom>
          </p:spPr>
        </p:pic>
        <p:cxnSp>
          <p:nvCxnSpPr>
            <p:cNvPr id="14" name="직선 연결선 13"/>
            <p:cNvCxnSpPr/>
            <p:nvPr/>
          </p:nvCxnSpPr>
          <p:spPr>
            <a:xfrm>
              <a:off x="2864768" y="4283462"/>
              <a:ext cx="0" cy="351123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2847257" y="4417506"/>
              <a:ext cx="377551" cy="7606"/>
            </a:xfrm>
            <a:prstGeom prst="line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332820" y="4211454"/>
              <a:ext cx="612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50px</a:t>
              </a:r>
              <a:endParaRPr lang="ko-KR" alt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41223" y="3966064"/>
              <a:ext cx="612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3</a:t>
              </a:r>
              <a:r>
                <a:rPr lang="en-US" altLang="ko-KR" sz="1400" dirty="0" smtClean="0"/>
                <a:t>0px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529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position </a:t>
            </a:r>
            <a:r>
              <a:rPr lang="ko-KR" altLang="en-US" sz="2800" dirty="0"/>
              <a:t>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853433" y="6453336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58528" y="4653136"/>
            <a:ext cx="228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position-rel_abs.html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4608" y="1268760"/>
            <a:ext cx="57606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err="1" smtClean="0"/>
              <a:t>absoluet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속성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부모 요소가 </a:t>
            </a:r>
            <a:r>
              <a:rPr lang="en-US" altLang="ko-KR" sz="2000" b="1" dirty="0" smtClean="0"/>
              <a:t>relative</a:t>
            </a:r>
            <a:r>
              <a:rPr lang="ko-KR" altLang="en-US" sz="2000" b="1" dirty="0" smtClean="0"/>
              <a:t>인 경우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 </a:t>
            </a:r>
            <a:endParaRPr lang="en-US" altLang="ko-KR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87" y="5291639"/>
            <a:ext cx="2872989" cy="6629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2020286"/>
            <a:ext cx="2502815" cy="253394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039" y="2132856"/>
            <a:ext cx="3018418" cy="36724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211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position </a:t>
            </a:r>
            <a:r>
              <a:rPr lang="ko-KR" altLang="en-US" sz="2800" dirty="0"/>
              <a:t>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853433" y="6453336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706" y="2034477"/>
            <a:ext cx="2823159" cy="283468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609184" y="3140968"/>
            <a:ext cx="244511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position-rel_abs2.html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836" y="3673026"/>
            <a:ext cx="4251628" cy="16767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424608" y="1268760"/>
            <a:ext cx="57606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err="1" smtClean="0"/>
              <a:t>absoluet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속성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부모 요소가 </a:t>
            </a:r>
            <a:r>
              <a:rPr lang="en-US" altLang="ko-KR" sz="2000" b="1" dirty="0" smtClean="0"/>
              <a:t>relative</a:t>
            </a:r>
            <a:r>
              <a:rPr lang="ko-KR" altLang="en-US" sz="2000" b="1" dirty="0" smtClean="0"/>
              <a:t>인 경우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79688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position </a:t>
            </a:r>
            <a:r>
              <a:rPr lang="ko-KR" altLang="en-US" sz="2800" dirty="0"/>
              <a:t>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853433" y="6453336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145737" y="2061934"/>
            <a:ext cx="3767562" cy="4307894"/>
            <a:chOff x="5873452" y="1911001"/>
            <a:chExt cx="3767562" cy="430789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3452" y="1911001"/>
              <a:ext cx="3687867" cy="430789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6" name="모서리가 둥근 직사각형 15"/>
            <p:cNvSpPr/>
            <p:nvPr/>
          </p:nvSpPr>
          <p:spPr>
            <a:xfrm>
              <a:off x="6033120" y="2116052"/>
              <a:ext cx="3232395" cy="138495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280827" y="2028175"/>
              <a:ext cx="1360187" cy="646986"/>
            </a:xfrm>
            <a:prstGeom prst="round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기준이 되는 부모 요소</a:t>
              </a:r>
              <a:endParaRPr lang="ko-KR" altLang="en-US" sz="16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424608" y="1268760"/>
            <a:ext cx="57606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err="1" smtClean="0"/>
              <a:t>absoluet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속성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부모 요소가 </a:t>
            </a:r>
            <a:r>
              <a:rPr lang="en-US" altLang="ko-KR" sz="2000" b="1" dirty="0" smtClean="0"/>
              <a:t>relative</a:t>
            </a:r>
            <a:r>
              <a:rPr lang="ko-KR" altLang="en-US" sz="2000" b="1" dirty="0" smtClean="0"/>
              <a:t>인 경우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72115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Position </a:t>
            </a:r>
            <a:r>
              <a:rPr lang="ko-KR" altLang="en-US" sz="2800" dirty="0" smtClean="0"/>
              <a:t>실습 예제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916832"/>
            <a:ext cx="5266294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1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Position </a:t>
            </a:r>
            <a:r>
              <a:rPr lang="ko-KR" altLang="en-US" sz="2800" dirty="0" smtClean="0"/>
              <a:t>실습 예제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72855" y="2204864"/>
            <a:ext cx="7980578" cy="23083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dirty="0" smtClean="0"/>
              <a:t>#contents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배경 이미지는 </a:t>
            </a:r>
            <a:r>
              <a:rPr lang="en-US" altLang="ko-KR" dirty="0" smtClean="0"/>
              <a:t>images/bg.jpg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지정하는데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배경 이미지는 반복하지 않고 </a:t>
            </a:r>
            <a:r>
              <a:rPr lang="ko-KR" altLang="en-US" dirty="0" smtClean="0"/>
              <a:t>크기는 꽉 채워서 보이도록 합니다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dirty="0" smtClean="0"/>
              <a:t>&lt;h1&gt; </a:t>
            </a:r>
            <a:r>
              <a:rPr lang="ko-KR" altLang="en-US" dirty="0" smtClean="0"/>
              <a:t>태그를 사용한 </a:t>
            </a:r>
            <a:r>
              <a:rPr lang="ko-KR" altLang="en-US" dirty="0" smtClean="0"/>
              <a:t>제목의 크기와 위치는 </a:t>
            </a:r>
            <a:r>
              <a:rPr lang="ko-KR" altLang="en-US" dirty="0" smtClean="0"/>
              <a:t>출력물과 유사하게 </a:t>
            </a:r>
            <a:r>
              <a:rPr lang="ko-KR" altLang="en-US" dirty="0" smtClean="0"/>
              <a:t>지정하고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글자에 그림자 효과를 추가합니다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75403" y="1124744"/>
            <a:ext cx="74339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ko-KR" altLang="en-US" sz="1600" dirty="0" smtClean="0"/>
              <a:t>아래의 조건을 적용한 </a:t>
            </a:r>
            <a:r>
              <a:rPr lang="en-US" altLang="ko-KR" sz="1600" dirty="0" smtClean="0"/>
              <a:t>position_ex.html </a:t>
            </a:r>
            <a:r>
              <a:rPr lang="ko-KR" altLang="en-US" sz="1600" dirty="0" smtClean="0"/>
              <a:t>문서를 만들어 보세요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37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697" y="3010758"/>
            <a:ext cx="6439458" cy="29720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position </a:t>
            </a:r>
            <a:r>
              <a:rPr lang="ko-KR" altLang="en-US" sz="2800" dirty="0"/>
              <a:t>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4528" y="1196752"/>
            <a:ext cx="892899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  </a:t>
            </a:r>
            <a:r>
              <a:rPr lang="en-US" altLang="ko-KR" sz="2000" b="1" dirty="0" smtClean="0"/>
              <a:t>fixed </a:t>
            </a:r>
            <a:r>
              <a:rPr lang="ko-KR" altLang="en-US" sz="2000" b="1" dirty="0" smtClean="0"/>
              <a:t>속성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sz="1600" dirty="0" smtClean="0"/>
              <a:t>문서의 흐름과 상관없이 원하는 위치에 요소를 배치 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부모 요소가 아닌 </a:t>
            </a:r>
            <a:r>
              <a:rPr lang="ko-KR" altLang="en-US" sz="1600" b="1" dirty="0" smtClean="0"/>
              <a:t>브라우저 창이 기준</a:t>
            </a:r>
            <a:r>
              <a:rPr lang="ko-KR" altLang="en-US" sz="1600" dirty="0" smtClean="0"/>
              <a:t>이 됨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브라우저 창 화면을 스크롤 하더라도 계속 같은 위치에 고정</a:t>
            </a:r>
            <a:endParaRPr lang="en-US" altLang="ko-KR" sz="1600" dirty="0" smtClean="0"/>
          </a:p>
        </p:txBody>
      </p:sp>
      <p:cxnSp>
        <p:nvCxnSpPr>
          <p:cNvPr id="14" name="직선 화살표 연결선 13"/>
          <p:cNvCxnSpPr>
            <a:stCxn id="15" idx="1"/>
          </p:cNvCxnSpPr>
          <p:nvPr/>
        </p:nvCxnSpPr>
        <p:spPr>
          <a:xfrm flipH="1">
            <a:off x="7378233" y="3357506"/>
            <a:ext cx="520126" cy="936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98359" y="3170220"/>
            <a:ext cx="1152128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f</a:t>
            </a:r>
            <a:r>
              <a:rPr lang="en-US" altLang="ko-KR" sz="1600" dirty="0" smtClean="0"/>
              <a:t>ixed </a:t>
            </a:r>
            <a:r>
              <a:rPr lang="ko-KR" altLang="en-US" sz="1600" dirty="0" smtClean="0"/>
              <a:t>속성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3372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position </a:t>
            </a:r>
            <a:r>
              <a:rPr lang="ko-KR" altLang="en-US" sz="2800" dirty="0"/>
              <a:t>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4528" y="1196752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  </a:t>
            </a:r>
            <a:r>
              <a:rPr lang="en-US" altLang="ko-KR" sz="2000" b="1" dirty="0" smtClean="0"/>
              <a:t>fixed </a:t>
            </a:r>
            <a:r>
              <a:rPr lang="ko-KR" altLang="en-US" sz="2000" b="1" dirty="0" smtClean="0"/>
              <a:t>속성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844824"/>
            <a:ext cx="8208912" cy="38969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327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float </a:t>
            </a:r>
            <a:r>
              <a:rPr lang="ko-KR" altLang="en-US" sz="2800" dirty="0"/>
              <a:t>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04528" y="1218818"/>
            <a:ext cx="3312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 float </a:t>
            </a:r>
            <a:r>
              <a:rPr lang="ko-KR" altLang="en-US" sz="2000" b="1" dirty="0" smtClean="0"/>
              <a:t>속성 예제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71" y="2924944"/>
            <a:ext cx="3360193" cy="11227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71" y="1988840"/>
            <a:ext cx="6988146" cy="6706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930288"/>
            <a:ext cx="3284505" cy="25453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423291" y="4293096"/>
            <a:ext cx="158417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float1.html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52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position </a:t>
            </a:r>
            <a:r>
              <a:rPr lang="ko-KR" altLang="en-US" sz="2800" dirty="0"/>
              <a:t>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4528" y="1196752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  </a:t>
            </a:r>
            <a:r>
              <a:rPr lang="en-US" altLang="ko-KR" sz="2000" b="1" dirty="0" smtClean="0"/>
              <a:t>fixed </a:t>
            </a:r>
            <a:r>
              <a:rPr lang="ko-KR" altLang="en-US" sz="2000" b="1" dirty="0" smtClean="0"/>
              <a:t>속성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3" y="1988840"/>
            <a:ext cx="4701467" cy="27363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2770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844824"/>
            <a:ext cx="7557814" cy="3600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position </a:t>
            </a:r>
            <a:r>
              <a:rPr lang="ko-KR" altLang="en-US" sz="2800" dirty="0"/>
              <a:t>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4528" y="1196752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  </a:t>
            </a:r>
            <a:r>
              <a:rPr lang="en-US" altLang="ko-KR" sz="2000" b="1" dirty="0" smtClean="0"/>
              <a:t>fixed </a:t>
            </a:r>
            <a:r>
              <a:rPr lang="ko-KR" altLang="en-US" sz="2000" b="1" dirty="0" smtClean="0"/>
              <a:t>속성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8482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CSS</a:t>
            </a:r>
            <a:r>
              <a:rPr lang="ko-KR" altLang="en-US" sz="2800" dirty="0"/>
              <a:t> </a:t>
            </a:r>
            <a:r>
              <a:rPr lang="ko-KR" altLang="en-US" sz="2800" dirty="0" err="1" smtClean="0"/>
              <a:t>포지셔닝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556792"/>
            <a:ext cx="5832648" cy="37485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257256" y="22768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anchor.html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32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CSS</a:t>
            </a:r>
            <a:r>
              <a:rPr lang="ko-KR" altLang="en-US" sz="2800" dirty="0"/>
              <a:t> </a:t>
            </a:r>
            <a:r>
              <a:rPr lang="ko-KR" altLang="en-US" sz="2800" dirty="0" err="1" smtClean="0"/>
              <a:t>포지셔닝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3" y="1386290"/>
            <a:ext cx="5976664" cy="42175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401272" y="215010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en-US" altLang="ko-KR" dirty="0" smtClean="0">
                <a:solidFill>
                  <a:srgbClr val="FF0000"/>
                </a:solidFill>
              </a:rPr>
              <a:t>nchor.css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56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position </a:t>
            </a:r>
            <a:r>
              <a:rPr lang="ko-KR" altLang="en-US" sz="2800" dirty="0"/>
              <a:t>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4528" y="1196752"/>
            <a:ext cx="669674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en-US" altLang="ko-KR" sz="2000" b="1" dirty="0" smtClean="0"/>
              <a:t>z-index </a:t>
            </a:r>
            <a:r>
              <a:rPr lang="ko-KR" altLang="en-US" sz="2000" b="1" dirty="0" smtClean="0"/>
              <a:t>속성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 - </a:t>
            </a:r>
            <a:r>
              <a:rPr lang="ko-KR" altLang="en-US" sz="1600" dirty="0" smtClean="0"/>
              <a:t>요소 쌓는 순서 정하기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z-index </a:t>
            </a:r>
            <a:r>
              <a:rPr lang="ko-KR" altLang="en-US" sz="1600" dirty="0" smtClean="0"/>
              <a:t>값이 크면 작은 요소보다 위에 쌓인다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z</a:t>
            </a:r>
            <a:r>
              <a:rPr lang="en-US" altLang="ko-KR" sz="1600" dirty="0" smtClean="0"/>
              <a:t>-index </a:t>
            </a:r>
            <a:r>
              <a:rPr lang="ko-KR" altLang="en-US" sz="1600" dirty="0" smtClean="0"/>
              <a:t>값을 명시하지 않으면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부터 시작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씩 커진다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633" y="3068960"/>
            <a:ext cx="2057578" cy="20270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59" y="3429000"/>
            <a:ext cx="2985059" cy="11521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245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position </a:t>
            </a:r>
            <a:r>
              <a:rPr lang="ko-KR" altLang="en-US" sz="2800" dirty="0"/>
              <a:t>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12" y="1412775"/>
            <a:ext cx="3292956" cy="51125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6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Overflow </a:t>
            </a:r>
            <a:r>
              <a:rPr lang="ko-KR" altLang="en-US" sz="2800" dirty="0" smtClean="0"/>
              <a:t>속성 정리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04528" y="117554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overflow </a:t>
            </a:r>
            <a:r>
              <a:rPr lang="ko-KR" altLang="en-US" sz="2000" b="1" dirty="0" smtClean="0"/>
              <a:t>속성 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요소의 박스에 내용</a:t>
            </a:r>
            <a:r>
              <a:rPr lang="en-US" altLang="ko-KR" sz="1600" dirty="0" smtClean="0"/>
              <a:t>(content)</a:t>
            </a:r>
            <a:r>
              <a:rPr lang="ko-KR" altLang="en-US" sz="1600" dirty="0" smtClean="0"/>
              <a:t>이 더 </a:t>
            </a:r>
            <a:r>
              <a:rPr lang="ko-KR" altLang="en-US" sz="1600" dirty="0" err="1" smtClean="0"/>
              <a:t>길때</a:t>
            </a:r>
            <a:r>
              <a:rPr lang="ko-KR" altLang="en-US" sz="1600" dirty="0" smtClean="0"/>
              <a:t> 어떻게 보일지를 결정하는 속성</a:t>
            </a:r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92" y="2276872"/>
            <a:ext cx="7924410" cy="239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4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Overflow </a:t>
            </a:r>
            <a:r>
              <a:rPr lang="ko-KR" altLang="en-US" sz="2800" dirty="0" smtClean="0"/>
              <a:t>속성 정리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484784"/>
            <a:ext cx="7056784" cy="41248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0409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Overflow </a:t>
            </a:r>
            <a:r>
              <a:rPr lang="ko-KR" altLang="en-US" sz="2800" dirty="0" smtClean="0"/>
              <a:t>속성 정리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68624" y="1772816"/>
            <a:ext cx="1512168" cy="374571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o</a:t>
            </a:r>
            <a:r>
              <a:rPr lang="en-US" altLang="ko-KR" sz="1600" dirty="0" smtClean="0"/>
              <a:t>verflow.css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800" y="1484784"/>
            <a:ext cx="2857748" cy="47933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175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float </a:t>
            </a:r>
            <a:r>
              <a:rPr lang="ko-KR" altLang="en-US" sz="2800" dirty="0"/>
              <a:t>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04528" y="1218818"/>
            <a:ext cx="3312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 float </a:t>
            </a:r>
            <a:r>
              <a:rPr lang="ko-KR" altLang="en-US" sz="2000" b="1" dirty="0" smtClean="0"/>
              <a:t>속성 예제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16832"/>
            <a:ext cx="6690940" cy="7544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996952"/>
            <a:ext cx="4450466" cy="20270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841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float </a:t>
            </a:r>
            <a:r>
              <a:rPr lang="ko-KR" altLang="en-US" sz="2800" dirty="0"/>
              <a:t>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04527" y="1175548"/>
            <a:ext cx="814890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clear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속성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-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해제하기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f</a:t>
            </a:r>
            <a:r>
              <a:rPr lang="en-US" altLang="ko-KR" sz="1600" dirty="0" smtClean="0"/>
              <a:t>loat </a:t>
            </a:r>
            <a:r>
              <a:rPr lang="ko-KR" altLang="en-US" sz="1600" dirty="0" smtClean="0"/>
              <a:t>속성을 사용하면 그 다음에 넣는 다른 요소들에도 똑같은 속성이 적용되므로 해제하고 싶을 때 </a:t>
            </a:r>
            <a:r>
              <a:rPr lang="en-US" altLang="ko-KR" sz="1600" dirty="0" smtClean="0"/>
              <a:t>clear </a:t>
            </a:r>
            <a:r>
              <a:rPr lang="ko-KR" altLang="en-US" sz="1600" dirty="0" smtClean="0"/>
              <a:t>속성을 사용한다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c</a:t>
            </a:r>
            <a:r>
              <a:rPr lang="en-US" altLang="ko-KR" b="1" dirty="0" smtClean="0"/>
              <a:t>lear : left | right | both 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3068960"/>
            <a:ext cx="4633362" cy="11812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857" y="4365104"/>
            <a:ext cx="4122778" cy="20270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423291" y="4293096"/>
            <a:ext cx="158417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float2.html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73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float </a:t>
            </a:r>
            <a:r>
              <a:rPr lang="ko-KR" altLang="en-US" sz="2800" dirty="0"/>
              <a:t>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280592" y="1218818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C00000"/>
                </a:solidFill>
              </a:rPr>
              <a:t>텍스트와 이미지 배치하기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116" y="1916832"/>
            <a:ext cx="5974090" cy="1656184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10" y="3789039"/>
            <a:ext cx="6862776" cy="180020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113240" y="3861048"/>
            <a:ext cx="158417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f</a:t>
            </a:r>
            <a:r>
              <a:rPr lang="en-US" altLang="ko-KR" sz="1600" dirty="0" smtClean="0">
                <a:solidFill>
                  <a:srgbClr val="C00000"/>
                </a:solidFill>
              </a:rPr>
              <a:t>loat-text.html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16" y="5306888"/>
            <a:ext cx="4397121" cy="7087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8305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2</a:t>
            </a:r>
            <a:r>
              <a:rPr lang="ko-KR" altLang="en-US" sz="2800" dirty="0" smtClean="0"/>
              <a:t>단 레이아웃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64568" y="1218818"/>
            <a:ext cx="554461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float </a:t>
            </a:r>
            <a:r>
              <a:rPr lang="ko-KR" altLang="en-US" b="1" dirty="0" smtClean="0"/>
              <a:t>속성을 활용하여 레이아웃 만들기 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796" y="1673110"/>
            <a:ext cx="5780054" cy="500735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030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2</a:t>
            </a:r>
            <a:r>
              <a:rPr lang="ko-KR" altLang="en-US" sz="2800" dirty="0" smtClean="0"/>
              <a:t>단 레이아웃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4" y="1484784"/>
            <a:ext cx="3085959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529064" y="179084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f</a:t>
            </a:r>
            <a:r>
              <a:rPr lang="en-US" altLang="ko-KR" sz="1600" dirty="0" smtClean="0">
                <a:solidFill>
                  <a:srgbClr val="C00000"/>
                </a:solidFill>
              </a:rPr>
              <a:t>loat-layout.html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90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2</a:t>
            </a:r>
            <a:r>
              <a:rPr lang="ko-KR" altLang="en-US" sz="2800" dirty="0" smtClean="0"/>
              <a:t>단 레이아웃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950913" y="1457982"/>
            <a:ext cx="144016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layout.css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457982"/>
            <a:ext cx="4427604" cy="43056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986" y="1968566"/>
            <a:ext cx="3124471" cy="37950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9900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6968</TotalTime>
  <Words>612</Words>
  <Application>Microsoft Office PowerPoint</Application>
  <PresentationFormat>A4 용지(210x297mm)</PresentationFormat>
  <Paragraphs>171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맑은 고딕</vt:lpstr>
      <vt:lpstr>휴먼엑스포</vt:lpstr>
      <vt:lpstr>Arial</vt:lpstr>
      <vt:lpstr>Wingdings</vt:lpstr>
      <vt:lpstr>Office 테마</vt:lpstr>
      <vt:lpstr>6강. css 포지셔닝과 레이아웃</vt:lpstr>
      <vt:lpstr>CSS 포지셔닝</vt:lpstr>
      <vt:lpstr>float 속성</vt:lpstr>
      <vt:lpstr>float 속성</vt:lpstr>
      <vt:lpstr>float 속성</vt:lpstr>
      <vt:lpstr>float 속성</vt:lpstr>
      <vt:lpstr>2단 레이아웃 만들기</vt:lpstr>
      <vt:lpstr>2단 레이아웃 만들기</vt:lpstr>
      <vt:lpstr>2단 레이아웃 만들기</vt:lpstr>
      <vt:lpstr>navbar 메뉴</vt:lpstr>
      <vt:lpstr>navbar 메뉴</vt:lpstr>
      <vt:lpstr>navbar 메뉴</vt:lpstr>
      <vt:lpstr>navbar 메뉴</vt:lpstr>
      <vt:lpstr>box-sizing</vt:lpstr>
      <vt:lpstr>box-sizing</vt:lpstr>
      <vt:lpstr>box-sizing</vt:lpstr>
      <vt:lpstr>2단 레이아웃 만들기</vt:lpstr>
      <vt:lpstr>2단 레이아웃 만들기</vt:lpstr>
      <vt:lpstr>2단 레이아웃 만들기</vt:lpstr>
      <vt:lpstr>position 속성</vt:lpstr>
      <vt:lpstr>position 속성</vt:lpstr>
      <vt:lpstr>position 속성</vt:lpstr>
      <vt:lpstr>position 속성</vt:lpstr>
      <vt:lpstr>position 속성</vt:lpstr>
      <vt:lpstr>position 속성</vt:lpstr>
      <vt:lpstr>Position 실습 예제</vt:lpstr>
      <vt:lpstr>Position 실습 예제</vt:lpstr>
      <vt:lpstr>position 속성</vt:lpstr>
      <vt:lpstr>position 속성</vt:lpstr>
      <vt:lpstr>position 속성</vt:lpstr>
      <vt:lpstr>position 속성</vt:lpstr>
      <vt:lpstr>CSS 포지셔닝</vt:lpstr>
      <vt:lpstr>CSS 포지셔닝</vt:lpstr>
      <vt:lpstr>position 속성</vt:lpstr>
      <vt:lpstr>position 속성</vt:lpstr>
      <vt:lpstr>Overflow 속성 정리</vt:lpstr>
      <vt:lpstr>Overflow 속성 정리</vt:lpstr>
      <vt:lpstr>Overflow 속성 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518</cp:revision>
  <dcterms:created xsi:type="dcterms:W3CDTF">2019-03-04T02:36:55Z</dcterms:created>
  <dcterms:modified xsi:type="dcterms:W3CDTF">2023-03-22T22:06:07Z</dcterms:modified>
</cp:coreProperties>
</file>