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6" r:id="rId13"/>
    <p:sldId id="273" r:id="rId14"/>
    <p:sldId id="274" r:id="rId15"/>
    <p:sldId id="275" r:id="rId16"/>
    <p:sldId id="282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제약조건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테이블 삭제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11526" y="3140968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DROP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[CASCADE CONSTRAINTS]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6" y="3978087"/>
            <a:ext cx="354681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 및 모든 데이터를 삭제함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CASCADE CONSTRAINTS </a:t>
            </a:r>
            <a:r>
              <a:rPr lang="ko-KR" altLang="en-US" sz="1600" dirty="0"/>
              <a:t>를 붙이면 삭제할 테이블의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참조무결성</a:t>
            </a:r>
            <a:r>
              <a:rPr lang="ko-KR" altLang="en-US" sz="1600" dirty="0"/>
              <a:t> 제약조건도 자동으로 삭제된다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45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601A0-E676-4B23-97A2-6A5372043EC9}"/>
              </a:ext>
            </a:extLst>
          </p:cNvPr>
          <p:cNvSpPr txBox="1"/>
          <p:nvPr/>
        </p:nvSpPr>
        <p:spPr>
          <a:xfrm>
            <a:off x="1258406" y="414908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이상현상</a:t>
            </a:r>
            <a:r>
              <a:rPr lang="en-US" altLang="ko-KR" dirty="0"/>
              <a:t>(</a:t>
            </a:r>
            <a:r>
              <a:rPr lang="en-US" altLang="ko-KR" dirty="0" err="1"/>
              <a:t>Anomoly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삽입이상 </a:t>
            </a:r>
            <a:r>
              <a:rPr lang="en-US" altLang="ko-KR" dirty="0"/>
              <a:t>:  505</a:t>
            </a:r>
            <a:r>
              <a:rPr lang="ko-KR" altLang="en-US" dirty="0"/>
              <a:t>번 사원 입사 </a:t>
            </a:r>
            <a:r>
              <a:rPr lang="en-US" altLang="ko-KR" dirty="0"/>
              <a:t>– </a:t>
            </a:r>
            <a:r>
              <a:rPr lang="ko-KR" altLang="en-US" dirty="0"/>
              <a:t>부서 배정이 안되면 </a:t>
            </a:r>
            <a:r>
              <a:rPr lang="en-US" altLang="ko-KR" dirty="0"/>
              <a:t>null</a:t>
            </a:r>
            <a:r>
              <a:rPr lang="ko-KR" altLang="en-US" dirty="0"/>
              <a:t>이 입력됨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삭제이상 </a:t>
            </a:r>
            <a:r>
              <a:rPr lang="en-US" altLang="ko-KR" dirty="0"/>
              <a:t>: 501</a:t>
            </a:r>
            <a:r>
              <a:rPr lang="ko-KR" altLang="en-US" dirty="0"/>
              <a:t>번 퇴사해서 </a:t>
            </a:r>
            <a:r>
              <a:rPr lang="ko-KR" altLang="en-US" dirty="0" err="1"/>
              <a:t>삭제시</a:t>
            </a:r>
            <a:r>
              <a:rPr lang="ko-KR" altLang="en-US" dirty="0"/>
              <a:t> 부서코드 </a:t>
            </a:r>
            <a:r>
              <a:rPr lang="en-US" altLang="ko-KR" dirty="0"/>
              <a:t>10</a:t>
            </a:r>
            <a:r>
              <a:rPr lang="ko-KR" altLang="en-US" dirty="0"/>
              <a:t>번 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수정이상 </a:t>
            </a:r>
            <a:r>
              <a:rPr lang="en-US" altLang="ko-KR" dirty="0"/>
              <a:t>: </a:t>
            </a:r>
            <a:r>
              <a:rPr lang="ko-KR" altLang="en-US" dirty="0" err="1"/>
              <a:t>이강</a:t>
            </a:r>
            <a:r>
              <a:rPr lang="ko-KR" altLang="en-US" dirty="0"/>
              <a:t> 사원의 나이를 </a:t>
            </a:r>
            <a:r>
              <a:rPr lang="ko-KR" altLang="en-US" dirty="0" err="1"/>
              <a:t>수정할때</a:t>
            </a:r>
            <a:r>
              <a:rPr lang="ko-KR" altLang="en-US" dirty="0"/>
              <a:t> 동시에 수정될 수 있음</a:t>
            </a: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00508"/>
              </p:ext>
            </p:extLst>
          </p:nvPr>
        </p:nvGraphicFramePr>
        <p:xfrm>
          <a:off x="1403648" y="2126132"/>
          <a:ext cx="4640520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319863"/>
              </p:ext>
            </p:extLst>
          </p:nvPr>
        </p:nvGraphicFramePr>
        <p:xfrm>
          <a:off x="6012160" y="2132855"/>
          <a:ext cx="2286738" cy="14436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5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테이블 생성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사원</a:t>
            </a:r>
            <a:r>
              <a:rPr lang="en-US" altLang="ko-KR" b="1" dirty="0"/>
              <a:t>(employee)</a:t>
            </a:r>
            <a:r>
              <a:rPr lang="ko-KR" altLang="en-US" b="1" dirty="0"/>
              <a:t> 테이블에 </a:t>
            </a:r>
            <a:r>
              <a:rPr lang="en-US" altLang="ko-KR" b="1" dirty="0"/>
              <a:t>Foreign Key </a:t>
            </a:r>
            <a:r>
              <a:rPr lang="ko-KR" altLang="en-US" b="1" dirty="0"/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472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자료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2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 자료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2" y="1955972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8716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06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외래키</a:t>
            </a:r>
            <a:r>
              <a:rPr lang="ko-KR" altLang="en-US" sz="2000" b="1" dirty="0" smtClean="0"/>
              <a:t> 제약 조건 </a:t>
            </a:r>
            <a:r>
              <a:rPr lang="en-US" altLang="ko-KR" sz="2000" b="1" dirty="0" smtClean="0"/>
              <a:t>– ON DELETE CASCADE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" y="1988840"/>
            <a:ext cx="695004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73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1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1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34029"/>
              </p:ext>
            </p:extLst>
          </p:nvPr>
        </p:nvGraphicFramePr>
        <p:xfrm>
          <a:off x="1187624" y="2636913"/>
          <a:ext cx="2448272" cy="237626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9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7240" y="1628220"/>
            <a:ext cx="77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데이터베이스에서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 값은 반드시 원자값이어야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923928" y="3284984"/>
            <a:ext cx="504056" cy="288032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532925"/>
              </p:ext>
            </p:extLst>
          </p:nvPr>
        </p:nvGraphicFramePr>
        <p:xfrm>
          <a:off x="4716016" y="2676597"/>
          <a:ext cx="2448272" cy="334469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9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200763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83446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56922F-6704-468E-9860-F34CF1C9E55C}"/>
              </a:ext>
            </a:extLst>
          </p:cNvPr>
          <p:cNvSpPr txBox="1"/>
          <p:nvPr/>
        </p:nvSpPr>
        <p:spPr>
          <a:xfrm>
            <a:off x="1186629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4CF5-A266-4462-99A6-E238EA7B7A66}"/>
              </a:ext>
            </a:extLst>
          </p:cNvPr>
          <p:cNvSpPr txBox="1"/>
          <p:nvPr/>
        </p:nvSpPr>
        <p:spPr>
          <a:xfrm>
            <a:off x="4721925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</p:spTree>
    <p:extLst>
      <p:ext uri="{BB962C8B-B14F-4D97-AF65-F5344CB8AC3E}">
        <p14:creationId xmlns:p14="http://schemas.microsoft.com/office/powerpoint/2010/main" val="393352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기본키가</a:t>
            </a:r>
            <a:r>
              <a:rPr lang="ko-KR" altLang="en-US" dirty="0"/>
              <a:t> </a:t>
            </a:r>
            <a:r>
              <a:rPr lang="ko-KR" altLang="en-US" dirty="0" err="1"/>
              <a:t>복합키일때</a:t>
            </a:r>
            <a:r>
              <a:rPr lang="ko-KR" altLang="en-US" dirty="0"/>
              <a:t> </a:t>
            </a:r>
            <a:r>
              <a:rPr lang="ko-KR" altLang="en-US" dirty="0" err="1"/>
              <a:t>복합키의</a:t>
            </a:r>
            <a:r>
              <a:rPr lang="ko-KR" altLang="en-US" dirty="0"/>
              <a:t> 일부분이 다른 속성의 결정자인지 여부를 판단하는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606875"/>
              </p:ext>
            </p:extLst>
          </p:nvPr>
        </p:nvGraphicFramePr>
        <p:xfrm>
          <a:off x="939044" y="2828718"/>
          <a:ext cx="4392489" cy="283253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8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3580" y="3692813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3580" y="4257207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547556" y="3404781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68344" y="3692813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8344" y="4257207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987716" y="3862090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6771692" y="4426484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6594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수강강좌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20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정규형으로</a:t>
            </a:r>
            <a:r>
              <a:rPr lang="ko-KR" altLang="en-US" sz="2000" b="1" dirty="0"/>
              <a:t>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83940"/>
              </p:ext>
            </p:extLst>
          </p:nvPr>
        </p:nvGraphicFramePr>
        <p:xfrm>
          <a:off x="1229606" y="2038434"/>
          <a:ext cx="3465918" cy="223224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4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학생번호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2973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973" y="2985282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046949" y="2132856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7737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487109" y="2590165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555725"/>
              </p:ext>
            </p:extLst>
          </p:nvPr>
        </p:nvGraphicFramePr>
        <p:xfrm>
          <a:off x="1229606" y="4840652"/>
          <a:ext cx="2794529" cy="1219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62973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7737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20" name="직선 화살표 연결선 19"/>
          <p:cNvCxnSpPr>
            <a:stCxn id="16" idx="3"/>
            <a:endCxn id="18" idx="1"/>
          </p:cNvCxnSpPr>
          <p:nvPr/>
        </p:nvCxnSpPr>
        <p:spPr>
          <a:xfrm>
            <a:off x="6271085" y="5021601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9606" y="1700808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9606" y="4439032"/>
            <a:ext cx="96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25601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44016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 </a:t>
            </a:r>
            <a:r>
              <a:rPr lang="ko-KR" altLang="en-US" sz="2000" b="1" dirty="0">
                <a:solidFill>
                  <a:srgbClr val="C00000"/>
                </a:solidFill>
              </a:rPr>
              <a:t>제약조건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90" y="2924944"/>
            <a:ext cx="7353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NOT NULL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칼럼을 정의할 때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제약 조건을 명시하면 반드시 데이터를 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93809" y="4365104"/>
            <a:ext cx="531043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NOT NULL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테이블들은 각 속성</a:t>
            </a:r>
            <a:r>
              <a:rPr lang="en-US" altLang="ko-KR" sz="1600" dirty="0"/>
              <a:t>(</a:t>
            </a:r>
            <a:r>
              <a:rPr lang="ko-KR" altLang="en-US" sz="1600" dirty="0"/>
              <a:t>칼럼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무결성을</a:t>
            </a:r>
            <a:r>
              <a:rPr lang="ko-KR" altLang="en-US" sz="1600" dirty="0"/>
              <a:t> 유지하기 위한 다양한 제약 조건</a:t>
            </a:r>
            <a:r>
              <a:rPr lang="en-US" altLang="ko-KR" sz="1600" dirty="0"/>
              <a:t>(Constraints)</a:t>
            </a:r>
            <a:r>
              <a:rPr lang="ko-KR" altLang="en-US" sz="1600" dirty="0"/>
              <a:t>이 적용되어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조건에는 </a:t>
            </a:r>
            <a:r>
              <a:rPr lang="en-US" altLang="ko-KR" sz="1600" dirty="0"/>
              <a:t>NOT NULL,  </a:t>
            </a:r>
            <a:r>
              <a:rPr lang="ko-KR" altLang="en-US" sz="1600" dirty="0" err="1"/>
              <a:t>기본키</a:t>
            </a:r>
            <a:r>
              <a:rPr lang="en-US" altLang="ko-KR" sz="1600" dirty="0"/>
              <a:t>,  </a:t>
            </a:r>
            <a:r>
              <a:rPr lang="ko-KR" altLang="en-US" sz="1600" dirty="0" err="1"/>
              <a:t>외래키</a:t>
            </a:r>
            <a:r>
              <a:rPr lang="en-US" altLang="ko-KR" sz="1600" dirty="0"/>
              <a:t>, CHECK </a:t>
            </a:r>
            <a:r>
              <a:rPr lang="ko-KR" altLang="en-US" sz="1600" dirty="0"/>
              <a:t>등이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4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속성들이 이행적으로 종속되어 있는지 여부를 판단하는 것이다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릴레이션 </a:t>
            </a:r>
            <a:r>
              <a:rPr lang="en-US" altLang="ko-KR" sz="1600" dirty="0"/>
              <a:t>R</a:t>
            </a:r>
            <a:r>
              <a:rPr lang="ko-KR" altLang="en-US" sz="1600" dirty="0"/>
              <a:t>이 제 </a:t>
            </a:r>
            <a:r>
              <a:rPr lang="en-US" altLang="ko-KR" sz="1600" dirty="0"/>
              <a:t>2 </a:t>
            </a:r>
            <a:r>
              <a:rPr lang="ko-KR" altLang="en-US" sz="1600" dirty="0" err="1"/>
              <a:t>정규형이고</a:t>
            </a:r>
            <a:r>
              <a:rPr lang="en-US" altLang="ko-KR" sz="1600" dirty="0"/>
              <a:t> </a:t>
            </a:r>
            <a:r>
              <a:rPr lang="ko-KR" altLang="en-US" sz="1600" dirty="0"/>
              <a:t>기본키가 아닌 속성이 기본키에 비이행적으로 </a:t>
            </a:r>
            <a:r>
              <a:rPr lang="ko-KR" altLang="en-US" sz="1600" dirty="0" err="1"/>
              <a:t>종속할때</a:t>
            </a:r>
            <a:r>
              <a:rPr lang="en-US" altLang="ko-KR" sz="1600" dirty="0"/>
              <a:t>(</a:t>
            </a:r>
            <a:r>
              <a:rPr lang="ko-KR" altLang="en-US" sz="1600" dirty="0"/>
              <a:t>직접 종속</a:t>
            </a:r>
            <a:r>
              <a:rPr lang="en-US" altLang="ko-KR" sz="1600" dirty="0"/>
              <a:t>) </a:t>
            </a:r>
            <a:r>
              <a:rPr lang="ko-KR" altLang="en-US" sz="1600" dirty="0"/>
              <a:t>제</a:t>
            </a:r>
            <a:r>
              <a:rPr lang="en-US" altLang="ko-KR" sz="1600" dirty="0"/>
              <a:t>3 </a:t>
            </a:r>
            <a:r>
              <a:rPr lang="ko-KR" altLang="en-US" sz="1600" dirty="0" err="1"/>
              <a:t>정규형이라고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00605"/>
              </p:ext>
            </p:extLst>
          </p:nvPr>
        </p:nvGraphicFramePr>
        <p:xfrm>
          <a:off x="939045" y="2783660"/>
          <a:ext cx="3416933" cy="236965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6849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8688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7236296" y="3742293"/>
            <a:ext cx="4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20888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754961" y="3742293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1BB36A6-B33B-4F88-9405-E06A242173AD}"/>
              </a:ext>
            </a:extLst>
          </p:cNvPr>
          <p:cNvCxnSpPr>
            <a:stCxn id="5" idx="2"/>
            <a:endCxn id="17" idx="2"/>
          </p:cNvCxnSpPr>
          <p:nvPr/>
        </p:nvCxnSpPr>
        <p:spPr>
          <a:xfrm rot="16200000" flipH="1">
            <a:off x="6716824" y="2445650"/>
            <a:ext cx="12700" cy="2931839"/>
          </a:xfrm>
          <a:prstGeom prst="bentConnector3">
            <a:avLst>
              <a:gd name="adj1" fmla="val 232501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36C1C2-21BF-455E-8204-CD4E27175990}"/>
              </a:ext>
            </a:extLst>
          </p:cNvPr>
          <p:cNvSpPr txBox="1"/>
          <p:nvPr/>
        </p:nvSpPr>
        <p:spPr>
          <a:xfrm>
            <a:off x="933390" y="5333333"/>
            <a:ext cx="77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 릴레이션의 기본키는 </a:t>
            </a:r>
            <a:r>
              <a:rPr lang="ko-KR" altLang="en-US" sz="1600" dirty="0" err="1"/>
              <a:t>학생번호이고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기본키가 아닌 속성은 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수강료는 모두 기본키에 함수적으로 종속되어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그런데 수강료는 기본키가 아닌 강좌 이름에 한 번 더 종속되어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학생번호 </a:t>
            </a:r>
            <a:r>
              <a:rPr lang="en-US" altLang="ko-KR" sz="1600" dirty="0"/>
              <a:t>-&gt;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), (</a:t>
            </a:r>
            <a:r>
              <a:rPr lang="ko-KR" altLang="en-US" sz="1600" dirty="0"/>
              <a:t>강좌이름 </a:t>
            </a:r>
            <a:r>
              <a:rPr lang="en-US" altLang="ko-KR" sz="1600" dirty="0"/>
              <a:t>-&gt; </a:t>
            </a:r>
            <a:r>
              <a:rPr lang="ko-KR" altLang="en-US" sz="1600" dirty="0"/>
              <a:t>수강료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371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/>
              <a:t>정규형으로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548293"/>
              </p:ext>
            </p:extLst>
          </p:nvPr>
        </p:nvGraphicFramePr>
        <p:xfrm>
          <a:off x="1372815" y="2060848"/>
          <a:ext cx="2623121" cy="180020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0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97153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78488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cxnSpLocks/>
            <a:stCxn id="18" idx="3"/>
          </p:cNvCxnSpPr>
          <p:nvPr/>
        </p:nvCxnSpPr>
        <p:spPr>
          <a:xfrm flipV="1">
            <a:off x="5434048" y="4916104"/>
            <a:ext cx="578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5774" y="165028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계절수강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405265" y="2950205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FD88EA6-235B-4665-A4D8-55902C709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64648"/>
              </p:ext>
            </p:extLst>
          </p:nvPr>
        </p:nvGraphicFramePr>
        <p:xfrm>
          <a:off x="1401598" y="4461827"/>
          <a:ext cx="2594338" cy="139395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05EA33F-A503-4ADD-8009-4635A2237C0E}"/>
              </a:ext>
            </a:extLst>
          </p:cNvPr>
          <p:cNvSpPr txBox="1"/>
          <p:nvPr/>
        </p:nvSpPr>
        <p:spPr>
          <a:xfrm>
            <a:off x="1424011" y="4077072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C4192-69B3-4B9D-82D4-459C7F8C056F}"/>
              </a:ext>
            </a:extLst>
          </p:cNvPr>
          <p:cNvSpPr txBox="1"/>
          <p:nvPr/>
        </p:nvSpPr>
        <p:spPr>
          <a:xfrm>
            <a:off x="4425936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7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4077072"/>
            <a:ext cx="6571389" cy="64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87" y="1700808"/>
            <a:ext cx="4176122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6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72819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>
                <a:solidFill>
                  <a:srgbClr val="C00000"/>
                </a:solidFill>
              </a:rPr>
              <a:t>기본키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0591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기본키는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Primay</a:t>
            </a:r>
            <a:r>
              <a:rPr lang="en-US" altLang="ko-KR" sz="1600" dirty="0"/>
              <a:t> Key</a:t>
            </a:r>
            <a:r>
              <a:rPr lang="ko-KR" altLang="en-US" sz="1600" dirty="0"/>
              <a:t>라고도 하며</a:t>
            </a:r>
            <a:r>
              <a:rPr lang="en-US" altLang="ko-KR" sz="1600" dirty="0"/>
              <a:t>, UNIQUE</a:t>
            </a:r>
            <a:r>
              <a:rPr lang="ko-KR" altLang="en-US" sz="1600" dirty="0"/>
              <a:t>와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속성을 동시에 가진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조건으로 테이블 당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기본키만</a:t>
            </a:r>
            <a:r>
              <a:rPr lang="ko-KR" altLang="en-US" sz="1600" dirty="0"/>
              <a:t> 생성할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47663" y="2984178"/>
            <a:ext cx="5377790" cy="138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PRIMARY KEY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CONSTRAINTS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제약조건명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PRIMARY KEY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칼럼명</a:t>
            </a:r>
            <a:r>
              <a:rPr lang="en-US" altLang="ko-KR" sz="16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2530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4636"/>
            <a:ext cx="560710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84" y="4040900"/>
            <a:ext cx="54563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669674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T</a:t>
            </a:r>
            <a:r>
              <a:rPr lang="en-US" altLang="ko-KR" sz="1800" dirty="0"/>
              <a:t>O </a:t>
            </a:r>
            <a:r>
              <a:rPr lang="ko-KR" altLang="en-US" sz="1800" dirty="0"/>
              <a:t>새로운 테이블 이름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3933056"/>
            <a:ext cx="77768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COLUMN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변경전칼럼명</a:t>
            </a:r>
            <a:r>
              <a:rPr lang="ko-KR" altLang="en-US" sz="1800" dirty="0"/>
              <a:t> </a:t>
            </a:r>
            <a:r>
              <a:rPr lang="en-US" altLang="ko-KR" sz="1800" b="1" dirty="0"/>
              <a:t>TO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변경후칼럼명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1" y="2507906"/>
            <a:ext cx="3625755" cy="513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4725144"/>
            <a:ext cx="5396005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칼럼 추가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타입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ADD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 타입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90260" y="3933056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MODIFY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데이터타입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8" y="2564902"/>
            <a:ext cx="4554962" cy="37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2" y="4725144"/>
            <a:ext cx="4453180" cy="382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81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1902936"/>
            <a:ext cx="311052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4610540"/>
            <a:ext cx="315983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3933056"/>
            <a:ext cx="5837426" cy="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1325960"/>
            <a:ext cx="2507197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21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복사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CREATE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</a:t>
            </a:r>
            <a:r>
              <a:rPr lang="en-US" altLang="ko-KR" sz="1800" b="1" dirty="0"/>
              <a:t>SELECT</a:t>
            </a:r>
            <a:r>
              <a:rPr lang="en-US" altLang="ko-KR" sz="1800" dirty="0"/>
              <a:t> </a:t>
            </a:r>
            <a:r>
              <a:rPr lang="ko-KR" altLang="en-US" sz="1800" dirty="0"/>
              <a:t>칼럼</a:t>
            </a:r>
            <a:r>
              <a:rPr lang="en-US" altLang="ko-KR" sz="1800" dirty="0"/>
              <a:t>1. </a:t>
            </a:r>
            <a:r>
              <a:rPr lang="ko-KR" altLang="en-US" sz="1800" dirty="0"/>
              <a:t>칼럼</a:t>
            </a:r>
            <a:r>
              <a:rPr lang="en-US" altLang="ko-KR" sz="1800" dirty="0"/>
              <a:t>2.. 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 </a:t>
            </a:r>
            <a:r>
              <a:rPr lang="ko-KR" altLang="en-US" sz="1800" dirty="0"/>
              <a:t>복사할 </a:t>
            </a:r>
            <a:r>
              <a:rPr lang="ko-KR" altLang="en-US" sz="1800" dirty="0" err="1"/>
              <a:t>테이블명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0" y="3212976"/>
            <a:ext cx="303288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80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758</Words>
  <Application>Microsoft Office PowerPoint</Application>
  <PresentationFormat>화면 슬라이드 쇼(4:3)</PresentationFormat>
  <Paragraphs>285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맑은 고딕</vt:lpstr>
      <vt:lpstr>휴먼모음T</vt:lpstr>
      <vt:lpstr>휴먼엑스포</vt:lpstr>
      <vt:lpstr>Arial</vt:lpstr>
      <vt:lpstr>Office 테마</vt:lpstr>
      <vt:lpstr>2장. 제약조건, 관계</vt:lpstr>
      <vt:lpstr>  제약 조건</vt:lpstr>
      <vt:lpstr>  제약 조건</vt:lpstr>
      <vt:lpstr>  제약 조건</vt:lpstr>
      <vt:lpstr>  제약 조건</vt:lpstr>
      <vt:lpstr>  DDL - ALTER</vt:lpstr>
      <vt:lpstr>  DDL - ALTER</vt:lpstr>
      <vt:lpstr>  DDL - ALTER</vt:lpstr>
      <vt:lpstr>  DDL - ALTER</vt:lpstr>
      <vt:lpstr>  DDL - DROP</vt:lpstr>
      <vt:lpstr> 관계(Releation)</vt:lpstr>
      <vt:lpstr> 관계(Releation)</vt:lpstr>
      <vt:lpstr> 관계(Releation) - 외래키</vt:lpstr>
      <vt:lpstr> 관계(Releation) – 외래키 제약</vt:lpstr>
      <vt:lpstr> 관계(Releation) – 외래키 제약</vt:lpstr>
      <vt:lpstr> 관계(Releation) – 외래키 제약</vt:lpstr>
      <vt:lpstr> 정규화 – 제1 정규형</vt:lpstr>
      <vt:lpstr> 정규화 – 제2 정규형</vt:lpstr>
      <vt:lpstr> 정규화 – 제2 정규형</vt:lpstr>
      <vt:lpstr> 정규화 – 제3 정규형</vt:lpstr>
      <vt:lpstr> 정규화 – 제3 정규형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294</cp:revision>
  <dcterms:created xsi:type="dcterms:W3CDTF">2019-03-04T02:36:55Z</dcterms:created>
  <dcterms:modified xsi:type="dcterms:W3CDTF">2023-04-12T21:12:06Z</dcterms:modified>
</cp:coreProperties>
</file>