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325" r:id="rId3"/>
    <p:sldId id="357" r:id="rId4"/>
    <p:sldId id="359" r:id="rId5"/>
    <p:sldId id="374" r:id="rId6"/>
    <p:sldId id="371" r:id="rId7"/>
    <p:sldId id="372" r:id="rId8"/>
    <p:sldId id="373" r:id="rId9"/>
    <p:sldId id="375" r:id="rId10"/>
    <p:sldId id="376" r:id="rId11"/>
    <p:sldId id="377" r:id="rId12"/>
    <p:sldId id="378" r:id="rId13"/>
    <p:sldId id="384" r:id="rId14"/>
    <p:sldId id="379" r:id="rId15"/>
    <p:sldId id="380" r:id="rId16"/>
    <p:sldId id="381" r:id="rId17"/>
    <p:sldId id="387" r:id="rId18"/>
    <p:sldId id="382" r:id="rId19"/>
    <p:sldId id="383" r:id="rId20"/>
    <p:sldId id="395" r:id="rId21"/>
    <p:sldId id="385" r:id="rId22"/>
    <p:sldId id="388" r:id="rId23"/>
    <p:sldId id="386" r:id="rId24"/>
    <p:sldId id="389" r:id="rId25"/>
    <p:sldId id="369" r:id="rId26"/>
    <p:sldId id="370" r:id="rId27"/>
    <p:sldId id="394" r:id="rId28"/>
    <p:sldId id="363" r:id="rId29"/>
    <p:sldId id="364" r:id="rId30"/>
    <p:sldId id="366" r:id="rId31"/>
    <p:sldId id="365" r:id="rId32"/>
    <p:sldId id="390" r:id="rId33"/>
    <p:sldId id="391" r:id="rId34"/>
    <p:sldId id="392" r:id="rId35"/>
    <p:sldId id="393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48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  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5544616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4</a:t>
            </a:r>
            <a:r>
              <a:rPr lang="ko-KR" altLang="en-US" sz="32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2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SQL – </a:t>
            </a:r>
            <a:r>
              <a:rPr lang="en-US" altLang="ko-KR" sz="32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DML, </a:t>
            </a:r>
            <a:r>
              <a:rPr lang="en-US" altLang="ko-KR" sz="32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JOIN</a:t>
            </a:r>
            <a:endParaRPr lang="ko-KR" altLang="en-US" sz="3200" b="1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 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실무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9"/>
          <a:stretch/>
        </p:blipFill>
        <p:spPr>
          <a:xfrm>
            <a:off x="1475656" y="1536894"/>
            <a:ext cx="4610500" cy="4254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912450"/>
            <a:ext cx="1832772" cy="4537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773529"/>
            <a:ext cx="916386" cy="4990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942260"/>
            <a:ext cx="1013548" cy="502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786" y="1718552"/>
            <a:ext cx="777307" cy="457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279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3608" y="112474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GROUP BY</a:t>
            </a:r>
            <a:r>
              <a:rPr lang="en-US" altLang="ko-KR" dirty="0"/>
              <a:t>: </a:t>
            </a:r>
            <a:r>
              <a:rPr lang="ko-KR" altLang="en-US" dirty="0"/>
              <a:t>속성 값이 같은 </a:t>
            </a:r>
            <a:r>
              <a:rPr lang="ko-KR" altLang="en-US" dirty="0" err="1"/>
              <a:t>값끼리</a:t>
            </a:r>
            <a:r>
              <a:rPr lang="ko-KR" altLang="en-US" dirty="0"/>
              <a:t> 그룹을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119987" y="1556792"/>
            <a:ext cx="5760640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SELECT  </a:t>
            </a:r>
            <a:r>
              <a:rPr lang="ko-KR" altLang="en-US" sz="1600" dirty="0"/>
              <a:t>그룹함수 </a:t>
            </a:r>
            <a:r>
              <a:rPr lang="en-US" altLang="ko-KR" sz="1600" dirty="0"/>
              <a:t>(</a:t>
            </a:r>
            <a:r>
              <a:rPr lang="ko-KR" altLang="en-US" sz="1600" dirty="0"/>
              <a:t>칼럼이름</a:t>
            </a:r>
            <a:r>
              <a:rPr lang="en-US" altLang="ko-KR" sz="1600" dirty="0"/>
              <a:t>)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 </a:t>
            </a:r>
            <a:r>
              <a:rPr lang="ko-KR" altLang="en-US" sz="1600" dirty="0"/>
              <a:t>테이블 이름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[WHERE  </a:t>
            </a:r>
            <a:r>
              <a:rPr lang="ko-KR" altLang="en-US" sz="1600" dirty="0" err="1"/>
              <a:t>조건식</a:t>
            </a:r>
            <a:r>
              <a:rPr lang="en-US" altLang="ko-KR" sz="1600" dirty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GROUP BY</a:t>
            </a:r>
            <a:r>
              <a:rPr lang="en-US" altLang="ko-KR" sz="1600" dirty="0"/>
              <a:t> </a:t>
            </a:r>
            <a:r>
              <a:rPr lang="ko-KR" altLang="en-US" sz="1600" dirty="0"/>
              <a:t>칼럼 이름 </a:t>
            </a:r>
            <a:endParaRPr lang="en-US" altLang="ko-KR" sz="1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094227" y="4005064"/>
            <a:ext cx="576064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SELECT  </a:t>
            </a:r>
            <a:r>
              <a:rPr lang="ko-KR" altLang="en-US" sz="1600" dirty="0"/>
              <a:t>그룹함수 </a:t>
            </a:r>
            <a:r>
              <a:rPr lang="en-US" altLang="ko-KR" sz="1600" dirty="0"/>
              <a:t>(</a:t>
            </a:r>
            <a:r>
              <a:rPr lang="ko-KR" altLang="en-US" sz="1600" dirty="0"/>
              <a:t>칼럼이름</a:t>
            </a:r>
            <a:r>
              <a:rPr lang="en-US" altLang="ko-KR" sz="1600" dirty="0"/>
              <a:t>)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 </a:t>
            </a:r>
            <a:r>
              <a:rPr lang="ko-KR" altLang="en-US" sz="1600" dirty="0"/>
              <a:t>테이블 이름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[WHERE  </a:t>
            </a:r>
            <a:r>
              <a:rPr lang="ko-KR" altLang="en-US" sz="1600" dirty="0" err="1"/>
              <a:t>조건식</a:t>
            </a:r>
            <a:r>
              <a:rPr lang="en-US" altLang="ko-KR" sz="1600" dirty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GROUP BY</a:t>
            </a:r>
            <a:r>
              <a:rPr lang="en-US" altLang="ko-KR" sz="1600" dirty="0"/>
              <a:t> </a:t>
            </a:r>
            <a:r>
              <a:rPr lang="ko-KR" altLang="en-US" sz="1600" dirty="0"/>
              <a:t>칼럼 이름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</a:t>
            </a:r>
            <a:r>
              <a:rPr lang="en-US" altLang="ko-KR" sz="1600" b="1" dirty="0"/>
              <a:t>HAVING</a:t>
            </a:r>
            <a:r>
              <a:rPr lang="en-US" altLang="ko-KR" sz="1600" dirty="0"/>
              <a:t>  </a:t>
            </a:r>
            <a:r>
              <a:rPr lang="ko-KR" altLang="en-US" sz="1600" dirty="0" err="1"/>
              <a:t>조건식</a:t>
            </a:r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1119986" y="3501008"/>
            <a:ext cx="7412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HAVING </a:t>
            </a:r>
            <a:r>
              <a:rPr lang="ko-KR" altLang="en-US" b="1" dirty="0"/>
              <a:t>절</a:t>
            </a:r>
            <a:r>
              <a:rPr lang="ko-KR" altLang="en-US" dirty="0"/>
              <a:t>은 </a:t>
            </a:r>
            <a:r>
              <a:rPr lang="en-US" altLang="ko-KR" dirty="0"/>
              <a:t>GROUP BY </a:t>
            </a:r>
            <a:r>
              <a:rPr lang="ko-KR" altLang="en-US" dirty="0"/>
              <a:t>질의 결과 나타내는 그룹을 제한하는 역할</a:t>
            </a:r>
          </a:p>
        </p:txBody>
      </p:sp>
    </p:spTree>
    <p:extLst>
      <p:ext uri="{BB962C8B-B14F-4D97-AF65-F5344CB8AC3E}">
        <p14:creationId xmlns:p14="http://schemas.microsoft.com/office/powerpoint/2010/main" val="152638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3" y="1268760"/>
            <a:ext cx="7460627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99592" y="4725144"/>
            <a:ext cx="72728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※ </a:t>
            </a:r>
            <a:r>
              <a:rPr lang="ko-KR" altLang="en-US" dirty="0">
                <a:solidFill>
                  <a:srgbClr val="C00000"/>
                </a:solidFill>
              </a:rPr>
              <a:t>주의사항</a:t>
            </a:r>
            <a:endParaRPr lang="en-US" altLang="ko-KR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GROPU BY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투플을</a:t>
            </a:r>
            <a:r>
              <a:rPr lang="ko-KR" altLang="en-US" sz="1600" dirty="0"/>
              <a:t> 그룹으로 묶은 후 </a:t>
            </a:r>
            <a:r>
              <a:rPr lang="en-US" altLang="ko-KR" sz="1600" dirty="0"/>
              <a:t>SELECT </a:t>
            </a:r>
            <a:r>
              <a:rPr lang="ko-KR" altLang="en-US" sz="1600" dirty="0"/>
              <a:t>절에는 </a:t>
            </a:r>
            <a:r>
              <a:rPr lang="en-US" altLang="ko-KR" sz="1600" dirty="0"/>
              <a:t>GROUP BY</a:t>
            </a:r>
            <a:r>
              <a:rPr lang="ko-KR" altLang="en-US" sz="1600" dirty="0"/>
              <a:t>에서 사용한 속성과 </a:t>
            </a:r>
            <a:r>
              <a:rPr lang="ko-KR" altLang="en-US" sz="1600" dirty="0" err="1"/>
              <a:t>집계함수만</a:t>
            </a:r>
            <a:r>
              <a:rPr lang="ko-KR" altLang="en-US" sz="1600" dirty="0"/>
              <a:t> 나올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056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실습문제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1844824"/>
            <a:ext cx="691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모든 고객의 이름과 주소를 검색하시오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모든 고객의 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전화번호를 검색하시오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주소가 </a:t>
            </a:r>
            <a:r>
              <a:rPr lang="en-US" altLang="ko-KR" dirty="0"/>
              <a:t>＇</a:t>
            </a:r>
            <a:r>
              <a:rPr lang="ko-KR" altLang="en-US" dirty="0"/>
              <a:t>영국</a:t>
            </a:r>
            <a:r>
              <a:rPr lang="en-US" altLang="ko-KR" dirty="0"/>
              <a:t>’</a:t>
            </a:r>
            <a:r>
              <a:rPr lang="ko-KR" altLang="en-US" dirty="0"/>
              <a:t>인 고객을 검색하시오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고객의 이름이 </a:t>
            </a:r>
            <a:r>
              <a:rPr lang="en-US" altLang="ko-KR" dirty="0"/>
              <a:t>'</a:t>
            </a:r>
            <a:r>
              <a:rPr lang="ko-KR" altLang="en-US" dirty="0"/>
              <a:t>김연아</a:t>
            </a:r>
            <a:r>
              <a:rPr lang="en-US" altLang="ko-KR" dirty="0"/>
              <a:t>' </a:t>
            </a:r>
            <a:r>
              <a:rPr lang="ko-KR" altLang="en-US" dirty="0"/>
              <a:t>혹은 </a:t>
            </a:r>
            <a:r>
              <a:rPr lang="en-US" altLang="ko-KR" dirty="0"/>
              <a:t>'</a:t>
            </a:r>
            <a:r>
              <a:rPr lang="ko-KR" altLang="en-US" dirty="0"/>
              <a:t>안산</a:t>
            </a:r>
            <a:r>
              <a:rPr lang="en-US" altLang="ko-KR" dirty="0"/>
              <a:t>'</a:t>
            </a:r>
            <a:r>
              <a:rPr lang="ko-KR" altLang="en-US" dirty="0"/>
              <a:t>인 고객을 검색하시오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주소가 </a:t>
            </a:r>
            <a:r>
              <a:rPr lang="en-US" altLang="ko-KR" dirty="0"/>
              <a:t>'</a:t>
            </a:r>
            <a:r>
              <a:rPr lang="ko-KR" altLang="en-US" dirty="0"/>
              <a:t>대한민국</a:t>
            </a:r>
            <a:r>
              <a:rPr lang="en-US" altLang="ko-KR" dirty="0"/>
              <a:t>'</a:t>
            </a:r>
            <a:r>
              <a:rPr lang="ko-KR" altLang="en-US" dirty="0"/>
              <a:t>이 아닌 고객을 검색하시오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전화번호가 없는 고객을 검색하시오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고객을 이름순으로 정렬하시오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고객의 총 인원수를 구하시오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242473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마당 서점의 고객 테이블을 검색하시오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334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9675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조인이란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79308" y="1556792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조인은 한 개 이상의 테이블과 테이블을 서로 연결하여 사용하는 기법을 말한다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동등조인</a:t>
            </a:r>
            <a:r>
              <a:rPr lang="en-US" altLang="ko-KR" sz="1600" dirty="0"/>
              <a:t>, </a:t>
            </a:r>
            <a:r>
              <a:rPr lang="ko-KR" altLang="en-US" sz="1600" dirty="0"/>
              <a:t>외부 조인</a:t>
            </a:r>
            <a:r>
              <a:rPr lang="en-US" altLang="ko-KR" sz="1600" dirty="0"/>
              <a:t>, </a:t>
            </a:r>
            <a:r>
              <a:rPr lang="ko-KR" altLang="en-US" sz="1600" dirty="0"/>
              <a:t>자체 </a:t>
            </a:r>
            <a:r>
              <a:rPr lang="ko-KR" altLang="en-US" sz="1600" dirty="0" err="1"/>
              <a:t>조인등이</a:t>
            </a:r>
            <a:r>
              <a:rPr lang="ko-KR" altLang="en-US" sz="1600" dirty="0"/>
              <a:t>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/>
          </p:nvPr>
        </p:nvGraphicFramePr>
        <p:xfrm>
          <a:off x="915312" y="2420888"/>
          <a:ext cx="7473112" cy="140920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5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조인 기법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동등 조인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equi</a:t>
                      </a:r>
                      <a:r>
                        <a:rPr lang="en-US" altLang="ko-KR" sz="1600" dirty="0"/>
                        <a:t> join)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/>
                        <a:t> 조인 조건이 정확히 일치하는 경우에 결과를 출력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외부 조인</a:t>
                      </a:r>
                      <a:r>
                        <a:rPr lang="en-US" altLang="ko-KR" sz="1600" dirty="0"/>
                        <a:t>(outer join)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조인 조건이 정확히 일치하지 않아도 모든 결과를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자체 조인</a:t>
                      </a:r>
                      <a:r>
                        <a:rPr lang="en-US" altLang="ko-KR" sz="1600" dirty="0"/>
                        <a:t>(self join)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자체 테이블에서 조인하고자 할 때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1331640" y="4365104"/>
            <a:ext cx="597666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SELECT  </a:t>
            </a:r>
            <a:r>
              <a:rPr lang="ko-KR" altLang="en-US" sz="1600" dirty="0"/>
              <a:t>테이블이름</a:t>
            </a:r>
            <a:r>
              <a:rPr lang="en-US" altLang="ko-KR" sz="1600" dirty="0"/>
              <a:t>1.</a:t>
            </a:r>
            <a:r>
              <a:rPr lang="ko-KR" altLang="en-US" sz="1600" dirty="0"/>
              <a:t>열 이름</a:t>
            </a:r>
            <a:r>
              <a:rPr lang="en-US" altLang="ko-KR" sz="1600" dirty="0"/>
              <a:t>1, </a:t>
            </a:r>
            <a:r>
              <a:rPr lang="ko-KR" altLang="en-US" sz="1600" dirty="0"/>
              <a:t>테이블이름</a:t>
            </a:r>
            <a:r>
              <a:rPr lang="en-US" altLang="ko-KR" sz="1600" dirty="0"/>
              <a:t>2.</a:t>
            </a:r>
            <a:r>
              <a:rPr lang="ko-KR" altLang="en-US" sz="1600" dirty="0"/>
              <a:t>열 이름</a:t>
            </a:r>
            <a:r>
              <a:rPr lang="en-US" altLang="ko-KR" sz="1600" dirty="0"/>
              <a:t>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FROM </a:t>
            </a:r>
            <a:r>
              <a:rPr lang="ko-KR" altLang="en-US" sz="1600" dirty="0"/>
              <a:t>테이블 이름 </a:t>
            </a:r>
            <a:r>
              <a:rPr lang="en-US" altLang="ko-KR" sz="1600" dirty="0"/>
              <a:t>1,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</a:t>
            </a:r>
            <a:r>
              <a:rPr lang="en-US" altLang="ko-KR" sz="1600" b="1" dirty="0"/>
              <a:t>WHERE </a:t>
            </a:r>
            <a:r>
              <a:rPr lang="ko-KR" altLang="en-US" sz="1600" dirty="0"/>
              <a:t>테이블 이름 </a:t>
            </a:r>
            <a:r>
              <a:rPr lang="en-US" altLang="ko-KR" sz="1600" dirty="0"/>
              <a:t>1.</a:t>
            </a:r>
            <a:r>
              <a:rPr lang="ko-KR" altLang="en-US" sz="1600" dirty="0"/>
              <a:t>열 이름</a:t>
            </a:r>
            <a:r>
              <a:rPr lang="en-US" altLang="ko-KR" sz="1600" dirty="0"/>
              <a:t>1 =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2.</a:t>
            </a:r>
            <a:r>
              <a:rPr lang="ko-KR" altLang="en-US" sz="1600" dirty="0"/>
              <a:t>열 이름 </a:t>
            </a:r>
            <a:r>
              <a:rPr lang="en-US" altLang="ko-KR" sz="16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39330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문법 규칙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27984" y="5301208"/>
            <a:ext cx="360041" cy="36003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87806" y="5589240"/>
            <a:ext cx="3622322" cy="60444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ysClr val="windowText" lastClr="000000"/>
                </a:solidFill>
              </a:rPr>
              <a:t>두 테이블의 열이 갖고 있는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데이터값을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논리적으로 연결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4788025" y="5661247"/>
            <a:ext cx="482133" cy="18002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6698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052736"/>
            <a:ext cx="80648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동등 조인</a:t>
            </a:r>
            <a:r>
              <a:rPr lang="en-US" altLang="ko-KR" b="1" dirty="0"/>
              <a:t>(</a:t>
            </a:r>
            <a:r>
              <a:rPr lang="en-US" altLang="ko-KR" b="1" dirty="0" err="1"/>
              <a:t>equi</a:t>
            </a:r>
            <a:r>
              <a:rPr lang="en-US" altLang="ko-KR" b="1" dirty="0"/>
              <a:t> join or inner join)</a:t>
            </a:r>
            <a:r>
              <a:rPr lang="ko-KR" altLang="en-US" b="1" dirty="0"/>
              <a:t> </a:t>
            </a:r>
            <a:r>
              <a:rPr lang="en-US" altLang="ko-KR" b="1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양쪽 테이블에서 조인 조건이 일치하는 행만 가져오는 조인으로 </a:t>
            </a:r>
            <a:r>
              <a:rPr lang="ko-KR" altLang="en-US" sz="1600" dirty="0" err="1"/>
              <a:t>기본키와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외래키의</a:t>
            </a:r>
            <a:r>
              <a:rPr lang="ko-KR" altLang="en-US" sz="1600" dirty="0"/>
              <a:t> 관계를 이용하여 조인하기도 하고 키가 아니더라도 다양한 조건으로 조인할 수 있다</a:t>
            </a:r>
            <a:r>
              <a:rPr lang="en-US" altLang="ko-KR" sz="1600" dirty="0"/>
              <a:t>.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01" y="3933056"/>
            <a:ext cx="6766469" cy="19265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01" y="2492896"/>
            <a:ext cx="4724322" cy="11465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419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59"/>
            <a:ext cx="5472608" cy="13913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268759"/>
            <a:ext cx="1512168" cy="21244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93171"/>
            <a:ext cx="5226840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085184"/>
            <a:ext cx="7254869" cy="9297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625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57" y="1412776"/>
            <a:ext cx="6040796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33056"/>
            <a:ext cx="5249189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971599" y="3356992"/>
            <a:ext cx="53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</a:t>
            </a:r>
            <a:r>
              <a:rPr lang="en-US" altLang="ko-KR" dirty="0"/>
              <a:t>3</a:t>
            </a:r>
            <a:r>
              <a:rPr lang="ko-KR" altLang="en-US" dirty="0"/>
              <a:t>개의 테이블 조인</a:t>
            </a:r>
          </a:p>
        </p:txBody>
      </p:sp>
    </p:spTree>
    <p:extLst>
      <p:ext uri="{BB962C8B-B14F-4D97-AF65-F5344CB8AC3E}">
        <p14:creationId xmlns:p14="http://schemas.microsoft.com/office/powerpoint/2010/main" val="2193627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111677"/>
            <a:ext cx="806489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INNER JOIN ~ ON(FROM </a:t>
            </a:r>
            <a:r>
              <a:rPr lang="ko-KR" altLang="en-US" b="1" dirty="0"/>
              <a:t>절에서 사용</a:t>
            </a:r>
            <a:r>
              <a:rPr lang="en-US" altLang="ko-KR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STANDARD JOIN</a:t>
            </a:r>
            <a:r>
              <a:rPr lang="ko-KR" altLang="en-US" sz="1600" dirty="0"/>
              <a:t>의 하나로 표준이 되는 </a:t>
            </a:r>
            <a:r>
              <a:rPr lang="en-US" altLang="ko-KR" sz="1600" dirty="0"/>
              <a:t>ANSI SQL</a:t>
            </a:r>
            <a:r>
              <a:rPr lang="ko-KR" altLang="en-US" sz="1600" dirty="0"/>
              <a:t>을 지정하여 </a:t>
            </a:r>
            <a:r>
              <a:rPr lang="en-US" altLang="ko-KR" sz="1600" dirty="0"/>
              <a:t>Oracle</a:t>
            </a:r>
            <a:r>
              <a:rPr lang="ko-KR" altLang="en-US" sz="1600" dirty="0"/>
              <a:t>이든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MySql</a:t>
            </a:r>
            <a:r>
              <a:rPr lang="ko-KR" altLang="en-US" sz="1600" dirty="0"/>
              <a:t>이든 모든 </a:t>
            </a:r>
            <a:r>
              <a:rPr lang="en-US" altLang="ko-KR" sz="1600" dirty="0"/>
              <a:t>DBMS</a:t>
            </a:r>
            <a:r>
              <a:rPr lang="ko-KR" altLang="en-US" sz="1600" dirty="0"/>
              <a:t>에서 사용 가능하다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- Join </a:t>
            </a:r>
            <a:r>
              <a:rPr lang="ko-KR" altLang="en-US" sz="1600" dirty="0"/>
              <a:t>조건에 충족되는 데이터만 출력되는 방식이다</a:t>
            </a:r>
            <a:r>
              <a:rPr lang="en-US" altLang="ko-KR" sz="1600" dirty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969916"/>
            <a:ext cx="1784628" cy="20891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448145"/>
            <a:ext cx="5367153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타원 8"/>
          <p:cNvSpPr/>
          <p:nvPr/>
        </p:nvSpPr>
        <p:spPr>
          <a:xfrm>
            <a:off x="2042811" y="2938659"/>
            <a:ext cx="1512168" cy="127756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131840" y="2943528"/>
            <a:ext cx="1512168" cy="127756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48660" y="3280115"/>
            <a:ext cx="77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Left table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16812" y="3280115"/>
            <a:ext cx="77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Right table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3131840" y="3140968"/>
            <a:ext cx="423139" cy="8640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667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5576" y="1111677"/>
            <a:ext cx="80648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OUTER JOIN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JOIN </a:t>
            </a:r>
            <a:r>
              <a:rPr lang="ko-KR" altLang="en-US" sz="1600" dirty="0"/>
              <a:t>조건에 충족하는 데이터가 아니어도 출력될 수 있는 방식이다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WHERE </a:t>
            </a:r>
            <a:r>
              <a:rPr lang="ko-KR" altLang="en-US" sz="1600" dirty="0"/>
              <a:t>절에서 </a:t>
            </a:r>
            <a:r>
              <a:rPr lang="en-US" altLang="ko-KR" sz="1600" dirty="0"/>
              <a:t>(+) </a:t>
            </a:r>
            <a:r>
              <a:rPr lang="ko-KR" altLang="en-US" sz="1600" dirty="0"/>
              <a:t>사용</a:t>
            </a:r>
            <a:r>
              <a:rPr lang="en-US" altLang="ko-KR" sz="1600" dirty="0"/>
              <a:t> 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모든 행이 출력되는 테이블의 반대편 테이블의 옆에 </a:t>
            </a:r>
            <a:r>
              <a:rPr lang="en-US" altLang="ko-KR" sz="1600" dirty="0"/>
              <a:t>(+) </a:t>
            </a:r>
            <a:r>
              <a:rPr lang="ko-KR" altLang="en-US" sz="1600" dirty="0"/>
              <a:t>기호를 붙여준다</a:t>
            </a:r>
            <a:r>
              <a:rPr lang="en-US" altLang="ko-KR" sz="1600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307416"/>
            <a:ext cx="6408975" cy="15698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330" y="3861048"/>
            <a:ext cx="1575270" cy="20613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2339752" y="2899328"/>
            <a:ext cx="2601197" cy="1282429"/>
            <a:chOff x="2114819" y="2780928"/>
            <a:chExt cx="2601197" cy="1282429"/>
          </a:xfrm>
        </p:grpSpPr>
        <p:sp>
          <p:nvSpPr>
            <p:cNvPr id="10" name="타원 9"/>
            <p:cNvSpPr/>
            <p:nvPr/>
          </p:nvSpPr>
          <p:spPr>
            <a:xfrm>
              <a:off x="2114819" y="2780928"/>
              <a:ext cx="1512168" cy="12775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203848" y="2785797"/>
              <a:ext cx="1512168" cy="127756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0668" y="3122384"/>
              <a:ext cx="774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Left table</a:t>
              </a:r>
              <a:endParaRPr lang="ko-KR" alt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8820" y="3122384"/>
              <a:ext cx="774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Right table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761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043608" y="2168860"/>
            <a:ext cx="6552727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SELECT  </a:t>
            </a:r>
            <a:r>
              <a:rPr lang="ko-KR" altLang="en-US" sz="1600" dirty="0"/>
              <a:t>칼럼이름 </a:t>
            </a:r>
            <a:r>
              <a:rPr lang="en-US" altLang="ko-KR" sz="1600" dirty="0"/>
              <a:t>(or </a:t>
            </a:r>
            <a:r>
              <a:rPr lang="ko-KR" altLang="en-US" sz="1600" dirty="0"/>
              <a:t>별칭</a:t>
            </a:r>
            <a:r>
              <a:rPr lang="en-US" altLang="ko-KR" sz="1600" dirty="0"/>
              <a:t>)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  </a:t>
            </a:r>
            <a:r>
              <a:rPr lang="en-US" altLang="ko-KR" sz="1600" b="1" dirty="0"/>
              <a:t>WHERE 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조건문</a:t>
            </a:r>
            <a:endParaRPr lang="en-US" altLang="ko-KR" sz="16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55577" y="980728"/>
            <a:ext cx="7848872" cy="144016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WHERE</a:t>
            </a:r>
            <a:r>
              <a:rPr lang="ko-KR" altLang="en-US" sz="1800" dirty="0"/>
              <a:t>절은 조건에 맞는 검색을 </a:t>
            </a:r>
            <a:r>
              <a:rPr lang="ko-KR" altLang="en-US" sz="1800" dirty="0" err="1"/>
              <a:t>할때</a:t>
            </a:r>
            <a:r>
              <a:rPr lang="ko-KR" altLang="en-US" sz="1800" dirty="0"/>
              <a:t> 사용한다</a:t>
            </a:r>
            <a:r>
              <a:rPr lang="en-US" altLang="ko-KR" sz="1800" dirty="0"/>
              <a:t>. </a:t>
            </a:r>
            <a:r>
              <a:rPr lang="ko-KR" altLang="en-US" sz="1800" dirty="0"/>
              <a:t>조건으로 사용할 수 있는 술어는 비교</a:t>
            </a:r>
            <a:r>
              <a:rPr lang="en-US" altLang="ko-KR" sz="1800" dirty="0"/>
              <a:t>, </a:t>
            </a:r>
            <a:r>
              <a:rPr lang="ko-KR" altLang="en-US" sz="1800" dirty="0"/>
              <a:t>범위</a:t>
            </a:r>
            <a:r>
              <a:rPr lang="en-US" altLang="ko-KR" sz="1800" dirty="0"/>
              <a:t>, </a:t>
            </a:r>
            <a:r>
              <a:rPr lang="ko-KR" altLang="en-US" sz="1800" dirty="0"/>
              <a:t>집합</a:t>
            </a:r>
            <a:r>
              <a:rPr lang="en-US" altLang="ko-KR" sz="1800" dirty="0"/>
              <a:t>, </a:t>
            </a:r>
            <a:r>
              <a:rPr lang="ko-KR" altLang="en-US" sz="1800" dirty="0"/>
              <a:t>패턴</a:t>
            </a:r>
            <a:r>
              <a:rPr lang="en-US" altLang="ko-KR" sz="1800" dirty="0"/>
              <a:t>, NULL</a:t>
            </a:r>
            <a:r>
              <a:rPr lang="ko-KR" altLang="en-US" sz="1800" dirty="0"/>
              <a:t>로 구분할 수 있다</a:t>
            </a:r>
            <a:r>
              <a:rPr lang="en-US" altLang="ko-KR" sz="1800" dirty="0"/>
              <a:t>.</a:t>
            </a: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405336"/>
              </p:ext>
            </p:extLst>
          </p:nvPr>
        </p:nvGraphicFramePr>
        <p:xfrm>
          <a:off x="971600" y="2924944"/>
          <a:ext cx="7056784" cy="280831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/>
                        <a:t> 연산자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기능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  =,  &lt;&gt;,  &gt;,  &lt;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비교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같다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같지않다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크다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작다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  BETWEEN..</a:t>
                      </a:r>
                      <a:r>
                        <a:rPr lang="en-US" altLang="ko-KR" sz="1800" baseline="0" dirty="0"/>
                        <a:t> AND..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  IN</a:t>
                      </a:r>
                      <a:r>
                        <a:rPr lang="en-US" altLang="ko-KR" sz="1800" baseline="0" dirty="0"/>
                        <a:t> (A, B, C), NOT IN()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포함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조건값이</a:t>
                      </a:r>
                      <a:r>
                        <a:rPr lang="ko-KR" altLang="en-US" sz="1600" dirty="0"/>
                        <a:t> 명확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  LIKE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조회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조건값이</a:t>
                      </a:r>
                      <a:r>
                        <a:rPr lang="ko-KR" altLang="en-US" sz="1600" dirty="0"/>
                        <a:t> 불명확</a:t>
                      </a:r>
                      <a:r>
                        <a:rPr lang="en-US" altLang="ko-KR" sz="1600" dirty="0"/>
                        <a:t>), % </a:t>
                      </a:r>
                      <a:r>
                        <a:rPr lang="ko-KR" altLang="en-US" sz="1600" dirty="0"/>
                        <a:t>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  IS NULL, IS</a:t>
                      </a:r>
                      <a:r>
                        <a:rPr lang="en-US" altLang="ko-KR" sz="1800" baseline="0" dirty="0"/>
                        <a:t> NOT NULL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데이터 값이 </a:t>
                      </a:r>
                      <a:r>
                        <a:rPr lang="en-US" altLang="ko-KR" sz="1600" dirty="0"/>
                        <a:t>NULL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인 경우 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557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5576" y="1111677"/>
            <a:ext cx="806489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OUTER JOIN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JOIN </a:t>
            </a:r>
            <a:r>
              <a:rPr lang="ko-KR" altLang="en-US" sz="1600" dirty="0"/>
              <a:t>조건에 충족하는 데이터가 아니어도 출력될 수 있는 방식이다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- LEFT OUTER JOIN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FROM</a:t>
            </a:r>
            <a:r>
              <a:rPr lang="ko-KR" altLang="en-US" sz="1600" dirty="0"/>
              <a:t>절 </a:t>
            </a:r>
            <a:r>
              <a:rPr lang="en-US" altLang="ko-KR" sz="1600" dirty="0"/>
              <a:t>: LEFT OUTER JOIN ~ ON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439126"/>
            <a:ext cx="6530906" cy="14707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61" y="3717032"/>
            <a:ext cx="1675754" cy="2192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10" name="그룹 9"/>
          <p:cNvGrpSpPr/>
          <p:nvPr/>
        </p:nvGrpSpPr>
        <p:grpSpPr>
          <a:xfrm>
            <a:off x="2339752" y="2899328"/>
            <a:ext cx="2601197" cy="1282429"/>
            <a:chOff x="2114819" y="2780928"/>
            <a:chExt cx="2601197" cy="1282429"/>
          </a:xfrm>
        </p:grpSpPr>
        <p:sp>
          <p:nvSpPr>
            <p:cNvPr id="11" name="타원 10"/>
            <p:cNvSpPr/>
            <p:nvPr/>
          </p:nvSpPr>
          <p:spPr>
            <a:xfrm>
              <a:off x="2114819" y="2780928"/>
              <a:ext cx="1512168" cy="12775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203848" y="2785797"/>
              <a:ext cx="1512168" cy="127756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20668" y="3122384"/>
              <a:ext cx="774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Left table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88820" y="3122384"/>
              <a:ext cx="774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Right table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8069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1125496"/>
            <a:ext cx="842493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서브 쿼리</a:t>
            </a:r>
            <a:r>
              <a:rPr lang="en-US" altLang="ko-KR" b="1" dirty="0"/>
              <a:t>(Sub-Query)</a:t>
            </a:r>
            <a:r>
              <a:rPr lang="ko-KR" altLang="en-US" b="1" dirty="0"/>
              <a:t>란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부속 질의</a:t>
            </a:r>
            <a:r>
              <a:rPr lang="ko-KR" altLang="en-US" sz="1600" dirty="0"/>
              <a:t>는 하나의 </a:t>
            </a:r>
            <a:r>
              <a:rPr lang="en-US" altLang="ko-KR" sz="1600" dirty="0"/>
              <a:t>SQL</a:t>
            </a:r>
            <a:r>
              <a:rPr lang="ko-KR" altLang="en-US" sz="1600" dirty="0"/>
              <a:t>문 안에 다른 </a:t>
            </a:r>
            <a:r>
              <a:rPr lang="en-US" altLang="ko-KR" sz="1600" dirty="0"/>
              <a:t>SQL</a:t>
            </a:r>
            <a:r>
              <a:rPr lang="ko-KR" altLang="en-US" sz="1600" dirty="0"/>
              <a:t>문이 중첩된 질의를 말한다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다른 테이블에서 가져온 데이터로 현재 테이블에 있는 정보를 찾거나 가공할 때 사용한다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최종 결과를 출력하는 쿼리를 메인 쿼리라고 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위한 중간단계 혹은 보조 역할을 하는 </a:t>
            </a:r>
            <a:r>
              <a:rPr lang="en-US" altLang="ko-KR" sz="1600" dirty="0"/>
              <a:t>SELECT</a:t>
            </a:r>
            <a:r>
              <a:rPr lang="ko-KR" altLang="en-US" sz="1600" dirty="0"/>
              <a:t>문을 서브 쿼리라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127483" y="3284984"/>
            <a:ext cx="294046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WHERE </a:t>
            </a:r>
            <a:r>
              <a:rPr lang="ko-KR" altLang="en-US" dirty="0"/>
              <a:t>절 </a:t>
            </a:r>
            <a:r>
              <a:rPr lang="ko-KR" altLang="en-US" dirty="0" err="1"/>
              <a:t>부속질의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인라인 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스칼라 </a:t>
            </a:r>
            <a:r>
              <a:rPr lang="ko-KR" altLang="en-US" dirty="0" err="1"/>
              <a:t>부속질의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412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573016"/>
            <a:ext cx="1615580" cy="4877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67443" y="1297106"/>
            <a:ext cx="294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WHERE </a:t>
            </a:r>
            <a:r>
              <a:rPr lang="ko-KR" altLang="en-US" dirty="0"/>
              <a:t>절 부속질의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68" y="3121238"/>
            <a:ext cx="4747671" cy="2972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43608" y="1700808"/>
            <a:ext cx="734481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WHERE </a:t>
            </a:r>
            <a:r>
              <a:rPr lang="ko-KR" altLang="en-US" sz="1600" dirty="0"/>
              <a:t>절에 또 다른 테이블 결과를 이용하기 다시 </a:t>
            </a:r>
            <a:r>
              <a:rPr lang="en-US" altLang="ko-KR" sz="1600" dirty="0"/>
              <a:t>SELECT </a:t>
            </a:r>
            <a:r>
              <a:rPr lang="ko-KR" altLang="en-US" sz="1600" dirty="0"/>
              <a:t>문을 괄호로 묶는 것을 </a:t>
            </a:r>
            <a:r>
              <a:rPr lang="ko-KR" altLang="en-US" sz="1600" dirty="0" err="1"/>
              <a:t>부속질의라</a:t>
            </a:r>
            <a:r>
              <a:rPr lang="ko-KR" altLang="en-US" sz="1600" dirty="0"/>
              <a:t>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순서는 </a:t>
            </a:r>
            <a:r>
              <a:rPr lang="en-US" altLang="ko-KR" sz="1600" dirty="0"/>
              <a:t>WHERE</a:t>
            </a:r>
            <a:r>
              <a:rPr lang="ko-KR" altLang="en-US" sz="1600" dirty="0"/>
              <a:t>절의 부속 질의를 먼저 처리하고 전체 질의를 처리한다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26940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636912"/>
            <a:ext cx="911909" cy="1272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2"/>
            <a:ext cx="4762913" cy="31244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7558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5121084" cy="2682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509120"/>
            <a:ext cx="4275190" cy="6553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9766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91274"/>
            <a:ext cx="6050805" cy="21261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5" y="2624222"/>
            <a:ext cx="746825" cy="7696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89040"/>
            <a:ext cx="5486876" cy="1988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939759"/>
            <a:ext cx="1104996" cy="8382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4718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56793" y="1228110"/>
            <a:ext cx="708896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 err="1"/>
              <a:t>인라인</a:t>
            </a:r>
            <a:r>
              <a:rPr lang="ko-KR" altLang="en-US" dirty="0"/>
              <a:t> </a:t>
            </a:r>
            <a:r>
              <a:rPr lang="ko-KR" altLang="en-US" dirty="0" err="1"/>
              <a:t>뷰</a:t>
            </a:r>
            <a:r>
              <a:rPr lang="ko-KR" altLang="en-US" dirty="0"/>
              <a:t> </a:t>
            </a:r>
            <a:r>
              <a:rPr lang="en-US" altLang="ko-KR" dirty="0"/>
              <a:t>– FROM </a:t>
            </a:r>
            <a:r>
              <a:rPr lang="ko-KR" altLang="en-US" dirty="0"/>
              <a:t>부속질의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</a:t>
            </a:r>
            <a:r>
              <a:rPr lang="ko-KR" altLang="en-US" sz="1600" dirty="0" err="1"/>
              <a:t>인라인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뷰는</a:t>
            </a:r>
            <a:r>
              <a:rPr lang="ko-KR" altLang="en-US" sz="1600" dirty="0"/>
              <a:t> </a:t>
            </a:r>
            <a:r>
              <a:rPr lang="en-US" altLang="ko-KR" sz="1600" dirty="0"/>
              <a:t>FROM </a:t>
            </a:r>
            <a:r>
              <a:rPr lang="ko-KR" altLang="en-US" sz="1600" dirty="0"/>
              <a:t>절에서 사용되는 부속질의를 말한다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 err="1"/>
              <a:t>뷰는</a:t>
            </a:r>
            <a:r>
              <a:rPr lang="ko-KR" altLang="en-US" sz="1600" dirty="0"/>
              <a:t> 기존 테이블로부터 일시적으로  만들어진 가상의 </a:t>
            </a:r>
            <a:r>
              <a:rPr lang="ko-KR" altLang="en-US" sz="1600" dirty="0" err="1"/>
              <a:t>데이블이다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7"/>
          <a:stretch/>
        </p:blipFill>
        <p:spPr>
          <a:xfrm>
            <a:off x="1215137" y="2708920"/>
            <a:ext cx="6830618" cy="21679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81" y="5157192"/>
            <a:ext cx="1318374" cy="6706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3002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56793" y="1228110"/>
            <a:ext cx="708896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스칼라 </a:t>
            </a:r>
            <a:r>
              <a:rPr lang="ko-KR" altLang="en-US" dirty="0" err="1"/>
              <a:t>부속질의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</a:t>
            </a:r>
            <a:r>
              <a:rPr lang="en-US" altLang="ko-KR" sz="1600" dirty="0"/>
              <a:t>SELECT </a:t>
            </a:r>
            <a:r>
              <a:rPr lang="ko-KR" altLang="en-US" sz="1600" dirty="0"/>
              <a:t>절에서 사용되는 </a:t>
            </a:r>
            <a:r>
              <a:rPr lang="ko-KR" altLang="en-US" sz="1600" dirty="0" err="1"/>
              <a:t>부속질의로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부속질의의</a:t>
            </a:r>
            <a:r>
              <a:rPr lang="ko-KR" altLang="en-US" sz="1600" dirty="0"/>
              <a:t> 결과 값을 </a:t>
            </a:r>
            <a:r>
              <a:rPr lang="ko-KR" altLang="en-US" sz="1600" dirty="0" err="1"/>
              <a:t>단일행</a:t>
            </a:r>
            <a:r>
              <a:rPr lang="en-US" altLang="ko-KR" sz="1600" dirty="0"/>
              <a:t>, </a:t>
            </a:r>
            <a:r>
              <a:rPr lang="ko-KR" altLang="en-US" sz="1600" dirty="0"/>
              <a:t>단일 열의 스칼라 값으로 반환한다</a:t>
            </a:r>
            <a:r>
              <a:rPr lang="en-US" altLang="ko-KR" sz="1600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636912"/>
            <a:ext cx="6561389" cy="16460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855" y="4005064"/>
            <a:ext cx="1737511" cy="10668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0593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11560" y="980728"/>
            <a:ext cx="6768752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 </a:t>
            </a:r>
            <a:r>
              <a:rPr lang="ko-KR" altLang="en-US" sz="2000" b="1" dirty="0" err="1"/>
              <a:t>뷰</a:t>
            </a:r>
            <a:r>
              <a:rPr lang="en-US" altLang="ko-KR" sz="2000" b="1" dirty="0"/>
              <a:t>(VIEW)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1484784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뷰는</a:t>
            </a:r>
            <a:r>
              <a:rPr lang="ko-KR" altLang="en-US" sz="1600" dirty="0"/>
              <a:t> 하나 이상의 테이블을 합하여 만든 가상의</a:t>
            </a:r>
            <a:r>
              <a:rPr lang="en-US" altLang="ko-KR" sz="1600" dirty="0"/>
              <a:t> </a:t>
            </a:r>
            <a:r>
              <a:rPr lang="ko-KR" altLang="en-US" sz="1600" dirty="0"/>
              <a:t>테이블로써 실제 테이블처럼 사용할 수 있도록 만든 데이터베이스 개체이다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C00000"/>
                </a:solidFill>
              </a:rPr>
              <a:t>뷰를</a:t>
            </a:r>
            <a:r>
              <a:rPr lang="ko-KR" altLang="en-US" sz="1600" b="1" dirty="0">
                <a:solidFill>
                  <a:srgbClr val="C00000"/>
                </a:solidFill>
              </a:rPr>
              <a:t> 사용하는 이유</a:t>
            </a:r>
            <a:r>
              <a:rPr lang="ko-KR" altLang="en-US" sz="1600" dirty="0"/>
              <a:t>는 원본 테이블의 데이터를 안전하게 유지하면서 필요한 사용자에게 적절한 데이터를 제공</a:t>
            </a:r>
            <a:r>
              <a:rPr lang="en-US" altLang="ko-KR" sz="1600" dirty="0"/>
              <a:t>(</a:t>
            </a:r>
            <a:r>
              <a:rPr lang="ko-KR" altLang="en-US" sz="1600" dirty="0"/>
              <a:t>보고서 형태</a:t>
            </a:r>
            <a:r>
              <a:rPr lang="en-US" altLang="ko-KR" sz="1600" dirty="0"/>
              <a:t>) </a:t>
            </a:r>
            <a:r>
              <a:rPr lang="ko-KR" altLang="en-US" sz="1600" dirty="0"/>
              <a:t>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571190" y="3797762"/>
            <a:ext cx="3324945" cy="1090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  CREATE </a:t>
            </a:r>
            <a:r>
              <a:rPr lang="en-US" altLang="ko-KR" sz="1800" b="1" dirty="0">
                <a:solidFill>
                  <a:srgbClr val="C00000"/>
                </a:solidFill>
              </a:rPr>
              <a:t>VIEW </a:t>
            </a:r>
            <a:r>
              <a:rPr lang="ko-KR" altLang="en-US" sz="1800" b="1" dirty="0" err="1"/>
              <a:t>뷰이름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  AS SELECT </a:t>
            </a:r>
            <a:r>
              <a:rPr lang="ko-KR" altLang="en-US" sz="1800" b="1" dirty="0"/>
              <a:t>문</a:t>
            </a:r>
            <a:endParaRPr lang="en-US" altLang="ko-KR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571191" y="3236100"/>
            <a:ext cx="148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뷰의</a:t>
            </a:r>
            <a:r>
              <a:rPr lang="ko-KR" altLang="en-US" sz="2000" b="1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2227979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920" y="1412776"/>
            <a:ext cx="6285422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750" y="2348880"/>
            <a:ext cx="2122288" cy="190707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6259790" y="4005064"/>
            <a:ext cx="2350129" cy="37621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43" y="3299249"/>
            <a:ext cx="2648678" cy="9714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33" y="4523217"/>
            <a:ext cx="4031330" cy="693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933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41"/>
          <a:stretch/>
        </p:blipFill>
        <p:spPr>
          <a:xfrm>
            <a:off x="1187624" y="1268760"/>
            <a:ext cx="5384293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43"/>
          <a:stretch/>
        </p:blipFill>
        <p:spPr>
          <a:xfrm>
            <a:off x="1187624" y="4862872"/>
            <a:ext cx="5384293" cy="1158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187623" y="43901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비교</a:t>
            </a:r>
          </a:p>
        </p:txBody>
      </p:sp>
    </p:spTree>
    <p:extLst>
      <p:ext uri="{BB962C8B-B14F-4D97-AF65-F5344CB8AC3E}">
        <p14:creationId xmlns:p14="http://schemas.microsoft.com/office/powerpoint/2010/main" val="3853825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66" y="1544216"/>
            <a:ext cx="5040091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212976"/>
            <a:ext cx="2089460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1842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35" y="2642794"/>
            <a:ext cx="2970381" cy="7337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1331640" y="1916832"/>
            <a:ext cx="3324945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  </a:t>
            </a:r>
            <a:r>
              <a:rPr lang="en-US" altLang="ko-KR" sz="1800" b="1" dirty="0">
                <a:solidFill>
                  <a:srgbClr val="C00000"/>
                </a:solidFill>
              </a:rPr>
              <a:t>DROP</a:t>
            </a:r>
            <a:r>
              <a:rPr lang="en-US" altLang="ko-KR" sz="1800" b="1" dirty="0"/>
              <a:t> VIEW </a:t>
            </a:r>
            <a:r>
              <a:rPr lang="ko-KR" altLang="en-US" sz="1800" b="1" dirty="0" err="1"/>
              <a:t>뷰이름</a:t>
            </a:r>
            <a:r>
              <a:rPr lang="ko-KR" altLang="en-US" sz="1800" b="1" dirty="0"/>
              <a:t> </a:t>
            </a:r>
            <a:endParaRPr lang="en-US" altLang="ko-KR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52529" y="1340768"/>
            <a:ext cx="148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err="1"/>
              <a:t>뷰의</a:t>
            </a:r>
            <a:r>
              <a:rPr lang="ko-KR" altLang="en-US" sz="2000" b="1" dirty="0"/>
              <a:t> 삭제</a:t>
            </a:r>
          </a:p>
        </p:txBody>
      </p:sp>
    </p:spTree>
    <p:extLst>
      <p:ext uri="{BB962C8B-B14F-4D97-AF65-F5344CB8AC3E}">
        <p14:creationId xmlns:p14="http://schemas.microsoft.com/office/powerpoint/2010/main" val="4114599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600" y="1196752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집합 연산 </a:t>
            </a:r>
            <a:r>
              <a:rPr lang="en-US" altLang="ko-KR" sz="2000" b="1" dirty="0"/>
              <a:t>– </a:t>
            </a:r>
            <a:r>
              <a:rPr lang="ko-KR" altLang="en-US" sz="2000" dirty="0"/>
              <a:t>고객 이름의 합집합을 구하고 싶다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3608" y="1628800"/>
            <a:ext cx="7643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테이블은 </a:t>
            </a:r>
            <a:r>
              <a:rPr lang="ko-KR" altLang="en-US" sz="1600" dirty="0" err="1"/>
              <a:t>투플의</a:t>
            </a:r>
            <a:r>
              <a:rPr lang="ko-KR" altLang="en-US" sz="1600" dirty="0"/>
              <a:t> 집합이므로 테이블 간이 집합 연산을 이용하여 합집합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차집합</a:t>
            </a:r>
            <a:r>
              <a:rPr lang="en-US" altLang="ko-KR" sz="1600" dirty="0"/>
              <a:t>, </a:t>
            </a:r>
            <a:r>
              <a:rPr lang="ko-KR" altLang="en-US" sz="1600" dirty="0"/>
              <a:t>교집합을 구할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UNION </a:t>
            </a:r>
            <a:r>
              <a:rPr lang="ko-KR" altLang="en-US" sz="1600" dirty="0"/>
              <a:t>연산자는 중복을 포함하지 않고</a:t>
            </a:r>
            <a:r>
              <a:rPr lang="en-US" altLang="ko-KR" sz="1600" dirty="0"/>
              <a:t>, UNION ALL </a:t>
            </a:r>
            <a:r>
              <a:rPr lang="ko-KR" altLang="en-US" sz="1600" dirty="0"/>
              <a:t>연산자는 중복을 포함한다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96952"/>
            <a:ext cx="6523285" cy="20194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551735"/>
            <a:ext cx="1074513" cy="12650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0024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600" y="1196752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집합 연산 </a:t>
            </a:r>
            <a:r>
              <a:rPr lang="en-US" altLang="ko-KR" sz="2000" b="1" dirty="0"/>
              <a:t>– </a:t>
            </a:r>
            <a:r>
              <a:rPr lang="ko-KR" altLang="en-US" dirty="0"/>
              <a:t>고객 이름의 합집합을 구하고 싶다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37429"/>
            <a:ext cx="6576630" cy="21718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320578"/>
            <a:ext cx="1074513" cy="15774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8811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600" y="1196752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EXISTS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</a:t>
            </a:r>
            <a:r>
              <a:rPr lang="ko-KR" altLang="en-US" dirty="0"/>
              <a:t>주문이 있는 고객을 알고 싶다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3608" y="1628800"/>
            <a:ext cx="7643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조건에 맞는 </a:t>
            </a:r>
            <a:r>
              <a:rPr lang="ko-KR" altLang="en-US" sz="1600" dirty="0" err="1"/>
              <a:t>투플이</a:t>
            </a:r>
            <a:r>
              <a:rPr lang="ko-KR" altLang="en-US" sz="1600" dirty="0"/>
              <a:t> 존재하면 결과에 포함시킨다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즉 부속질의문의 어떤 행이 조건에 만족하면 참이다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636912"/>
            <a:ext cx="5006774" cy="1676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938362"/>
            <a:ext cx="2720576" cy="10364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72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집합 연산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600" y="1196752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EXISTS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</a:t>
            </a:r>
            <a:r>
              <a:rPr lang="ko-KR" altLang="en-US" dirty="0"/>
              <a:t>주문이 있는 고객을 알고 싶다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95387"/>
            <a:ext cx="4191363" cy="14707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717032"/>
            <a:ext cx="2636748" cy="7696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720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0" b="26367"/>
          <a:stretch/>
        </p:blipFill>
        <p:spPr>
          <a:xfrm>
            <a:off x="1331640" y="1814195"/>
            <a:ext cx="5256584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15616" y="11967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◆ 범위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79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87"/>
          <a:stretch/>
        </p:blipFill>
        <p:spPr>
          <a:xfrm>
            <a:off x="1475656" y="3283792"/>
            <a:ext cx="5256584" cy="1029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15616" y="11967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집합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99"/>
          <a:stretch/>
        </p:blipFill>
        <p:spPr>
          <a:xfrm>
            <a:off x="1475656" y="1926124"/>
            <a:ext cx="5256584" cy="12371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622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7" b="25961"/>
          <a:stretch/>
        </p:blipFill>
        <p:spPr>
          <a:xfrm>
            <a:off x="1259632" y="1865803"/>
            <a:ext cx="5700254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295713"/>
            <a:ext cx="5712019" cy="975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11967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◆ 패턴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80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78"/>
          <a:stretch/>
        </p:blipFill>
        <p:spPr>
          <a:xfrm>
            <a:off x="1043608" y="1916832"/>
            <a:ext cx="5700254" cy="10865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31" y="3454657"/>
            <a:ext cx="5319221" cy="11964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13407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복합 조건</a:t>
            </a:r>
          </a:p>
        </p:txBody>
      </p:sp>
    </p:spTree>
    <p:extLst>
      <p:ext uri="{BB962C8B-B14F-4D97-AF65-F5344CB8AC3E}">
        <p14:creationId xmlns:p14="http://schemas.microsoft.com/office/powerpoint/2010/main" val="257709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17"/>
          <a:stretch/>
        </p:blipFill>
        <p:spPr>
          <a:xfrm>
            <a:off x="1089358" y="2636912"/>
            <a:ext cx="6965284" cy="356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1089358" y="1556792"/>
            <a:ext cx="643497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SELECT  </a:t>
            </a:r>
            <a:r>
              <a:rPr lang="ko-KR" altLang="en-US" sz="1600" dirty="0"/>
              <a:t>칼럼이름 </a:t>
            </a:r>
            <a:r>
              <a:rPr lang="en-US" altLang="ko-KR" sz="1600" dirty="0"/>
              <a:t>(or </a:t>
            </a:r>
            <a:r>
              <a:rPr lang="ko-KR" altLang="en-US" sz="1600" dirty="0"/>
              <a:t>별칭</a:t>
            </a:r>
            <a:r>
              <a:rPr lang="en-US" altLang="ko-KR" sz="1600" dirty="0"/>
              <a:t>)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 </a:t>
            </a:r>
            <a:r>
              <a:rPr lang="ko-KR" altLang="en-US" sz="1600" dirty="0"/>
              <a:t>테이블 이름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</a:t>
            </a:r>
            <a:r>
              <a:rPr lang="en-US" altLang="ko-KR" sz="1600" b="1" dirty="0"/>
              <a:t>ORDER BY</a:t>
            </a:r>
            <a:r>
              <a:rPr lang="en-US" altLang="ko-KR" sz="1600" dirty="0"/>
              <a:t> </a:t>
            </a:r>
            <a:r>
              <a:rPr lang="ko-KR" altLang="en-US" sz="1600" dirty="0"/>
              <a:t>칼럼 이름 </a:t>
            </a:r>
            <a:r>
              <a:rPr lang="en-US" altLang="ko-KR" sz="1600" dirty="0"/>
              <a:t>ASC / DESC (</a:t>
            </a:r>
            <a:r>
              <a:rPr lang="ko-KR" altLang="en-US" sz="1600" dirty="0"/>
              <a:t>오름차순</a:t>
            </a:r>
            <a:r>
              <a:rPr lang="en-US" altLang="ko-KR" sz="1600" dirty="0"/>
              <a:t>/</a:t>
            </a:r>
            <a:r>
              <a:rPr lang="ko-KR" altLang="en-US" sz="1600" dirty="0"/>
              <a:t>내림차순</a:t>
            </a:r>
            <a:r>
              <a:rPr lang="en-US" altLang="ko-KR" sz="1600" dirty="0"/>
              <a:t>)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07005" y="980728"/>
            <a:ext cx="998873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정렬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6338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3608" y="112474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집계</a:t>
            </a:r>
            <a:r>
              <a:rPr lang="en-US" altLang="ko-KR" dirty="0"/>
              <a:t>(</a:t>
            </a:r>
            <a:r>
              <a:rPr lang="ko-KR" altLang="en-US" dirty="0"/>
              <a:t>그룹</a:t>
            </a:r>
            <a:r>
              <a:rPr lang="en-US" altLang="ko-KR" dirty="0"/>
              <a:t>)</a:t>
            </a:r>
            <a:r>
              <a:rPr lang="ko-KR" altLang="en-US" dirty="0"/>
              <a:t> 함수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119987" y="2204864"/>
            <a:ext cx="576064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SELECT  </a:t>
            </a:r>
            <a:r>
              <a:rPr lang="ko-KR" altLang="en-US" sz="1600" dirty="0"/>
              <a:t>그룹함수 </a:t>
            </a:r>
            <a:r>
              <a:rPr lang="en-US" altLang="ko-KR" sz="1600" dirty="0"/>
              <a:t>(</a:t>
            </a:r>
            <a:r>
              <a:rPr lang="ko-KR" altLang="en-US" sz="1600" dirty="0"/>
              <a:t>칼럼이름</a:t>
            </a:r>
            <a:r>
              <a:rPr lang="en-US" altLang="ko-KR" sz="1600" dirty="0"/>
              <a:t>)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 </a:t>
            </a:r>
            <a:r>
              <a:rPr lang="ko-KR" altLang="en-US" sz="1600" dirty="0"/>
              <a:t>테이블 이름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</a:t>
            </a:r>
            <a:r>
              <a:rPr lang="en-US" altLang="ko-KR" sz="1600" b="1" dirty="0"/>
              <a:t>GROUP BY</a:t>
            </a:r>
            <a:r>
              <a:rPr lang="en-US" altLang="ko-KR" sz="1600" dirty="0"/>
              <a:t> </a:t>
            </a:r>
            <a:r>
              <a:rPr lang="ko-KR" altLang="en-US" sz="1600" dirty="0"/>
              <a:t>칼럼 이름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630776"/>
              </p:ext>
            </p:extLst>
          </p:nvPr>
        </p:nvGraphicFramePr>
        <p:xfrm>
          <a:off x="1795475" y="3497763"/>
          <a:ext cx="4409664" cy="230425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5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/>
                        <a:t> 함수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기능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SUM(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baseline="0" dirty="0"/>
                        <a:t> 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합계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COUNT(*)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AVG(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평균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MAX(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최대값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MIN(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 </a:t>
                      </a:r>
                      <a:r>
                        <a:rPr lang="ko-KR" altLang="en-US" sz="1600" dirty="0"/>
                        <a:t>최소값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157812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테이블의 각 열에 대해 계산을 하는 함수</a:t>
            </a:r>
          </a:p>
        </p:txBody>
      </p:sp>
    </p:spTree>
    <p:extLst>
      <p:ext uri="{BB962C8B-B14F-4D97-AF65-F5344CB8AC3E}">
        <p14:creationId xmlns:p14="http://schemas.microsoft.com/office/powerpoint/2010/main" val="1439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4342</TotalTime>
  <Words>1068</Words>
  <Application>Microsoft Office PowerPoint</Application>
  <PresentationFormat>화면 슬라이드 쇼(4:3)</PresentationFormat>
  <Paragraphs>196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HY헤드라인M</vt:lpstr>
      <vt:lpstr>맑은 고딕</vt:lpstr>
      <vt:lpstr>휴먼모음T</vt:lpstr>
      <vt:lpstr>휴먼엑스포</vt:lpstr>
      <vt:lpstr>Arial</vt:lpstr>
      <vt:lpstr>Office 테마</vt:lpstr>
      <vt:lpstr>4장. SQL – DML, JOIN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실습문제</vt:lpstr>
      <vt:lpstr>  조인(JOIN)</vt:lpstr>
      <vt:lpstr>  조인(JOIN)</vt:lpstr>
      <vt:lpstr>  조인(JOIN)</vt:lpstr>
      <vt:lpstr>  조인(JOIN)</vt:lpstr>
      <vt:lpstr>  조인(JOIN)</vt:lpstr>
      <vt:lpstr>  조인(JOIN)</vt:lpstr>
      <vt:lpstr>  조인(JOIN)</vt:lpstr>
      <vt:lpstr>  서브 쿼리</vt:lpstr>
      <vt:lpstr>  서브 쿼리</vt:lpstr>
      <vt:lpstr>  서브 쿼리</vt:lpstr>
      <vt:lpstr>  서브 쿼리</vt:lpstr>
      <vt:lpstr>  서브 쿼리</vt:lpstr>
      <vt:lpstr>  서브 쿼리</vt:lpstr>
      <vt:lpstr>  서브 쿼리</vt:lpstr>
      <vt:lpstr>  뷰(view)</vt:lpstr>
      <vt:lpstr>  뷰(view)</vt:lpstr>
      <vt:lpstr>  뷰(view)</vt:lpstr>
      <vt:lpstr>  뷰(view)</vt:lpstr>
      <vt:lpstr>  집합 연산</vt:lpstr>
      <vt:lpstr>  집합 연산</vt:lpstr>
      <vt:lpstr>  집합 연산</vt:lpstr>
      <vt:lpstr>  집합 연산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306</cp:revision>
  <dcterms:created xsi:type="dcterms:W3CDTF">2019-03-04T02:36:55Z</dcterms:created>
  <dcterms:modified xsi:type="dcterms:W3CDTF">2023-04-12T20:27:43Z</dcterms:modified>
</cp:coreProperties>
</file>