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94" r:id="rId3"/>
    <p:sldId id="279" r:id="rId4"/>
    <p:sldId id="288" r:id="rId5"/>
    <p:sldId id="296" r:id="rId6"/>
    <p:sldId id="295" r:id="rId7"/>
    <p:sldId id="267" r:id="rId8"/>
    <p:sldId id="286" r:id="rId9"/>
    <p:sldId id="302" r:id="rId10"/>
    <p:sldId id="287" r:id="rId11"/>
    <p:sldId id="280" r:id="rId12"/>
    <p:sldId id="289" r:id="rId13"/>
    <p:sldId id="297" r:id="rId14"/>
    <p:sldId id="281" r:id="rId15"/>
    <p:sldId id="282" r:id="rId16"/>
    <p:sldId id="298" r:id="rId17"/>
    <p:sldId id="290" r:id="rId18"/>
    <p:sldId id="303" r:id="rId19"/>
    <p:sldId id="304" r:id="rId20"/>
    <p:sldId id="305" r:id="rId21"/>
    <p:sldId id="306" r:id="rId22"/>
    <p:sldId id="310" r:id="rId23"/>
    <p:sldId id="309" r:id="rId24"/>
    <p:sldId id="308" r:id="rId25"/>
    <p:sldId id="307" r:id="rId26"/>
    <p:sldId id="311" r:id="rId27"/>
    <p:sldId id="312" r:id="rId28"/>
    <p:sldId id="313" r:id="rId29"/>
    <p:sldId id="314" r:id="rId30"/>
    <p:sldId id="316" r:id="rId31"/>
    <p:sldId id="31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8" y="3776299"/>
            <a:ext cx="515918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4064331"/>
            <a:ext cx="944962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0" y="1563491"/>
            <a:ext cx="5875529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1560" y="980728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연산 규칙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34074"/>
              </p:ext>
            </p:extLst>
          </p:nvPr>
        </p:nvGraphicFramePr>
        <p:xfrm>
          <a:off x="755576" y="1556792"/>
          <a:ext cx="6912768" cy="16561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반환값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+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-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–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날짜에서 날짜를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일수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320480"/>
              </p:ext>
            </p:extLst>
          </p:nvPr>
        </p:nvGraphicFramePr>
        <p:xfrm>
          <a:off x="755576" y="3861048"/>
          <a:ext cx="7992888" cy="213034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MONTH_BETWEEN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날짜 사이의 월수를 계산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MONTH_BETWEEN(SYSDATE, HIRE_DATE)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ADD_MONTHS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월을 날짜에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ADD_MONTHS(HIRE_DATE, 5)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NEXT_DAY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명시된 날짜부터 돌아오는 요일의 날짜를 출력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NEXT_DAY(HIRE_DATE, 1)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611560" y="3284984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함</a:t>
            </a:r>
            <a:r>
              <a:rPr lang="ko-KR" altLang="en-US" sz="2000" b="1" dirty="0"/>
              <a:t>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48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6" y="1556792"/>
            <a:ext cx="6325552" cy="1680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24944"/>
            <a:ext cx="238526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3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3452178"/>
            <a:ext cx="672024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04" y="5324386"/>
            <a:ext cx="3040644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1196752"/>
            <a:ext cx="5906012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0" y="1844824"/>
            <a:ext cx="3154954" cy="124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908720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9359"/>
              </p:ext>
            </p:extLst>
          </p:nvPr>
        </p:nvGraphicFramePr>
        <p:xfrm>
          <a:off x="863588" y="2060848"/>
          <a:ext cx="4680520" cy="172819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NUMBER(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DATE(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83568" y="1412776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자동 데이터 타입 변환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7"/>
            <a:ext cx="2138940" cy="104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76298"/>
            <a:ext cx="1038972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12075"/>
              </p:ext>
            </p:extLst>
          </p:nvPr>
        </p:nvGraphicFramePr>
        <p:xfrm>
          <a:off x="755576" y="2132856"/>
          <a:ext cx="7344816" cy="197067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TO_CHAR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날짜 값을 형식을 </a:t>
                      </a:r>
                      <a:r>
                        <a:rPr lang="en-US" altLang="ko-KR" sz="1600" dirty="0" smtClean="0"/>
                        <a:t>VARCHAR2</a:t>
                      </a:r>
                      <a:r>
                        <a:rPr lang="ko-KR" altLang="en-US" sz="1600" dirty="0" smtClean="0"/>
                        <a:t>로 변환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문자를 숫자 타입으로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날짜를 나타내는 문자열을 지정 형식의 날짜 타입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으로 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11560" y="1556792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ko-KR" altLang="en-US" sz="2000" b="1" dirty="0" smtClean="0"/>
              <a:t>수</a:t>
            </a:r>
            <a:r>
              <a:rPr lang="ko-KR" altLang="en-US" sz="2000" b="1" dirty="0"/>
              <a:t>동</a:t>
            </a:r>
            <a:r>
              <a:rPr lang="ko-KR" altLang="en-US" sz="2000" b="1" dirty="0" smtClean="0"/>
              <a:t> 데이터 타입 변환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7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9" y="1556792"/>
            <a:ext cx="2890999" cy="1018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01" y="1916832"/>
            <a:ext cx="1730653" cy="464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6" y="3140968"/>
            <a:ext cx="6133422" cy="1196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4653136"/>
            <a:ext cx="2808313" cy="456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8" y="4215554"/>
            <a:ext cx="6162934" cy="1129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82" y="5538853"/>
            <a:ext cx="2834886" cy="495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1" y="1358705"/>
            <a:ext cx="4381880" cy="241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5332" y="1484784"/>
            <a:ext cx="78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NULL</a:t>
            </a:r>
            <a:r>
              <a:rPr lang="ko-KR" altLang="en-US" sz="1600" dirty="0"/>
              <a:t>값이란 아직 지정되지 않은 값을 말한다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지정되지 </a:t>
            </a:r>
            <a:r>
              <a:rPr lang="ko-KR" altLang="en-US" sz="1600" dirty="0"/>
              <a:t>않았다는 것은 값을 </a:t>
            </a:r>
            <a:r>
              <a:rPr lang="ko-KR" altLang="en-US" sz="1600" dirty="0" err="1"/>
              <a:t>알수도</a:t>
            </a:r>
            <a:r>
              <a:rPr lang="ko-KR" altLang="en-US" sz="1600" dirty="0"/>
              <a:t> 없고 적용할 수도 없다는 뜻이다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 열의 행에 대한 데이터 값이 없다면 데이터 값은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테이블을 정의할 때 </a:t>
            </a:r>
            <a:r>
              <a:rPr lang="en-US" altLang="ko-KR" sz="1600" dirty="0" smtClean="0"/>
              <a:t>NOT NULL</a:t>
            </a:r>
            <a:r>
              <a:rPr lang="ko-KR" altLang="en-US" sz="1600" dirty="0" smtClean="0"/>
              <a:t>을 지정하면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61616" y="3462099"/>
            <a:ext cx="273630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NVL (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1, 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32" y="4110171"/>
            <a:ext cx="788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일 경우 인수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를 반환하고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아닌 경우 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반환해 주는 함수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10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4346354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2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내장함수</a:t>
            </a:r>
            <a:endParaRPr lang="en-US" altLang="ko-KR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173216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수학에서 함수 </a:t>
            </a:r>
            <a:r>
              <a:rPr lang="en-US" altLang="ko-KR" sz="1600" dirty="0" smtClean="0"/>
              <a:t>y=f(x)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함수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에 넣으면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값을 결과로 반환한다는 의미이다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수학의 함수와 마찬가지로 특정 값이나 열이 값을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그 값을 계산하여 결과값을 돌려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12976"/>
            <a:ext cx="6213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상수나 속성 이름을 입력 값으로 받아 단일 값을 결과로 반환한다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모든 내장 함수는 최초에 선언될 때 유효한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받아야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수학 함수의 </a:t>
            </a:r>
            <a:r>
              <a:rPr lang="ko-KR" altLang="en-US" sz="1600" dirty="0" err="1" smtClean="0"/>
              <a:t>입력값은</a:t>
            </a:r>
            <a:r>
              <a:rPr lang="ko-KR" altLang="en-US" sz="1600" dirty="0" smtClean="0"/>
              <a:t> 정수 또는 실수 여야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절과 </a:t>
            </a:r>
            <a:r>
              <a:rPr lang="en-US" altLang="ko-KR" sz="1600" dirty="0" smtClean="0"/>
              <a:t>WHERE </a:t>
            </a:r>
            <a:r>
              <a:rPr lang="ko-KR" altLang="en-US" sz="1600" dirty="0" smtClean="0"/>
              <a:t>절</a:t>
            </a:r>
            <a:r>
              <a:rPr lang="en-US" altLang="ko-KR" sz="1600" dirty="0" smtClean="0"/>
              <a:t>, UPDATE </a:t>
            </a:r>
            <a:r>
              <a:rPr lang="ko-KR" altLang="en-US" sz="1600" dirty="0" smtClean="0"/>
              <a:t>절 등에서 모두 사용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75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DECODE()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CASE WHEN </a:t>
            </a:r>
            <a:r>
              <a:rPr lang="ko-KR" altLang="en-US" sz="2000" b="1" dirty="0" err="1" smtClean="0"/>
              <a:t>표현식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0362" y="1766024"/>
            <a:ext cx="4752528" cy="244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CASE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  WHEN </a:t>
            </a:r>
            <a:r>
              <a:rPr lang="ko-KR" altLang="en-US" sz="1800" dirty="0" smtClean="0"/>
              <a:t>조건 </a:t>
            </a:r>
            <a:r>
              <a:rPr lang="en-US" altLang="ko-KR" sz="1800" dirty="0" smtClean="0"/>
              <a:t>1 THEN </a:t>
            </a:r>
            <a:r>
              <a:rPr lang="ko-KR" altLang="en-US" sz="1800" dirty="0" smtClean="0"/>
              <a:t>출력 값</a:t>
            </a:r>
            <a:r>
              <a:rPr lang="en-US" altLang="ko-KR" sz="1800" dirty="0" smtClean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WHEN </a:t>
            </a:r>
            <a:r>
              <a:rPr lang="ko-KR" altLang="en-US" sz="1800" dirty="0"/>
              <a:t>조건 </a:t>
            </a:r>
            <a:r>
              <a:rPr lang="en-US" altLang="ko-KR" sz="1800" dirty="0" smtClean="0"/>
              <a:t>2 </a:t>
            </a:r>
            <a:r>
              <a:rPr lang="en-US" altLang="ko-KR" sz="1800" dirty="0"/>
              <a:t>THEN </a:t>
            </a:r>
            <a:r>
              <a:rPr lang="ko-KR" altLang="en-US" sz="1800" dirty="0"/>
              <a:t>출력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ELSE </a:t>
            </a:r>
            <a:r>
              <a:rPr lang="ko-KR" altLang="en-US" sz="1800" dirty="0" err="1" smtClean="0"/>
              <a:t>출력값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3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3651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DECODE </a:t>
            </a:r>
            <a:r>
              <a:rPr lang="ko-KR" altLang="en-US" sz="2000" b="1" dirty="0" smtClean="0"/>
              <a:t>함수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0362" y="4922269"/>
            <a:ext cx="4959830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DECODE (</a:t>
            </a:r>
            <a:r>
              <a:rPr lang="ko-KR" altLang="en-US" sz="1800" dirty="0" err="1" smtClean="0"/>
              <a:t>열이름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조건 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참인값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거짓인값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4850998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4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37"/>
          <a:stretch/>
        </p:blipFill>
        <p:spPr>
          <a:xfrm>
            <a:off x="1043608" y="1628800"/>
            <a:ext cx="706435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/>
          <a:stretch/>
        </p:blipFill>
        <p:spPr>
          <a:xfrm>
            <a:off x="1187624" y="1556792"/>
            <a:ext cx="4168501" cy="3049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7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5" y="1412776"/>
            <a:ext cx="4549534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77072"/>
            <a:ext cx="1226926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0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419983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200156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8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 smtClean="0"/>
              <a:t>게시판 테이블 생성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4" b="47424"/>
          <a:stretch/>
        </p:blipFill>
        <p:spPr>
          <a:xfrm>
            <a:off x="1187624" y="1844824"/>
            <a:ext cx="5842888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54235"/>
            <a:ext cx="5014395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2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/>
              <a:t>게시판 테이블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690940" cy="3817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65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게시판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1259632" y="1772816"/>
            <a:ext cx="516680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9" b="80037"/>
          <a:stretch/>
        </p:blipFill>
        <p:spPr>
          <a:xfrm>
            <a:off x="1259632" y="5256827"/>
            <a:ext cx="5544616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55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7" b="46786"/>
          <a:stretch/>
        </p:blipFill>
        <p:spPr>
          <a:xfrm>
            <a:off x="1256486" y="3789040"/>
            <a:ext cx="6775043" cy="1440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87624" y="1593466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데이터베이스의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 결과에 대해서 논리적인 일련번호를 부여한다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조회되는 행 수를 제한할 때 사용한다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을 사용해서 페이지 단위 출력을 위해서는 인라인 뷰</a:t>
            </a:r>
            <a:r>
              <a:rPr lang="en-US" altLang="ko-KR" sz="1600" dirty="0" smtClean="0"/>
              <a:t>(Inline view)</a:t>
            </a:r>
            <a:r>
              <a:rPr lang="ko-KR" altLang="en-US" sz="1600" dirty="0" smtClean="0"/>
              <a:t>를 사용해야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76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ko-KR" altLang="en-US" sz="2000" b="1" dirty="0" smtClean="0"/>
              <a:t>숫자 타입 함수</a:t>
            </a:r>
            <a:endParaRPr lang="en-US" altLang="ko-KR" sz="20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726805"/>
              </p:ext>
            </p:extLst>
          </p:nvPr>
        </p:nvGraphicFramePr>
        <p:xfrm>
          <a:off x="467544" y="1772816"/>
          <a:ext cx="8280921" cy="3888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숫자를 반올림한다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TRUNC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절삭한다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버림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TRUNC(12.583,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나누기 후 나머지를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MOD(15,</a:t>
                      </a:r>
                      <a:r>
                        <a:rPr lang="en-US" altLang="ko-KR" sz="1600" baseline="0" dirty="0" smtClean="0"/>
                        <a:t> 2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CEIL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올림한다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CEIL(15.351)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FLOOR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내림한다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FLOOR(15.351)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절대값을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ABS(-10)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거듭제곱을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POWER(2,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SQRT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제곱근을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SQRT(4)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 – </a:t>
            </a:r>
            <a:r>
              <a:rPr lang="ko-KR" altLang="en-US" sz="2000" b="1" dirty="0" smtClean="0"/>
              <a:t>페이지 처리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8"/>
          <a:stretch/>
        </p:blipFill>
        <p:spPr>
          <a:xfrm>
            <a:off x="1187624" y="1822092"/>
            <a:ext cx="6546240" cy="1993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77072"/>
            <a:ext cx="4237087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38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ROWID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0" r="24912"/>
          <a:stretch/>
        </p:blipFill>
        <p:spPr>
          <a:xfrm>
            <a:off x="1691680" y="3384885"/>
            <a:ext cx="5333087" cy="1578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185265"/>
            <a:ext cx="4061812" cy="914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87624" y="159346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데이터를 구분할 수 있는 </a:t>
            </a:r>
            <a:r>
              <a:rPr lang="ko-KR" altLang="en-US" sz="1600" dirty="0" smtClean="0"/>
              <a:t>유일한 값이다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ROWID</a:t>
            </a:r>
            <a:r>
              <a:rPr lang="ko-KR" altLang="en-US" sz="1600" dirty="0" smtClean="0"/>
              <a:t>를 통해서 데이터가 어떤 데이터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블록에 저장되어 있는지 알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오브젝트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상대 </a:t>
            </a:r>
            <a:r>
              <a:rPr lang="ko-KR" altLang="en-US" sz="1600" dirty="0" err="1" smtClean="0"/>
              <a:t>파일번호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블록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번호를 구성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958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13875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43836"/>
            <a:ext cx="1584176" cy="501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68" y="4725143"/>
            <a:ext cx="1567172" cy="541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1268760"/>
            <a:ext cx="5121084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861048"/>
            <a:ext cx="5509738" cy="1600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003080"/>
            <a:ext cx="6652837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3" y="5589239"/>
            <a:ext cx="6652837" cy="643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8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87" y="1690946"/>
            <a:ext cx="5431149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4" y="1749406"/>
            <a:ext cx="1486029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3590788"/>
            <a:ext cx="5959356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36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3450"/>
              </p:ext>
            </p:extLst>
          </p:nvPr>
        </p:nvGraphicFramePr>
        <p:xfrm>
          <a:off x="467543" y="1700808"/>
          <a:ext cx="8280921" cy="417646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소문자로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LOWER(‘ABCD’)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UPPER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UPPER(‘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INITCAP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첫번째</a:t>
                      </a:r>
                      <a:r>
                        <a:rPr lang="ko-KR" altLang="en-US" sz="1600" baseline="0" dirty="0" smtClean="0"/>
                        <a:t> 글자만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INITCAP 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문자열중 일부분을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SUBSTR(‘ABC’, 1, 2)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REPLACE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문자열을 찾아 바꾼다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REPLACE(‘AB’, ‘A’, ‘E’)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EB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CONCAT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문자열을 연결</a:t>
                      </a:r>
                      <a:r>
                        <a:rPr lang="en-US" altLang="ko-KR" sz="1600" dirty="0" smtClean="0"/>
                        <a:t>(|| </a:t>
                      </a:r>
                      <a:r>
                        <a:rPr lang="ko-KR" altLang="en-US" sz="1600" dirty="0" smtClean="0"/>
                        <a:t>연산자와 같다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CONCAT(‘A’, ‘B’)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LENGTH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문자열의 길이를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LENGTH(‘AB’)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명명된 문자의 위치를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INSTR(‘ABCD’, ‘D’)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왼쪽부터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**ABCD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오른쪽부터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ABCD**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8698"/>
            <a:ext cx="454953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81128"/>
            <a:ext cx="1653683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0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9469"/>
            <a:ext cx="5655231" cy="1034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1" y="2179999"/>
            <a:ext cx="670618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7477"/>
            <a:ext cx="5175252" cy="153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81"/>
          <a:stretch/>
        </p:blipFill>
        <p:spPr>
          <a:xfrm>
            <a:off x="5601005" y="5085184"/>
            <a:ext cx="2571395" cy="937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3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908</Words>
  <Application>Microsoft Office PowerPoint</Application>
  <PresentationFormat>화면 슬라이드 쇼(4:3)</PresentationFormat>
  <Paragraphs>228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 함수</vt:lpstr>
      <vt:lpstr>  SQL 내장 함수</vt:lpstr>
      <vt:lpstr>  단일행 함수</vt:lpstr>
      <vt:lpstr>  숫자 함수</vt:lpstr>
      <vt:lpstr>  숫자 함수</vt:lpstr>
      <vt:lpstr>  숫자 함수</vt:lpstr>
      <vt:lpstr>  단일행 함수</vt:lpstr>
      <vt:lpstr>  문자타입 함수</vt:lpstr>
      <vt:lpstr>  문자타입 함수</vt:lpstr>
      <vt:lpstr>  문자타입 함수</vt:lpstr>
      <vt:lpstr>  단일행 함수</vt:lpstr>
      <vt:lpstr>  날짜 함수</vt:lpstr>
      <vt:lpstr>  날짜 함수</vt:lpstr>
      <vt:lpstr>  단일행 함수</vt:lpstr>
      <vt:lpstr>  단일행 함수</vt:lpstr>
      <vt:lpstr>  단일행 함수</vt:lpstr>
      <vt:lpstr>  단일행 함수</vt:lpstr>
      <vt:lpstr>  일반 함수 – NVL() 함수</vt:lpstr>
      <vt:lpstr>  일반 함수 – NVL() 함수</vt:lpstr>
      <vt:lpstr> DECODE() 함수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게시판 테이블 생성</vt:lpstr>
      <vt:lpstr>  게시판 테이블 생성</vt:lpstr>
      <vt:lpstr> 게시판 테이블</vt:lpstr>
      <vt:lpstr>  ROWNUM</vt:lpstr>
      <vt:lpstr>  ROWNUM</vt:lpstr>
      <vt:lpstr>  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274</cp:revision>
  <dcterms:created xsi:type="dcterms:W3CDTF">2019-03-04T02:36:55Z</dcterms:created>
  <dcterms:modified xsi:type="dcterms:W3CDTF">2023-04-17T13:25:56Z</dcterms:modified>
</cp:coreProperties>
</file>