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9" r:id="rId9"/>
    <p:sldId id="30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6" autoAdjust="0"/>
    <p:restoredTop sz="94660"/>
  </p:normalViewPr>
  <p:slideViewPr>
    <p:cSldViewPr>
      <p:cViewPr varScale="1">
        <p:scale>
          <a:sx n="82" d="100"/>
          <a:sy n="82" d="100"/>
        </p:scale>
        <p:origin x="146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18457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 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r>
              <a:rPr lang="en-US" altLang="ko-KR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endParaRPr lang="ko-KR" altLang="en-US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그룹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549896" y="1196752"/>
            <a:ext cx="7910536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그룹 함수 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– </a:t>
            </a:r>
            <a:r>
              <a:rPr lang="ko-KR" altLang="en-US" sz="1800" dirty="0" smtClean="0"/>
              <a:t>단일 행 함수와 달리 여러 행에 대해 함수가 적용되어 하나의 결과를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ko-KR" altLang="en-US" sz="1800" dirty="0" smtClean="0"/>
              <a:t>나타내는 함수</a:t>
            </a:r>
            <a:endParaRPr lang="en-US" altLang="ko-KR" sz="1800" dirty="0" smtClean="0"/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/>
          </p:nvPr>
        </p:nvGraphicFramePr>
        <p:xfrm>
          <a:off x="1691680" y="2852936"/>
          <a:ext cx="4409664" cy="273630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5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/>
                        <a:t> 함수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기능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SUM(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baseline="0" dirty="0"/>
                        <a:t> 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합계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COUNT(*)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AVG(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평균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MAX(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최대값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MIN(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 </a:t>
                      </a:r>
                      <a:r>
                        <a:rPr lang="ko-KR" altLang="en-US" sz="1600" dirty="0"/>
                        <a:t>최소값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5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RANK()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데이터 값에 순위 정하기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그룹 함수 </a:t>
            </a:r>
            <a:r>
              <a:rPr lang="en-US" altLang="ko-KR" sz="2800" b="1" dirty="0" smtClean="0"/>
              <a:t>– RANK()</a:t>
            </a:r>
            <a:endParaRPr lang="ko-KR" altLang="en-US" sz="2800" b="1" dirty="0"/>
          </a:p>
        </p:txBody>
      </p:sp>
      <p:graphicFrame>
        <p:nvGraphicFramePr>
          <p:cNvPr id="9" name="내용 개체 틀 4"/>
          <p:cNvGraphicFramePr>
            <a:graphicFrameLocks/>
          </p:cNvGraphicFramePr>
          <p:nvPr>
            <p:extLst/>
          </p:nvPr>
        </p:nvGraphicFramePr>
        <p:xfrm>
          <a:off x="827584" y="1844824"/>
          <a:ext cx="7632848" cy="226220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순위 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43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RANK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공통 순위를 출력하되 공통 순위만큼 건너뛰어 다음 순위를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1, 2, 2, 4, …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DENSE_RANK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공통 순위를 출력하되 공통 건너 뛰지 않고 다음 순위를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1, 2, 2, 3, …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1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RANK()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데이터 값에 순위 정하기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그룹 함수 </a:t>
            </a:r>
            <a:r>
              <a:rPr lang="en-US" altLang="ko-KR" sz="2800" b="1" dirty="0" smtClean="0"/>
              <a:t>– RANK()</a:t>
            </a:r>
            <a:endParaRPr lang="ko-KR" altLang="en-US" sz="2800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835696" y="1700808"/>
            <a:ext cx="4896544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RANK()  OVER(ORDER BY </a:t>
            </a:r>
            <a:r>
              <a:rPr lang="ko-KR" altLang="en-US" sz="1800" b="1" dirty="0" smtClean="0"/>
              <a:t>열 이름</a:t>
            </a:r>
            <a:r>
              <a:rPr lang="en-US" altLang="ko-KR" sz="1800" b="1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152642"/>
            <a:ext cx="6226080" cy="1356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840086"/>
            <a:ext cx="4122777" cy="11812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1835696" y="2326248"/>
            <a:ext cx="4896544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DENSE_RANK()  OVER(ORDER BY </a:t>
            </a:r>
            <a:r>
              <a:rPr lang="ko-KR" altLang="en-US" sz="1800" b="1" dirty="0" smtClean="0"/>
              <a:t>열 이름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59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LOLLUP(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259632" y="1718753"/>
            <a:ext cx="6120680" cy="13715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GROUP BY</a:t>
            </a:r>
            <a:r>
              <a:rPr lang="ko-KR" altLang="en-US" sz="1800" dirty="0" smtClean="0"/>
              <a:t>의 칼럼에 대해서 소계를 만들어 준다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GROUP BY </a:t>
            </a:r>
            <a:r>
              <a:rPr lang="ko-KR" altLang="en-US" sz="1800" dirty="0" smtClean="0"/>
              <a:t>구문에 칼럼이 두 개 이상 오면 순서에 따라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dirty="0" smtClean="0"/>
              <a:t>결과가 달라진다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3645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CUBE(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259632" y="4217691"/>
            <a:ext cx="6984776" cy="1092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GROUP BY</a:t>
            </a:r>
            <a:r>
              <a:rPr lang="ko-KR" altLang="en-US" sz="1800" dirty="0"/>
              <a:t>의 칼럼에 대해서 </a:t>
            </a:r>
            <a:r>
              <a:rPr lang="ko-KR" altLang="en-US" sz="1800" dirty="0" smtClean="0"/>
              <a:t>결합 가능한 모든 집계를 계산한다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다차원 집계를 제공하여 다양하게 데이터를 분석할 수 있다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7545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5121084" cy="30711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27584" y="119335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DEPT </a:t>
            </a:r>
            <a:r>
              <a:rPr lang="ko-KR" altLang="en-US" sz="2000" b="1" dirty="0" smtClean="0"/>
              <a:t>테이블 생성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09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68"/>
          <a:stretch/>
        </p:blipFill>
        <p:spPr>
          <a:xfrm>
            <a:off x="1986279" y="1844824"/>
            <a:ext cx="3967155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85" y="3717032"/>
            <a:ext cx="3964165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 flipV="1">
            <a:off x="5580112" y="4077072"/>
            <a:ext cx="72008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62464" y="3907795"/>
            <a:ext cx="1233872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smtClean="0"/>
              <a:t>부서별소계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endCxn id="9" idx="2"/>
          </p:cNvCxnSpPr>
          <p:nvPr/>
        </p:nvCxnSpPr>
        <p:spPr>
          <a:xfrm flipV="1">
            <a:off x="5580112" y="4069125"/>
            <a:ext cx="782352" cy="137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62464" y="5233473"/>
            <a:ext cx="648072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총</a:t>
            </a:r>
            <a:r>
              <a:rPr lang="ko-KR" altLang="en-US" sz="1400" dirty="0" smtClean="0"/>
              <a:t>계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>
            <a:endCxn id="15" idx="2"/>
          </p:cNvCxnSpPr>
          <p:nvPr/>
        </p:nvCxnSpPr>
        <p:spPr>
          <a:xfrm flipV="1">
            <a:off x="5580112" y="5394803"/>
            <a:ext cx="782352" cy="33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LOLLUP(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7598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79199" y="5586837"/>
            <a:ext cx="648072" cy="354925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총</a:t>
            </a:r>
            <a:r>
              <a:rPr lang="ko-KR" altLang="en-US" sz="1600" dirty="0" smtClean="0"/>
              <a:t>계</a:t>
            </a:r>
            <a:endParaRPr lang="ko-KR" altLang="en-US" sz="16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860032" y="5822686"/>
            <a:ext cx="936104" cy="5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CUBE(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74382" y="4261063"/>
            <a:ext cx="1238538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부서별 소계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591446" y="5065930"/>
            <a:ext cx="1584176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직무이름별</a:t>
            </a:r>
            <a:r>
              <a:rPr lang="ko-KR" altLang="en-US" sz="1400" dirty="0" smtClean="0"/>
              <a:t> 소계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endCxn id="12" idx="2"/>
          </p:cNvCxnSpPr>
          <p:nvPr/>
        </p:nvCxnSpPr>
        <p:spPr>
          <a:xfrm>
            <a:off x="4894160" y="4403366"/>
            <a:ext cx="780222" cy="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855646" y="5180125"/>
            <a:ext cx="720080" cy="10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846798" y="5234710"/>
            <a:ext cx="728928" cy="22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756914" y="5331017"/>
            <a:ext cx="818812" cy="3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2" idx="2"/>
          </p:cNvCxnSpPr>
          <p:nvPr/>
        </p:nvCxnSpPr>
        <p:spPr>
          <a:xfrm flipV="1">
            <a:off x="4904201" y="4422393"/>
            <a:ext cx="770181" cy="63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84" y="1931887"/>
            <a:ext cx="4000847" cy="1447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144" y="3718233"/>
            <a:ext cx="3017782" cy="23776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20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906886" y="3800272"/>
            <a:ext cx="1238538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부서별 소계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12160" y="4393268"/>
            <a:ext cx="1584176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직무이름별</a:t>
            </a:r>
            <a:r>
              <a:rPr lang="ko-KR" altLang="en-US" sz="1400" dirty="0" smtClean="0"/>
              <a:t> 소계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endCxn id="13" idx="2"/>
          </p:cNvCxnSpPr>
          <p:nvPr/>
        </p:nvCxnSpPr>
        <p:spPr>
          <a:xfrm>
            <a:off x="5126664" y="3942575"/>
            <a:ext cx="780222" cy="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0" idx="3"/>
            <a:endCxn id="14" idx="2"/>
          </p:cNvCxnSpPr>
          <p:nvPr/>
        </p:nvCxnSpPr>
        <p:spPr>
          <a:xfrm>
            <a:off x="5126664" y="4393269"/>
            <a:ext cx="885496" cy="16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38" y="1803148"/>
            <a:ext cx="4176122" cy="13488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5"/>
          <a:stretch/>
        </p:blipFill>
        <p:spPr>
          <a:xfrm>
            <a:off x="1706585" y="3653209"/>
            <a:ext cx="3420079" cy="14801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35" name="직선 화살표 연결선 34"/>
          <p:cNvCxnSpPr>
            <a:endCxn id="14" idx="2"/>
          </p:cNvCxnSpPr>
          <p:nvPr/>
        </p:nvCxnSpPr>
        <p:spPr>
          <a:xfrm flipV="1">
            <a:off x="5126664" y="4554598"/>
            <a:ext cx="885496" cy="7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4" idx="2"/>
          </p:cNvCxnSpPr>
          <p:nvPr/>
        </p:nvCxnSpPr>
        <p:spPr>
          <a:xfrm flipV="1">
            <a:off x="5126664" y="4554598"/>
            <a:ext cx="885496" cy="27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3" idx="2"/>
          </p:cNvCxnSpPr>
          <p:nvPr/>
        </p:nvCxnSpPr>
        <p:spPr>
          <a:xfrm flipV="1">
            <a:off x="5126664" y="3961602"/>
            <a:ext cx="780222" cy="21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27584" y="1193356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GROUPING SETS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25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3614</TotalTime>
  <Words>281</Words>
  <Application>Microsoft Office PowerPoint</Application>
  <PresentationFormat>화면 슬라이드 쇼(4:3)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6장.  함수2</vt:lpstr>
      <vt:lpstr> 그룹 함수</vt:lpstr>
      <vt:lpstr>  그룹 함수 – RANK()</vt:lpstr>
      <vt:lpstr>  그룹 함수 – RANK()</vt:lpstr>
      <vt:lpstr> LOLLUP() 함수 vs CUBE()</vt:lpstr>
      <vt:lpstr> LOLLUP() 함수 vs CUBE()</vt:lpstr>
      <vt:lpstr> LOLLUP() 함수 vs CUBE()</vt:lpstr>
      <vt:lpstr> LOLLUP() 함수 vs CUBE()</vt:lpstr>
      <vt:lpstr> LOLLUP() 함수 vs CUBE()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276</cp:revision>
  <dcterms:created xsi:type="dcterms:W3CDTF">2019-03-04T02:36:55Z</dcterms:created>
  <dcterms:modified xsi:type="dcterms:W3CDTF">2023-04-15T23:57:17Z</dcterms:modified>
</cp:coreProperties>
</file>