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9" r:id="rId3"/>
    <p:sldId id="285" r:id="rId4"/>
    <p:sldId id="294" r:id="rId5"/>
    <p:sldId id="359" r:id="rId6"/>
    <p:sldId id="300" r:id="rId7"/>
    <p:sldId id="330" r:id="rId8"/>
    <p:sldId id="361" r:id="rId9"/>
    <p:sldId id="362" r:id="rId10"/>
    <p:sldId id="331" r:id="rId11"/>
    <p:sldId id="332" r:id="rId12"/>
    <p:sldId id="333" r:id="rId13"/>
    <p:sldId id="334" r:id="rId14"/>
    <p:sldId id="353" r:id="rId15"/>
    <p:sldId id="352" r:id="rId16"/>
    <p:sldId id="326" r:id="rId17"/>
    <p:sldId id="310" r:id="rId18"/>
    <p:sldId id="360" r:id="rId19"/>
    <p:sldId id="354" r:id="rId20"/>
    <p:sldId id="329" r:id="rId21"/>
    <p:sldId id="328" r:id="rId22"/>
    <p:sldId id="312" r:id="rId23"/>
    <p:sldId id="313" r:id="rId24"/>
    <p:sldId id="344" r:id="rId25"/>
    <p:sldId id="314" r:id="rId26"/>
    <p:sldId id="315" r:id="rId27"/>
    <p:sldId id="337" r:id="rId28"/>
    <p:sldId id="336" r:id="rId29"/>
    <p:sldId id="355" r:id="rId30"/>
    <p:sldId id="340" r:id="rId31"/>
    <p:sldId id="357" r:id="rId32"/>
    <p:sldId id="356" r:id="rId33"/>
    <p:sldId id="345" r:id="rId34"/>
    <p:sldId id="348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88" y="2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변수와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자료형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연산자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9016" y="1717847"/>
            <a:ext cx="8152456" cy="1495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bit(</a:t>
            </a:r>
            <a:r>
              <a:rPr lang="ko-KR" altLang="en-US" sz="1800" dirty="0" smtClean="0"/>
              <a:t>비트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컴퓨터가 표현하는 데이터의 최소 단위로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 하나의 값을 저장할 수 있는 메모리의 크기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컴퓨터는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로만 데이터를 저장함</a:t>
            </a:r>
            <a:r>
              <a:rPr lang="en-US" altLang="ko-KR" sz="1800" dirty="0"/>
              <a:t>(0-&gt; </a:t>
            </a:r>
            <a:r>
              <a:rPr lang="ko-KR" altLang="en-US" sz="1800" dirty="0" err="1"/>
              <a:t>신호꺼짐</a:t>
            </a:r>
            <a:r>
              <a:rPr lang="en-US" altLang="ko-KR" sz="1800" dirty="0"/>
              <a:t>, 1-&gt; </a:t>
            </a:r>
            <a:r>
              <a:rPr lang="ko-KR" altLang="en-US" sz="1800" dirty="0" err="1"/>
              <a:t>신호켜짐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3339953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비트로 표현할 수 있는 수의 범위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91909"/>
                  </p:ext>
                </p:extLst>
              </p:nvPr>
            </p:nvGraphicFramePr>
            <p:xfrm>
              <a:off x="1265040" y="4054192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6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91909"/>
                  </p:ext>
                </p:extLst>
              </p:nvPr>
            </p:nvGraphicFramePr>
            <p:xfrm>
              <a:off x="1265040" y="4054192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/>
                    <a:gridCol w="5006312"/>
                    <a:gridCol w="1080120"/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106944" r="-565" b="-204167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209859" r="-565" b="-107042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305556" r="-565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1268760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비트</a:t>
            </a:r>
            <a:r>
              <a:rPr lang="en-US" altLang="ko-KR" sz="2000" b="1" dirty="0" smtClean="0"/>
              <a:t>(binary digit)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263646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진수 표현 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89"/>
              </p:ext>
            </p:extLst>
          </p:nvPr>
        </p:nvGraphicFramePr>
        <p:xfrm>
          <a:off x="1424606" y="1988840"/>
          <a:ext cx="6192690" cy="396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>
          <a:xfrm>
            <a:off x="3368822" y="5869808"/>
            <a:ext cx="1621187" cy="439512"/>
          </a:xfrm>
          <a:prstGeom prst="wedgeRoundRectCallout">
            <a:avLst>
              <a:gd name="adj1" fmla="val -82964"/>
              <a:gd name="adj2" fmla="val -585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자리 올림 발생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진수 표현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139041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진수</a:t>
            </a:r>
            <a:r>
              <a:rPr lang="en-US" altLang="ko-KR" sz="2000" b="1" dirty="0" smtClean="0"/>
              <a:t>, 2</a:t>
            </a:r>
            <a:r>
              <a:rPr lang="ko-KR" altLang="en-US" sz="2000" b="1" dirty="0" smtClean="0"/>
              <a:t>진수</a:t>
            </a:r>
            <a:r>
              <a:rPr lang="en-US" altLang="ko-KR" sz="2000" b="1" dirty="0" smtClean="0"/>
              <a:t>, 16</a:t>
            </a:r>
            <a:r>
              <a:rPr lang="ko-KR" altLang="en-US" sz="2000" b="1" dirty="0" smtClean="0"/>
              <a:t>진수 </a:t>
            </a:r>
            <a:endParaRPr lang="en-US" altLang="ko-KR" sz="2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8168" y="1957400"/>
                <a:ext cx="5215072" cy="132802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10</a:t>
                </a:r>
                <a:r>
                  <a:rPr lang="ko-KR" altLang="en-US" dirty="0" smtClean="0"/>
                  <a:t>진수를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진수로 바꾸기</a:t>
                </a:r>
                <a:endParaRPr lang="en-US" altLang="ko-KR" dirty="0"/>
              </a:p>
              <a:p>
                <a:r>
                  <a:rPr lang="en-US" altLang="ko-KR" dirty="0" smtClean="0"/>
                  <a:t>       10 = 1010(2)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8 4 2 1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1 0 1 0(1x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 smtClean="0"/>
                  <a:t>+ 1x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→8+2)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68" y="1957400"/>
                <a:ext cx="5215072" cy="1328023"/>
              </a:xfrm>
              <a:prstGeom prst="roundRect">
                <a:avLst/>
              </a:prstGeom>
              <a:blipFill rotWithShape="1">
                <a:blip r:embed="rId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9"/>
          <a:stretch/>
        </p:blipFill>
        <p:spPr>
          <a:xfrm>
            <a:off x="2220212" y="3436483"/>
            <a:ext cx="2217000" cy="3172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7"/>
          <a:stretch/>
        </p:blipFill>
        <p:spPr>
          <a:xfrm>
            <a:off x="5169024" y="4005064"/>
            <a:ext cx="2438611" cy="1375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9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916832"/>
            <a:ext cx="4680520" cy="3910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70C0"/>
                </a:solidFill>
              </a:rPr>
              <a:t>아스키 코드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(ASCII)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영문알파벳 등 </a:t>
            </a:r>
            <a:r>
              <a:rPr lang="en-US" altLang="ko-KR" sz="1800" dirty="0" smtClean="0"/>
              <a:t>128</a:t>
            </a:r>
            <a:r>
              <a:rPr lang="ko-KR" altLang="en-US" sz="1800" dirty="0" smtClean="0"/>
              <a:t>개의 문자를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표기하도록 정한 </a:t>
            </a:r>
            <a:r>
              <a:rPr lang="ko-KR" altLang="en-US" sz="1800" dirty="0" err="1" smtClean="0"/>
              <a:t>코드값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C00000"/>
                </a:solidFill>
              </a:rPr>
              <a:t>유니코드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(Unicode)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한글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중국어 등 아스키 코드로 표현할 수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없는 문자 표기 가능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한글은 약 </a:t>
            </a:r>
            <a:r>
              <a:rPr lang="en-US" altLang="ko-KR" sz="1800" dirty="0" smtClean="0"/>
              <a:t>11,000</a:t>
            </a:r>
            <a:r>
              <a:rPr lang="ko-KR" altLang="en-US" sz="1800" dirty="0" smtClean="0"/>
              <a:t>자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- </a:t>
            </a:r>
            <a:r>
              <a:rPr lang="ko-KR" altLang="en-US" sz="1800" dirty="0" smtClean="0"/>
              <a:t>총 </a:t>
            </a:r>
            <a:r>
              <a:rPr lang="en-US" altLang="ko-KR" sz="1800" dirty="0"/>
              <a:t> 65536</a:t>
            </a:r>
            <a:r>
              <a:rPr lang="ko-KR" altLang="en-US" sz="1800" dirty="0" smtClean="0"/>
              <a:t>개의 문자 표현 가능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코드와 유니코드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97984"/>
              </p:ext>
            </p:extLst>
          </p:nvPr>
        </p:nvGraphicFramePr>
        <p:xfrm>
          <a:off x="5745088" y="1962176"/>
          <a:ext cx="3504388" cy="297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코드값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코드값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65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66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“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67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…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97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98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99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71" y="1188127"/>
            <a:ext cx="9102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sz="2000" dirty="0" smtClean="0"/>
              <a:t>숫자</a:t>
            </a:r>
            <a:r>
              <a:rPr lang="en-US" altLang="ko-KR" sz="2000" dirty="0"/>
              <a:t>, </a:t>
            </a:r>
            <a:r>
              <a:rPr lang="ko-KR" altLang="en-US" sz="2000" dirty="0"/>
              <a:t>문자 표현 </a:t>
            </a:r>
            <a:r>
              <a:rPr lang="en-US" altLang="ko-KR" sz="2000" dirty="0"/>
              <a:t>– </a:t>
            </a:r>
            <a:r>
              <a:rPr lang="ko-KR" altLang="en-US" sz="2000" dirty="0"/>
              <a:t>컴퓨터 내부에서는 숫자뿐만 아니라 문자도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 표현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6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9456" y="134076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(operand)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(operator)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기호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  예</a:t>
            </a:r>
            <a:r>
              <a:rPr lang="en-US" altLang="ko-KR" sz="1800" dirty="0" smtClean="0"/>
              <a:t>) 3 + 7 (3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은 항</a:t>
            </a:r>
            <a:r>
              <a:rPr lang="en-US" altLang="ko-KR" sz="1800" dirty="0" smtClean="0"/>
              <a:t>, ‘+’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연산자의 종류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63830"/>
              </p:ext>
            </p:extLst>
          </p:nvPr>
        </p:nvGraphicFramePr>
        <p:xfrm>
          <a:off x="1280592" y="4228296"/>
          <a:ext cx="67687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예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대입연산자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‘=‘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= 10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산술연산자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+, -, *,</a:t>
                      </a:r>
                      <a:r>
                        <a:rPr lang="en-US" altLang="ko-KR" baseline="0" dirty="0" smtClean="0"/>
                        <a:t> /,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en-US" altLang="ko-KR" baseline="0" dirty="0" smtClean="0"/>
                        <a:t> + 7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비교연산자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&gt;, &gt;=, &lt;, &lt;=, ==, 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en-US" altLang="ko-KR" baseline="0" dirty="0" smtClean="0"/>
                        <a:t> == 3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논리연산자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and, or, 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 &gt;=3</a:t>
                      </a:r>
                      <a:r>
                        <a:rPr lang="en-US" altLang="ko-KR" baseline="0" dirty="0" smtClean="0"/>
                        <a:t> and 3 !=3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복합대입연산자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+=, -=, *=, 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n += 1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78" y="1844824"/>
            <a:ext cx="23042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대입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96" y="1268760"/>
            <a:ext cx="3744416" cy="468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대입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4136" y="1844858"/>
            <a:ext cx="4953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dirty="0"/>
              <a:t>오른쪽의 값을 왼쪽의 변수에 대입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‘</a:t>
            </a:r>
            <a:r>
              <a:rPr lang="en-US" altLang="ko-KR" b="1" dirty="0" smtClean="0"/>
              <a:t>=</a:t>
            </a:r>
            <a:r>
              <a:rPr lang="en-US" altLang="ko-KR" dirty="0" smtClean="0"/>
              <a:t>‘ </a:t>
            </a:r>
            <a:r>
              <a:rPr lang="ko-KR" altLang="en-US" dirty="0"/>
              <a:t>연산자를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</a:t>
            </a:r>
            <a:r>
              <a:rPr lang="en-US" altLang="ko-KR" dirty="0" smtClean="0"/>
              <a:t>age </a:t>
            </a:r>
            <a:r>
              <a:rPr lang="en-US" altLang="ko-KR" dirty="0"/>
              <a:t>= 20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 </a:t>
            </a:r>
            <a:r>
              <a:rPr lang="en-US" altLang="ko-KR" dirty="0"/>
              <a:t>= “abc123</a:t>
            </a:r>
            <a:r>
              <a:rPr lang="en-US" altLang="ko-KR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user_pw</a:t>
            </a:r>
            <a:r>
              <a:rPr lang="en-US" altLang="ko-KR" dirty="0" smtClean="0"/>
              <a:t> = 0000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1" y="2780928"/>
            <a:ext cx="3093988" cy="3040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14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대입 연산자 연습문제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908720"/>
            <a:ext cx="83529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변수 값 교환하기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blue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저장되어 있고</a:t>
            </a:r>
            <a:r>
              <a:rPr lang="en-US" altLang="ko-KR" dirty="0" smtClean="0"/>
              <a:t>, red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저장되어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새로운 변수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yellow</a:t>
            </a:r>
            <a:r>
              <a:rPr lang="ko-KR" altLang="en-US" dirty="0" smtClean="0"/>
              <a:t>를 사용하여 값을 교환해 보세요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2079" y="3078545"/>
            <a:ext cx="1224136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swap.py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34" y="2924944"/>
            <a:ext cx="3962274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13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산술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2797" y="1458306"/>
            <a:ext cx="3816424" cy="386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산술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99454"/>
              </p:ext>
            </p:extLst>
          </p:nvPr>
        </p:nvGraphicFramePr>
        <p:xfrm>
          <a:off x="1352599" y="2060848"/>
          <a:ext cx="3456385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+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n1 +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더하기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n1 -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빼기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*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곱하기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/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/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나누기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//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//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몫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n1 %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나머지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**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n1 **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거듭제곱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420888"/>
            <a:ext cx="4320915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29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908720"/>
            <a:ext cx="83529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몫과 나머지 계산하기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개의 빵을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명이 나눠 </a:t>
            </a:r>
            <a:r>
              <a:rPr lang="ko-KR" altLang="en-US" dirty="0" err="1" smtClean="0"/>
              <a:t>가질때</a:t>
            </a:r>
            <a:r>
              <a:rPr lang="ko-KR" altLang="en-US" dirty="0" smtClean="0"/>
              <a:t> 몫과 나머지를 구하세요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4608" y="27402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284984"/>
            <a:ext cx="202709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762996"/>
            <a:ext cx="3894158" cy="345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20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0552" y="1268760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과목의 총점과 평균을 계산하는 프로그램 작성 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92090"/>
            <a:ext cx="6546148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5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</a:t>
            </a:r>
            <a:r>
              <a:rPr lang="ko-KR" altLang="en-US" sz="20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숫자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자료형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연산</a:t>
            </a:r>
            <a:r>
              <a:rPr lang="ko-KR" altLang="en-US" sz="2000" b="1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문자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자료형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대입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복합대입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8773" y="1304764"/>
            <a:ext cx="3816424" cy="558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복합대입연산자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742350"/>
            <a:ext cx="4096275" cy="1699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724"/>
              </p:ext>
            </p:extLst>
          </p:nvPr>
        </p:nvGraphicFramePr>
        <p:xfrm>
          <a:off x="1856656" y="1916832"/>
          <a:ext cx="3600400" cy="2599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+=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-=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*=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/=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%=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17310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도형의 넓이 계산하기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변의 길이가 </a:t>
            </a:r>
            <a:r>
              <a:rPr lang="en-US" altLang="ko-KR" sz="1600" dirty="0" smtClean="0"/>
              <a:t>5cm</a:t>
            </a:r>
            <a:r>
              <a:rPr lang="ko-KR" altLang="en-US" sz="1600" dirty="0" smtClean="0"/>
              <a:t>인 정사각형의 넓이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한 변의 길이가 </a:t>
            </a:r>
            <a:r>
              <a:rPr lang="en-US" altLang="ko-KR" sz="1600" dirty="0" smtClean="0"/>
              <a:t>5cm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높이 </a:t>
            </a:r>
            <a:r>
              <a:rPr lang="en-US" altLang="ko-KR" sz="1600" dirty="0" smtClean="0"/>
              <a:t>7cm</a:t>
            </a:r>
            <a:r>
              <a:rPr lang="ko-KR" altLang="en-US" sz="1600" dirty="0" smtClean="0"/>
              <a:t>인 삼각형의 넓이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3068960"/>
            <a:ext cx="3442530" cy="345638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105128" y="3273271"/>
            <a:ext cx="1410480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igure.py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4517"/>
              </p:ext>
            </p:extLst>
          </p:nvPr>
        </p:nvGraphicFramePr>
        <p:xfrm>
          <a:off x="1320287" y="1983566"/>
          <a:ext cx="4856849" cy="370251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47866">
                  <a:extLst>
                    <a:ext uri="{9D8B030D-6E8A-4147-A177-3AD203B41FA5}">
                      <a16:colId xmlns:a16="http://schemas.microsoft.com/office/drawing/2014/main" val="2899430098"/>
                    </a:ext>
                  </a:extLst>
                </a:gridCol>
                <a:gridCol w="1816429">
                  <a:extLst>
                    <a:ext uri="{9D8B030D-6E8A-4147-A177-3AD203B41FA5}">
                      <a16:colId xmlns:a16="http://schemas.microsoft.com/office/drawing/2014/main" val="25838919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78026526"/>
                    </a:ext>
                  </a:extLst>
                </a:gridCol>
                <a:gridCol w="896410">
                  <a:extLst>
                    <a:ext uri="{9D8B030D-6E8A-4147-A177-3AD203B41FA5}">
                      <a16:colId xmlns:a16="http://schemas.microsoft.com/office/drawing/2014/main" val="2847040044"/>
                    </a:ext>
                  </a:extLst>
                </a:gridCol>
              </a:tblGrid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87836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보다 </a:t>
                      </a:r>
                      <a:r>
                        <a:rPr lang="ko-KR" altLang="en-US" sz="16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 &lt;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 True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319562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보다 </a:t>
                      </a:r>
                      <a:r>
                        <a:rPr lang="ko-KR" altLang="en-US" sz="16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 &gt; 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2451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작거나 </a:t>
                      </a:r>
                      <a:r>
                        <a:rPr lang="ko-KR" altLang="en-US" sz="16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9&lt;=10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03893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크거나 </a:t>
                      </a:r>
                      <a:r>
                        <a:rPr lang="ko-KR" altLang="en-US" sz="16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9&gt;=10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071347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==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같다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9==10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450916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!=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같지 </a:t>
                      </a:r>
                      <a:r>
                        <a:rPr lang="ko-KR" altLang="en-US" sz="1600" dirty="0"/>
                        <a:t>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9!=10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053599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같다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a is b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is not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같지 않다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 is not b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2797" y="1458306"/>
            <a:ext cx="3816424" cy="386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비</a:t>
            </a:r>
            <a:r>
              <a:rPr lang="ko-KR" altLang="en-US" sz="2000" b="1" dirty="0">
                <a:solidFill>
                  <a:srgbClr val="C00000"/>
                </a:solidFill>
              </a:rPr>
              <a:t>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83" y="1916832"/>
            <a:ext cx="2146696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13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1912"/>
              </p:ext>
            </p:extLst>
          </p:nvPr>
        </p:nvGraphicFramePr>
        <p:xfrm>
          <a:off x="1352601" y="1857562"/>
          <a:ext cx="6840760" cy="18745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4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규칙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and y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x, y </a:t>
                      </a:r>
                      <a:r>
                        <a:rPr lang="ko-KR" altLang="en-US" sz="1800" dirty="0" smtClean="0"/>
                        <a:t>가 모두 참이면 참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나머지는 거짓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/>
                        <a:t>x or y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x, y </a:t>
                      </a:r>
                      <a:r>
                        <a:rPr lang="ko-KR" altLang="en-US" sz="1800" dirty="0" smtClean="0"/>
                        <a:t>중 둘 중 하나가 참이면 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not 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x</a:t>
                      </a:r>
                      <a:r>
                        <a:rPr lang="ko-KR" altLang="en-US" sz="1800" dirty="0" smtClean="0"/>
                        <a:t>가 참이면 거짓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거짓이면 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2797" y="1340768"/>
            <a:ext cx="2157995" cy="386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논</a:t>
            </a:r>
            <a:r>
              <a:rPr lang="ko-KR" altLang="en-US" sz="2000" b="1" dirty="0">
                <a:solidFill>
                  <a:srgbClr val="C00000"/>
                </a:solidFill>
              </a:rPr>
              <a:t>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96" y="4293096"/>
            <a:ext cx="5399798" cy="18789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53884" y="3694788"/>
            <a:ext cx="63914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☞ </a:t>
            </a:r>
            <a:r>
              <a:rPr lang="en-US" altLang="ko-KR" b="1" dirty="0" smtClean="0">
                <a:solidFill>
                  <a:srgbClr val="C00000"/>
                </a:solidFill>
              </a:rPr>
              <a:t>Python </a:t>
            </a:r>
            <a:r>
              <a:rPr lang="en-US" altLang="ko-KR" b="1" dirty="0">
                <a:solidFill>
                  <a:srgbClr val="C00000"/>
                </a:solidFill>
              </a:rPr>
              <a:t>Docs &gt; Library </a:t>
            </a:r>
            <a:r>
              <a:rPr lang="en-US" altLang="ko-KR" b="1" dirty="0" smtClean="0">
                <a:solidFill>
                  <a:srgbClr val="C00000"/>
                </a:solidFill>
              </a:rPr>
              <a:t>Reference &gt; Built-in Types 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149080"/>
            <a:ext cx="2448272" cy="23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2797" y="1268760"/>
            <a:ext cx="2157995" cy="386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논</a:t>
            </a:r>
            <a:r>
              <a:rPr lang="ko-KR" altLang="en-US" sz="2000" b="1" dirty="0">
                <a:solidFill>
                  <a:srgbClr val="C00000"/>
                </a:solidFill>
              </a:rPr>
              <a:t>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8" y="1821497"/>
            <a:ext cx="2579857" cy="4530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2253447"/>
            <a:ext cx="1036410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96616" y="1844824"/>
            <a:ext cx="1782147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ogic_op.py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12" y="4484993"/>
            <a:ext cx="1771897" cy="13717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74178"/>
              </p:ext>
            </p:extLst>
          </p:nvPr>
        </p:nvGraphicFramePr>
        <p:xfrm>
          <a:off x="1355616" y="1981407"/>
          <a:ext cx="6117664" cy="130357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7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규칙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a&lt;&lt;2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</a:t>
                      </a:r>
                      <a:r>
                        <a:rPr lang="ko-KR" altLang="en-US" sz="1800" dirty="0" smtClean="0"/>
                        <a:t>를 왼쪽으로 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비트 이동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b&gt;&gt;3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b</a:t>
                      </a:r>
                      <a:r>
                        <a:rPr lang="ko-KR" altLang="en-US" sz="1800" dirty="0" smtClean="0"/>
                        <a:t>를 오른쪽으로 </a:t>
                      </a:r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비트 이동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8544" y="1299198"/>
            <a:ext cx="360040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비트 이동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(shift)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14314" y="5026872"/>
            <a:ext cx="288032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4520952" y="4464504"/>
            <a:ext cx="3390705" cy="141276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num      : 0 0 0 0 0 1 0 1</a:t>
            </a:r>
            <a:endParaRPr lang="pt-BR" altLang="ko-KR" dirty="0">
              <a:latin typeface="+mn-ea"/>
            </a:endParaRPr>
          </a:p>
          <a:p>
            <a:r>
              <a:rPr lang="pt-BR" altLang="ko-KR" dirty="0">
                <a:latin typeface="+mn-ea"/>
              </a:rPr>
              <a:t>n</a:t>
            </a:r>
            <a:r>
              <a:rPr lang="pt-BR" altLang="ko-KR" dirty="0" smtClean="0">
                <a:latin typeface="+mn-ea"/>
              </a:rPr>
              <a:t>um&lt;&lt;2 : 0 0 0 1 0 1 0 0</a:t>
            </a:r>
          </a:p>
          <a:p>
            <a:r>
              <a:rPr lang="pt-BR" altLang="ko-KR" dirty="0">
                <a:latin typeface="+mn-ea"/>
              </a:rPr>
              <a:t>n</a:t>
            </a:r>
            <a:r>
              <a:rPr lang="pt-BR" altLang="ko-KR" dirty="0" smtClean="0">
                <a:latin typeface="+mn-ea"/>
              </a:rPr>
              <a:t>um&gt;&gt;2 : 0 0 0 0 0 0 0 1</a:t>
            </a:r>
            <a:endParaRPr lang="pt-BR" altLang="ko-KR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04993" y="4776664"/>
            <a:ext cx="509725" cy="91341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  <a:endCxn id="20" idx="0"/>
          </p:cNvCxnSpPr>
          <p:nvPr/>
        </p:nvCxnSpPr>
        <p:spPr>
          <a:xfrm>
            <a:off x="2140415" y="4144790"/>
            <a:ext cx="419441" cy="63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466112" y="3811412"/>
            <a:ext cx="1348606" cy="33337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원본 데이터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48678" y="4802211"/>
            <a:ext cx="242105" cy="88786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48946" y="3835418"/>
            <a:ext cx="1604054" cy="33337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옮길 비트의 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348947" y="4168796"/>
            <a:ext cx="375796" cy="6334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3515" y="3717032"/>
            <a:ext cx="3047068" cy="9735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  num1 : 0 0 0 0 1 0 0 0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&amp; </a:t>
            </a:r>
            <a:r>
              <a:rPr lang="pt-BR" altLang="ko-KR" dirty="0">
                <a:latin typeface="+mn-ea"/>
              </a:rPr>
              <a:t>num2 </a:t>
            </a:r>
            <a:r>
              <a:rPr lang="pt-BR" altLang="ko-KR" dirty="0" smtClean="0">
                <a:latin typeface="+mn-ea"/>
              </a:rPr>
              <a:t>: 0 0 0 0 1 0 0 1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            0 0 0 0 1 0 0 0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29958" y="4326294"/>
            <a:ext cx="23762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오른쪽 화살표 14"/>
          <p:cNvSpPr/>
          <p:nvPr/>
        </p:nvSpPr>
        <p:spPr>
          <a:xfrm>
            <a:off x="3993475" y="4114532"/>
            <a:ext cx="288032" cy="144016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8544" y="1268760"/>
            <a:ext cx="360040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비트 논리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17752"/>
              </p:ext>
            </p:extLst>
          </p:nvPr>
        </p:nvGraphicFramePr>
        <p:xfrm>
          <a:off x="1207895" y="1907192"/>
          <a:ext cx="6192688" cy="154249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규칙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en-US" altLang="ko-KR" sz="1800" baseline="0" dirty="0" smtClean="0"/>
                        <a:t> &amp; 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9</a:t>
                      </a:r>
                      <a:r>
                        <a:rPr lang="ko-KR" altLang="en-US" sz="1800" dirty="0" smtClean="0"/>
                        <a:t>와</a:t>
                      </a:r>
                      <a:r>
                        <a:rPr lang="en-US" altLang="ko-KR" sz="1800" baseline="0" dirty="0" smtClean="0"/>
                        <a:t> 8</a:t>
                      </a:r>
                      <a:r>
                        <a:rPr lang="ko-KR" altLang="en-US" sz="1800" baseline="0" dirty="0" smtClean="0"/>
                        <a:t>의 비트 논리곱을 수행 </a:t>
                      </a:r>
                      <a:r>
                        <a:rPr lang="en-US" altLang="ko-KR" sz="1800" baseline="0" dirty="0" smtClean="0"/>
                        <a:t>(1001 &amp; 1000)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en-US" altLang="ko-KR" sz="1800" baseline="0" dirty="0" smtClean="0"/>
                        <a:t> | 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9</a:t>
                      </a:r>
                      <a:r>
                        <a:rPr lang="ko-KR" altLang="en-US" sz="1800" dirty="0" smtClean="0"/>
                        <a:t>와</a:t>
                      </a:r>
                      <a:r>
                        <a:rPr lang="en-US" altLang="ko-KR" sz="1800" baseline="0" dirty="0" smtClean="0"/>
                        <a:t> 8</a:t>
                      </a:r>
                      <a:r>
                        <a:rPr lang="ko-KR" altLang="en-US" sz="1800" baseline="0" dirty="0" smtClean="0"/>
                        <a:t>의 비트 논리합을 수행 </a:t>
                      </a:r>
                      <a:r>
                        <a:rPr lang="en-US" altLang="ko-KR" sz="1800" baseline="0" dirty="0" smtClean="0"/>
                        <a:t>(1001 | 1000)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~9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1</a:t>
                      </a:r>
                      <a:r>
                        <a:rPr lang="ko-KR" altLang="en-US" sz="1800" dirty="0" smtClean="0"/>
                        <a:t>은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으로</a:t>
                      </a:r>
                      <a:r>
                        <a:rPr lang="en-US" altLang="ko-KR" sz="1800" dirty="0" smtClean="0"/>
                        <a:t> 0</a:t>
                      </a:r>
                      <a:r>
                        <a:rPr lang="ko-KR" altLang="en-US" sz="1800" dirty="0" smtClean="0"/>
                        <a:t>은</a:t>
                      </a:r>
                      <a:r>
                        <a:rPr lang="en-US" altLang="ko-KR" sz="1800" dirty="0" smtClean="0"/>
                        <a:t> 1</a:t>
                      </a:r>
                      <a:r>
                        <a:rPr lang="ko-KR" altLang="en-US" sz="1800" dirty="0" smtClean="0"/>
                        <a:t>로 반전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353515" y="4869271"/>
            <a:ext cx="3047068" cy="9735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  num1 : 0 0 0 0 1 0 0 0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|  num2 : 0 0 0 0 1 0 0 1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             0 0 0 0 1 0 0 1</a:t>
            </a:r>
            <a:endParaRPr lang="ko-KR" altLang="en-US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29958" y="5478533"/>
            <a:ext cx="23762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오른쪽 화살표 26"/>
          <p:cNvSpPr/>
          <p:nvPr/>
        </p:nvSpPr>
        <p:spPr>
          <a:xfrm>
            <a:off x="3993475" y="5266771"/>
            <a:ext cx="288032" cy="144016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5" y="4054770"/>
            <a:ext cx="2105319" cy="1629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24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0346" y="1340768"/>
            <a:ext cx="5112568" cy="93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더해서 연결하기</a:t>
            </a:r>
            <a:r>
              <a:rPr lang="en-US" altLang="ko-KR" sz="2000" b="1" dirty="0" smtClean="0"/>
              <a:t>(Concatenation)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+ : </a:t>
            </a:r>
            <a:r>
              <a:rPr lang="ko-KR" altLang="en-US" sz="1800" dirty="0" smtClean="0"/>
              <a:t>연결 연산자</a:t>
            </a:r>
            <a:endParaRPr lang="en-US" altLang="ko-KR" sz="1800" dirty="0" smtClean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0346" y="2396497"/>
            <a:ext cx="5112568" cy="1032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곱하기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*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곱하기 연산자</a:t>
            </a: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568624" y="3536590"/>
            <a:ext cx="3162574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87" y="3781546"/>
            <a:ext cx="2865829" cy="8328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832735"/>
            <a:ext cx="2397786" cy="972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00327" y="3332279"/>
            <a:ext cx="187220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multistring.py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6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이스케이프 문자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412776"/>
            <a:ext cx="475252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이스케이프 문자 사용하기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21074"/>
              </p:ext>
            </p:extLst>
          </p:nvPr>
        </p:nvGraphicFramePr>
        <p:xfrm>
          <a:off x="1896802" y="1988840"/>
          <a:ext cx="3886487" cy="165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\n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err="1" smtClean="0">
                          <a:latin typeface="Adobe Heiti Std R" panose="020B0400000000000000" pitchFamily="34" charset="-128"/>
                        </a:rPr>
                        <a:t>줄바꿈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\t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탭 </a:t>
                      </a:r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–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문자열 간격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\’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err="1" smtClean="0">
                          <a:latin typeface="Adobe Heiti Std R" panose="020B0400000000000000" pitchFamily="34" charset="-128"/>
                        </a:rPr>
                        <a:t>어포스트로피</a:t>
                      </a:r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(‘)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836365"/>
            <a:ext cx="3960440" cy="3000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51" y="1977481"/>
            <a:ext cx="2327750" cy="1902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73080" y="4437112"/>
            <a:ext cx="187220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escape.py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7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형 변환</a:t>
            </a:r>
            <a:r>
              <a:rPr lang="en-US" altLang="ko-KR" dirty="0" smtClean="0"/>
              <a:t>(Type Conversion)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96753"/>
            <a:ext cx="6696744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형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자료형은</a:t>
            </a:r>
            <a:r>
              <a:rPr lang="ko-KR" altLang="en-US" sz="1800" dirty="0" smtClean="0"/>
              <a:t> 각각 사용하는 메모리 크기와 방식이 다름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문자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숫자로 변환함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문자로 변환함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13" y="2852936"/>
            <a:ext cx="5640625" cy="3384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325839"/>
            <a:ext cx="8568952" cy="4263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변수란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프로그램에서 사용되는 자료를 저장하기 위한 메모리 공간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영역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할당받은</a:t>
            </a:r>
            <a:r>
              <a:rPr lang="ko-KR" altLang="en-US" sz="1800" dirty="0" smtClean="0"/>
              <a:t> 메모리의 주소 대신 부르는 이름</a:t>
            </a:r>
            <a:r>
              <a:rPr lang="en-US" altLang="ko-KR" sz="1800" dirty="0"/>
              <a:t>(</a:t>
            </a:r>
            <a:r>
              <a:rPr lang="ko-KR" altLang="en-US" sz="1800" dirty="0"/>
              <a:t>메모리 주소</a:t>
            </a:r>
            <a:r>
              <a:rPr lang="en-US" altLang="ko-KR" sz="1800" dirty="0"/>
              <a:t>: ac13bf00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 실행 중에 값 변경 가능</a:t>
            </a:r>
            <a:r>
              <a:rPr lang="en-US" altLang="ko-KR" sz="1800" dirty="0" smtClean="0"/>
              <a:t>, variable </a:t>
            </a:r>
            <a:r>
              <a:rPr lang="ko-KR" altLang="en-US" sz="1800" dirty="0" smtClean="0"/>
              <a:t>이라 함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변수의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선언 및 초기화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 </a:t>
            </a:r>
            <a:r>
              <a:rPr lang="ko-KR" altLang="en-US" sz="1800" dirty="0"/>
              <a:t>선언은 어떤 타입의 데이터를 저장할 것인지 그리고 </a:t>
            </a:r>
            <a:r>
              <a:rPr lang="ko-KR" altLang="en-US" sz="1800" dirty="0" smtClean="0"/>
              <a:t>변수이름은 무엇인지를 </a:t>
            </a:r>
            <a:r>
              <a:rPr lang="ko-KR" altLang="en-US" sz="1800" dirty="0"/>
              <a:t>결정한다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은 생략함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   (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초기값</a:t>
            </a:r>
            <a:r>
              <a:rPr lang="en-US" altLang="ko-KR" sz="1800" b="1" dirty="0" smtClean="0"/>
              <a:t>;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age = 27 ,   name = “</a:t>
            </a:r>
            <a:r>
              <a:rPr lang="ko-KR" altLang="en-US" sz="1800" dirty="0"/>
              <a:t>최</a:t>
            </a:r>
            <a:r>
              <a:rPr lang="ko-KR" altLang="en-US" sz="1800" dirty="0" smtClean="0"/>
              <a:t>대한</a:t>
            </a:r>
            <a:r>
              <a:rPr lang="en-US" altLang="ko-KR" sz="1800" dirty="0" smtClean="0"/>
              <a:t>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9144" y="4221088"/>
            <a:ext cx="2427444" cy="15121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44340" y="4455929"/>
            <a:ext cx="758567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27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8404" y="4732494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age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9989" y="5164542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name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668476" y="4855024"/>
            <a:ext cx="830575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</a:t>
            </a:r>
            <a:r>
              <a:rPr lang="ko-KR" altLang="en-US" sz="1600" dirty="0" smtClean="0"/>
              <a:t>대한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63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입력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90914" y="1196752"/>
            <a:ext cx="354606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input() 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78998"/>
            <a:ext cx="4846740" cy="2674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2708920"/>
            <a:ext cx="187220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입력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90914" y="1268760"/>
            <a:ext cx="354606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input() 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6" y="2132856"/>
            <a:ext cx="5464014" cy="1821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6016" y="2300297"/>
            <a:ext cx="187220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6" y="2396328"/>
            <a:ext cx="2911092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입력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88704" y="2653017"/>
            <a:ext cx="151216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00872" y="2627302"/>
            <a:ext cx="1197052" cy="174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97924" y="2266962"/>
            <a:ext cx="2696073" cy="10057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str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형이므로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int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형으로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형변환해야함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914" y="1402866"/>
            <a:ext cx="354606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input() -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736" y="4437112"/>
            <a:ext cx="187220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nput_add.py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0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908720"/>
            <a:ext cx="83529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ko-KR" altLang="en-US" sz="2000" b="1" dirty="0" smtClean="0"/>
              <a:t>나이 계산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나이를 입력 받아 아래의 결과처럼 계산하는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8" y="2996952"/>
            <a:ext cx="4758786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8584" y="25556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8" y="3861047"/>
            <a:ext cx="6050805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68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908720"/>
            <a:ext cx="83529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sz="2000" b="1" dirty="0" smtClean="0"/>
              <a:t>사각형을 계산하는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가로와 세로의 길이를 입력 받아 넓이를 계산하는 프로그램을 작성하세요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00" y="2867597"/>
            <a:ext cx="4732430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3300857"/>
            <a:ext cx="1872208" cy="1186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8584" y="27990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6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0872" y="1268760"/>
            <a:ext cx="69721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변수명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작성시 주의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이름은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공백이 있으면 안됨</a:t>
            </a:r>
            <a:r>
              <a:rPr lang="en-US" altLang="ko-KR" dirty="0" smtClean="0"/>
              <a:t>.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이름은 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숫자의 결합으로 만든다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이름은 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소문자를 구분함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예약어는</a:t>
            </a:r>
            <a:r>
              <a:rPr lang="ko-KR" altLang="en-US" dirty="0" smtClean="0"/>
              <a:t> 사용할 수 없음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462063"/>
            <a:ext cx="5174429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393160" y="4541975"/>
            <a:ext cx="1410480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6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0872" y="1268760"/>
            <a:ext cx="69721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변수 사용 예제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223363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53200" y="2132856"/>
            <a:ext cx="1410480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var2.py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자료</a:t>
            </a:r>
            <a:r>
              <a:rPr lang="ko-KR" altLang="en-US" dirty="0" err="1"/>
              <a:t>형</a:t>
            </a:r>
            <a:r>
              <a:rPr lang="en-US" altLang="ko-KR" dirty="0" smtClean="0"/>
              <a:t>(Type)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77612"/>
              </p:ext>
            </p:extLst>
          </p:nvPr>
        </p:nvGraphicFramePr>
        <p:xfrm>
          <a:off x="1208584" y="2813585"/>
          <a:ext cx="7776864" cy="276974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1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정수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소수점이 없는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-2, -1, 0, 1, 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실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소수점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(.)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 있는 수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부동소수점수라고도 불린다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-3.5, 0.0, 1.25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알파벳과 다른 문자로 이루어진 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“a”,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‘hello’,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논리형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참과 거짓을 표현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False(2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가지 값만 있음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704528" y="1291025"/>
            <a:ext cx="9073008" cy="14899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자료형이란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사용할 데이터의 종류에 따라 메모리 공간을 적절하게 설정해 주는 것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파이썬에서는</a:t>
            </a:r>
            <a:r>
              <a:rPr lang="ko-KR" altLang="en-US" sz="1800" dirty="0" smtClean="0"/>
              <a:t> 표기하지 않음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=10, name=“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pi=3.14)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102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자료</a:t>
            </a:r>
            <a:r>
              <a:rPr lang="ko-KR" altLang="en-US" dirty="0" err="1" smtClean="0"/>
              <a:t>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80592" y="1519823"/>
            <a:ext cx="4608512" cy="553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정수형 </a:t>
            </a:r>
            <a:r>
              <a:rPr lang="ko-KR" altLang="en-US" sz="2000" b="1" dirty="0" smtClean="0"/>
              <a:t>자료</a:t>
            </a:r>
            <a:endParaRPr lang="en-US" altLang="ko-KR" sz="2000" b="1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80592" y="3081734"/>
            <a:ext cx="2880320" cy="553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실수형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자료</a:t>
            </a:r>
            <a:endParaRPr lang="en-US" altLang="ko-KR" sz="2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12640" y="1971997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num1 = 10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um2 = -11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2640" y="351378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num1 = 10.5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um2 = -11.23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025008" y="1492812"/>
            <a:ext cx="2880320" cy="553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논리</a:t>
            </a:r>
            <a:r>
              <a:rPr lang="ko-KR" altLang="en-US" sz="2000" b="1" dirty="0" smtClean="0"/>
              <a:t>형 </a:t>
            </a:r>
            <a:r>
              <a:rPr lang="ko-KR" altLang="en-US" sz="2000" b="1" dirty="0" smtClean="0"/>
              <a:t>자료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57056" y="1875117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r>
              <a:rPr lang="en-US" altLang="ko-KR" dirty="0" smtClean="0"/>
              <a:t>tate = True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dirty="0" smtClean="0"/>
              <a:t>un = False</a:t>
            </a:r>
          </a:p>
        </p:txBody>
      </p:sp>
    </p:spTree>
    <p:extLst>
      <p:ext uri="{BB962C8B-B14F-4D97-AF65-F5344CB8AC3E}">
        <p14:creationId xmlns:p14="http://schemas.microsoft.com/office/powerpoint/2010/main" val="25887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0870" y="1340768"/>
            <a:ext cx="8114578" cy="2808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문자형 자료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문자 한 개를 담는 문자형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ch</a:t>
            </a:r>
            <a:r>
              <a:rPr lang="en-US" altLang="ko-KR" sz="1800" dirty="0" smtClean="0"/>
              <a:t> = ‘k’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여러 개의 문자를 담는 문자열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= ’</a:t>
            </a:r>
            <a:r>
              <a:rPr lang="ko-KR" altLang="en-US" sz="1800" dirty="0" err="1" smtClean="0"/>
              <a:t>파이썬은</a:t>
            </a:r>
            <a:r>
              <a:rPr lang="ko-KR" altLang="en-US" sz="1800" dirty="0" smtClean="0"/>
              <a:t> 재미있다</a:t>
            </a:r>
            <a:r>
              <a:rPr lang="en-US" altLang="ko-KR" sz="1800" dirty="0" smtClean="0"/>
              <a:t>’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인사 </a:t>
            </a:r>
            <a:r>
              <a:rPr lang="en-US" altLang="ko-KR" sz="1800" dirty="0" smtClean="0"/>
              <a:t>= “</a:t>
            </a:r>
            <a:r>
              <a:rPr lang="ko-KR" altLang="en-US" sz="1800" dirty="0" smtClean="0"/>
              <a:t>안녕하세요</a:t>
            </a:r>
            <a:r>
              <a:rPr lang="en-US" altLang="ko-KR" sz="1800" dirty="0" smtClean="0"/>
              <a:t>＂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719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문자형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424608" y="1916832"/>
            <a:ext cx="4871506" cy="16750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020601" y="2017737"/>
            <a:ext cx="1512168" cy="4086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quotes.py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340768"/>
            <a:ext cx="792088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안에 따옴표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서로 중복이 되지 않게 함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39"/>
          <a:stretch/>
        </p:blipFill>
        <p:spPr>
          <a:xfrm>
            <a:off x="4511864" y="3663888"/>
            <a:ext cx="4529641" cy="2720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4149080"/>
            <a:ext cx="3312368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여러 줄로 출력하기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err="1" smtClean="0"/>
              <a:t>쌍따옴표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또는 </a:t>
            </a:r>
            <a:r>
              <a:rPr lang="ko-KR" altLang="en-US" sz="2000" b="1" dirty="0" err="1" smtClean="0"/>
              <a:t>홑따옴표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사용</a:t>
            </a:r>
            <a:r>
              <a:rPr lang="en-US" altLang="ko-KR" sz="2000" b="1" dirty="0" smtClean="0"/>
              <a:t>(“””~~”””)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43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1479</Words>
  <Application>Microsoft Office PowerPoint</Application>
  <PresentationFormat>A4 용지(210x297mm)</PresentationFormat>
  <Paragraphs>458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Adobe Heiti Std R</vt:lpstr>
      <vt:lpstr>Arial Unicode MS</vt:lpstr>
      <vt:lpstr>맑은 고딕</vt:lpstr>
      <vt:lpstr>휴먼엑스포</vt:lpstr>
      <vt:lpstr>Arial</vt:lpstr>
      <vt:lpstr>Cambria Math</vt:lpstr>
      <vt:lpstr>Wingdings</vt:lpstr>
      <vt:lpstr>Office 테마</vt:lpstr>
      <vt:lpstr>2장. 변수와 자료형, 연산자</vt:lpstr>
      <vt:lpstr>목 차</vt:lpstr>
      <vt:lpstr> 변수(variable)</vt:lpstr>
      <vt:lpstr> 변수(variable)</vt:lpstr>
      <vt:lpstr> 변수(variable)</vt:lpstr>
      <vt:lpstr> 자료형(Type)</vt:lpstr>
      <vt:lpstr> 자료형의 종류</vt:lpstr>
      <vt:lpstr> 자료형의 종류</vt:lpstr>
      <vt:lpstr> 문자형 자료형</vt:lpstr>
      <vt:lpstr> 컴퓨터에서 데이터 표현하기</vt:lpstr>
      <vt:lpstr> 10진수를 2진수로 바꾸기</vt:lpstr>
      <vt:lpstr> 진수 표현</vt:lpstr>
      <vt:lpstr> 아스키 코드와 유니코드</vt:lpstr>
      <vt:lpstr> 항과 연산자</vt:lpstr>
      <vt:lpstr> 대입 연산자</vt:lpstr>
      <vt:lpstr> 대입 연산자 연습문제</vt:lpstr>
      <vt:lpstr> 산술 연산자 </vt:lpstr>
      <vt:lpstr>실습 문제</vt:lpstr>
      <vt:lpstr> 산술 연산자 활용</vt:lpstr>
      <vt:lpstr> 대입 연산자, 복합대입 연산자</vt:lpstr>
      <vt:lpstr>실습 문제</vt:lpstr>
      <vt:lpstr> 비교 연산</vt:lpstr>
      <vt:lpstr> 논리 연산</vt:lpstr>
      <vt:lpstr> 논리 연산</vt:lpstr>
      <vt:lpstr> 비트 연산</vt:lpstr>
      <vt:lpstr> 비트 연산</vt:lpstr>
      <vt:lpstr> 문자열 연산</vt:lpstr>
      <vt:lpstr> 문자열 – 이스케이프 문자</vt:lpstr>
      <vt:lpstr> 형 변환(Type Conversion)</vt:lpstr>
      <vt:lpstr> 파이썬의 입력 처리</vt:lpstr>
      <vt:lpstr> 파이썬의 입력 처리</vt:lpstr>
      <vt:lpstr> 파이썬의 입력 처리</vt:lpstr>
      <vt:lpstr>실습 문제</vt:lpstr>
      <vt:lpstr>실습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322</cp:revision>
  <dcterms:created xsi:type="dcterms:W3CDTF">2019-03-04T02:36:55Z</dcterms:created>
  <dcterms:modified xsi:type="dcterms:W3CDTF">2023-03-17T22:39:31Z</dcterms:modified>
</cp:coreProperties>
</file>