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99" r:id="rId3"/>
    <p:sldId id="300" r:id="rId4"/>
    <p:sldId id="301" r:id="rId5"/>
    <p:sldId id="302" r:id="rId6"/>
    <p:sldId id="322" r:id="rId7"/>
    <p:sldId id="336" r:id="rId8"/>
    <p:sldId id="375" r:id="rId9"/>
    <p:sldId id="323" r:id="rId10"/>
    <p:sldId id="359" r:id="rId11"/>
    <p:sldId id="367" r:id="rId12"/>
    <p:sldId id="334" r:id="rId13"/>
    <p:sldId id="369" r:id="rId14"/>
    <p:sldId id="368" r:id="rId15"/>
    <p:sldId id="371" r:id="rId16"/>
    <p:sldId id="370" r:id="rId17"/>
    <p:sldId id="373" r:id="rId18"/>
    <p:sldId id="342" r:id="rId19"/>
    <p:sldId id="343" r:id="rId20"/>
    <p:sldId id="344" r:id="rId21"/>
    <p:sldId id="372" r:id="rId22"/>
    <p:sldId id="345" r:id="rId23"/>
    <p:sldId id="310" r:id="rId24"/>
    <p:sldId id="374" r:id="rId25"/>
    <p:sldId id="328" r:id="rId26"/>
    <p:sldId id="341" r:id="rId27"/>
    <p:sldId id="314" r:id="rId28"/>
    <p:sldId id="316" r:id="rId29"/>
    <p:sldId id="332" r:id="rId30"/>
    <p:sldId id="364" r:id="rId31"/>
    <p:sldId id="317" r:id="rId32"/>
    <p:sldId id="346" r:id="rId33"/>
    <p:sldId id="347" r:id="rId34"/>
    <p:sldId id="348" r:id="rId35"/>
    <p:sldId id="318" r:id="rId36"/>
    <p:sldId id="377" r:id="rId37"/>
    <p:sldId id="378" r:id="rId38"/>
    <p:sldId id="376" r:id="rId39"/>
    <p:sldId id="358" r:id="rId40"/>
    <p:sldId id="335" r:id="rId41"/>
    <p:sldId id="319" r:id="rId42"/>
    <p:sldId id="362" r:id="rId43"/>
    <p:sldId id="349" r:id="rId44"/>
    <p:sldId id="350" r:id="rId45"/>
    <p:sldId id="353" r:id="rId46"/>
    <p:sldId id="379" r:id="rId47"/>
    <p:sldId id="352" r:id="rId48"/>
    <p:sldId id="354" r:id="rId49"/>
    <p:sldId id="380" r:id="rId50"/>
    <p:sldId id="351" r:id="rId51"/>
    <p:sldId id="355" r:id="rId52"/>
    <p:sldId id="381" r:id="rId53"/>
    <p:sldId id="356" r:id="rId54"/>
    <p:sldId id="363" r:id="rId55"/>
    <p:sldId id="360" r:id="rId56"/>
    <p:sldId id="361" r:id="rId5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" y="-16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클래스와 상속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92834"/>
            <a:ext cx="416850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3000" y="2675404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tudent_test.py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/>
              <a:t>계산기 클래스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14601" y="1988840"/>
            <a:ext cx="1888559" cy="1944216"/>
            <a:chOff x="1280592" y="2060847"/>
            <a:chExt cx="1888559" cy="1944216"/>
          </a:xfrm>
        </p:grpSpPr>
        <p:sp>
          <p:nvSpPr>
            <p:cNvPr id="9" name="직사각형 8"/>
            <p:cNvSpPr/>
            <p:nvPr/>
          </p:nvSpPr>
          <p:spPr>
            <a:xfrm>
              <a:off x="1280593" y="2060847"/>
              <a:ext cx="1888558" cy="576063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Calculator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0593" y="2636911"/>
              <a:ext cx="1888558" cy="576065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ko-KR" dirty="0">
                  <a:latin typeface="+mn-ea"/>
                </a:rPr>
                <a:t>x</a:t>
              </a:r>
              <a:r>
                <a:rPr lang="en-US" altLang="ko-KR" dirty="0" smtClean="0">
                  <a:latin typeface="+mn-ea"/>
                </a:rPr>
                <a:t>, y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0592" y="3212976"/>
              <a:ext cx="1888559" cy="792087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add()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sub()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64568" y="1218818"/>
            <a:ext cx="305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계산기 클래스 만들기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2"/>
          <a:stretch/>
        </p:blipFill>
        <p:spPr>
          <a:xfrm>
            <a:off x="3402833" y="1961051"/>
            <a:ext cx="3612193" cy="3716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73485" y="2266781"/>
            <a:ext cx="17378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calculator.py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5" y="3933056"/>
            <a:ext cx="3482642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68760"/>
            <a:ext cx="3055982" cy="504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2060"/>
                </a:solidFill>
              </a:rPr>
              <a:t>학생 리스트 만들기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9" y="1836393"/>
            <a:ext cx="309070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23497" y="3443435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student_list.py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36393"/>
            <a:ext cx="4138019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6576" y="1268760"/>
            <a:ext cx="71287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+mn-ea"/>
              </a:rPr>
              <a:t>인스턴스</a:t>
            </a:r>
            <a:r>
              <a:rPr lang="ko-KR" altLang="en-US" sz="2000" dirty="0" smtClean="0">
                <a:latin typeface="+mn-ea"/>
              </a:rPr>
              <a:t> 리스트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클래스 리스트를 사용하면 </a:t>
            </a:r>
            <a:r>
              <a:rPr lang="ko-KR" altLang="en-US" sz="2000" dirty="0" err="1" smtClean="0">
                <a:latin typeface="+mn-ea"/>
              </a:rPr>
              <a:t>안되는</a:t>
            </a:r>
            <a:r>
              <a:rPr lang="ko-KR" altLang="en-US" sz="2000" dirty="0" smtClean="0">
                <a:latin typeface="+mn-ea"/>
              </a:rPr>
              <a:t> 경우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61050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5" y="3837113"/>
            <a:ext cx="4343777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574" y="1163360"/>
            <a:ext cx="733381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클래스 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해당 클래스를 사용하는 모두에게 공용으로 사용되는 변수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66795"/>
            <a:ext cx="444772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6" y="2060848"/>
            <a:ext cx="3098260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6" y="2070516"/>
            <a:ext cx="3199511" cy="4094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50228" y="1878898"/>
            <a:ext cx="0" cy="44780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88" y="2636911"/>
            <a:ext cx="1512168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인스턴</a:t>
            </a:r>
            <a:r>
              <a:rPr lang="ko-KR" altLang="en-US" sz="1600"/>
              <a:t>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6656" y="2806187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376" y="2292407"/>
            <a:ext cx="141757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클</a:t>
            </a:r>
            <a:r>
              <a:rPr lang="ko-KR" altLang="en-US" sz="1600"/>
              <a:t>래</a:t>
            </a:r>
            <a:r>
              <a:rPr lang="ko-KR" altLang="en-US" sz="1600" smtClean="0"/>
              <a:t>스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61312" y="2476214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542" y="1290826"/>
            <a:ext cx="32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카운터 만들기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9"/>
          <a:stretch/>
        </p:blipFill>
        <p:spPr>
          <a:xfrm>
            <a:off x="1352600" y="1947866"/>
            <a:ext cx="2520280" cy="389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64568" y="1268762"/>
            <a:ext cx="5256584" cy="5040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+mn-ea"/>
              </a:rPr>
              <a:t>클래스 리스트를 사용해야 하는 경우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564904"/>
            <a:ext cx="3749365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605751"/>
            <a:ext cx="3672408" cy="31536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558" y="1290826"/>
            <a:ext cx="32293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클래스 리스트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3005"/>
            <a:ext cx="5204911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93160" y="3224688"/>
            <a:ext cx="108012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city.py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정보 은닉</a:t>
            </a:r>
            <a:r>
              <a:rPr lang="en-US" altLang="ko-KR" sz="2800" dirty="0" smtClean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052736"/>
            <a:ext cx="8424936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보안을 위해 클래스에 접근을 제한함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- </a:t>
            </a:r>
            <a:r>
              <a:rPr lang="ko-KR" altLang="en-US" b="1" dirty="0" smtClean="0">
                <a:latin typeface="+mn-ea"/>
              </a:rPr>
              <a:t>함수 만들어 멤버 입력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2852936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3080" y="3152213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064568" y="1522310"/>
            <a:ext cx="5431020" cy="418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3493" y="1645294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person.py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2" y="2204864"/>
            <a:ext cx="319267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초기자와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정보 은닉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클래스의 상속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329524"/>
            <a:ext cx="7704856" cy="1523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건강 상태 클래스 만들기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운동을 하면 체력이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증가하고 술을 마시면 체력이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감소함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건강 상태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로 설정 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의 범위 </a:t>
            </a:r>
            <a:r>
              <a:rPr lang="en-US" altLang="ko-KR" dirty="0" smtClean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780928"/>
            <a:ext cx="2592288" cy="2523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4176464" cy="4834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924944"/>
            <a:ext cx="489246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11485" y="2348880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health.py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576" y="1268760"/>
            <a:ext cx="4384002" cy="553998"/>
          </a:xfrm>
          <a:prstGeom prst="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health </a:t>
            </a:r>
            <a:r>
              <a:rPr lang="ko-KR" altLang="en-US" sz="2000" dirty="0" smtClean="0"/>
              <a:t>클래스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1916832"/>
            <a:ext cx="369602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60589" y="2348879"/>
            <a:ext cx="199261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ealth_main.py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301990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발급하</a:t>
            </a:r>
            <a:r>
              <a:rPr lang="ko-KR" altLang="en-US" sz="2000" dirty="0">
                <a:latin typeface="+mn-ea"/>
              </a:rPr>
              <a:t>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600" y="19075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멤버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(id), </a:t>
            </a:r>
            <a:r>
              <a:rPr lang="ko-KR" altLang="en-US" dirty="0"/>
              <a:t>사원이름</a:t>
            </a:r>
            <a:r>
              <a:rPr lang="en-US" altLang="ko-KR" dirty="0"/>
              <a:t>(name),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클래스 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serial_num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56656" y="3068960"/>
            <a:ext cx="1888558" cy="1943133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Employee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id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__</a:t>
              </a:r>
              <a:r>
                <a:rPr lang="en-US" altLang="ko-KR" dirty="0" err="1" smtClean="0">
                  <a:latin typeface="+mn-ea"/>
                </a:rPr>
                <a:t>str</a:t>
              </a:r>
              <a:r>
                <a:rPr lang="en-US" altLang="ko-KR" dirty="0" smtClean="0">
                  <a:latin typeface="+mn-ea"/>
                </a:rPr>
                <a:t>__()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453949"/>
            <a:ext cx="2890998" cy="1055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0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88841"/>
            <a:ext cx="6805250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172858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employee.py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124744"/>
            <a:ext cx="6048672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클래스의 메모리 영역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068" y="1988841"/>
            <a:ext cx="2049093" cy="15430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533" y="3731554"/>
            <a:ext cx="145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2960" y="2134960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2960" y="2942073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371" y="1988841"/>
            <a:ext cx="2195061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8378" y="3710847"/>
            <a:ext cx="12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5436613" y="2363085"/>
            <a:ext cx="1371989" cy="9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7" idx="1"/>
          </p:cNvCxnSpPr>
          <p:nvPr/>
        </p:nvCxnSpPr>
        <p:spPr>
          <a:xfrm>
            <a:off x="5436614" y="3155474"/>
            <a:ext cx="1371988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08602" y="2134960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1 -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8602" y="2930119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9044" y="1988840"/>
            <a:ext cx="1760943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716" y="3710847"/>
            <a:ext cx="177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데이터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고정영역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74586" y="2699225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0049" y="2195174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906564" y="2412838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2919668" y="3024628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5" y="4185389"/>
            <a:ext cx="2298539" cy="2173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026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18" y="2129296"/>
            <a:ext cx="4298053" cy="3642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97216" y="3140968"/>
            <a:ext cx="201622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mployee_main.py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29296"/>
            <a:ext cx="2629128" cy="1539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152461"/>
            <a:ext cx="8616032" cy="198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정의할때</a:t>
            </a:r>
            <a:r>
              <a:rPr lang="ko-KR" altLang="en-US" sz="1800" dirty="0" smtClean="0">
                <a:solidFill>
                  <a:srgbClr val="002060"/>
                </a:solidFill>
              </a:rPr>
              <a:t> 이미 구현된 클래스를 상속</a:t>
            </a:r>
            <a:r>
              <a:rPr lang="en-US" altLang="ko-KR" sz="1800" dirty="0" smtClean="0">
                <a:solidFill>
                  <a:srgbClr val="002060"/>
                </a:solidFill>
              </a:rPr>
              <a:t>(inheritance) </a:t>
            </a:r>
            <a:r>
              <a:rPr lang="ko-KR" altLang="en-US" sz="1800" dirty="0" smtClean="0">
                <a:solidFill>
                  <a:srgbClr val="002060"/>
                </a:solidFill>
              </a:rPr>
              <a:t>받아서 속성이나 기능이 확장되는 클래스를 구현함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2640" y="3181782"/>
            <a:ext cx="4536504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 </a:t>
            </a:r>
          </a:p>
          <a:p>
            <a:r>
              <a:rPr lang="en-US" altLang="ko-KR" b="1" dirty="0">
                <a:latin typeface="+mn-ea"/>
              </a:rPr>
              <a:t>c</a:t>
            </a:r>
            <a:r>
              <a:rPr lang="en-US" altLang="ko-KR" b="1" dirty="0" smtClean="0">
                <a:latin typeface="+mn-ea"/>
              </a:rPr>
              <a:t>lass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상속할 클래스 이름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9213" y="4078458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9213" y="5517233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3359800" y="4820461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596729" y="4172959"/>
            <a:ext cx="2025526" cy="19937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3837" y="5221823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1856656" y="3973071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856656" y="5221877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0327" y="2147661"/>
            <a:ext cx="1888558" cy="432049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4519" y="3587822"/>
            <a:ext cx="158100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050365" y="4082674"/>
            <a:ext cx="1888558" cy="44215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Employee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327" y="2589819"/>
            <a:ext cx="1888558" cy="853985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ame</a:t>
            </a:r>
          </a:p>
          <a:p>
            <a:pPr algn="ctr"/>
            <a:r>
              <a:rPr lang="en-US" altLang="ko-KR" dirty="0" smtClean="0">
                <a:latin typeface="+mn-ea"/>
              </a:rPr>
              <a:t>age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0365" y="4506613"/>
            <a:ext cx="1888558" cy="665384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e</a:t>
            </a:r>
            <a:r>
              <a:rPr lang="en-US" altLang="ko-KR" dirty="0" err="1" smtClean="0">
                <a:latin typeface="+mn-ea"/>
              </a:rPr>
              <a:t>mployee_id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4568" y="1401531"/>
            <a:ext cx="2736304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 상속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6976" y="2204864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부모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name, age</a:t>
            </a:r>
            <a:endParaRPr lang="en-US" altLang="ko-KR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976" y="4122148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</a:t>
            </a:r>
            <a:r>
              <a:rPr lang="ko-KR" altLang="en-US" dirty="0">
                <a:latin typeface="+mn-ea"/>
              </a:rPr>
              <a:t>식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err="1" smtClean="0">
                <a:latin typeface="+mn-ea"/>
              </a:rPr>
              <a:t>employee_id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5760640" cy="88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– Person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상속</a:t>
            </a:r>
            <a:endParaRPr lang="en-US" altLang="ko-KR" sz="20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자기 멤버 없는 경우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7814"/>
            <a:ext cx="3917020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1979"/>
            <a:ext cx="3360711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6" y="3377840"/>
            <a:ext cx="3337849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6492"/>
            <a:ext cx="8064896" cy="25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/>
              <a:t>“</a:t>
            </a: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“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- 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 데이터 단위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책상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</a:t>
            </a:r>
            <a:r>
              <a:rPr lang="en-US" altLang="ko-KR" sz="2200" b="1" dirty="0" smtClean="0">
                <a:solidFill>
                  <a:srgbClr val="002060"/>
                </a:solidFill>
              </a:rPr>
              <a:t>)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/>
              <a:t>객체를 기반으로 하는 프로그래밍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먼저 객체를 만들고 객체 사이에 일어나는 일을 구현함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38861" y="386104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5405" y="442205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092" y="4983069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59" y="5582420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217423" y="394887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>
            <a:off x="7166507" y="394839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4" name="타원 13"/>
          <p:cNvSpPr/>
          <p:nvPr/>
        </p:nvSpPr>
        <p:spPr>
          <a:xfrm>
            <a:off x="5217423" y="522910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166507" y="522862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230403" y="4308431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4" idx="0"/>
          </p:cNvCxnSpPr>
          <p:nvPr/>
        </p:nvCxnSpPr>
        <p:spPr>
          <a:xfrm>
            <a:off x="5643569" y="4668958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1568" y="4836253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140" y="4772977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3141" y="3948391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504" y="4642666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78091" y="422409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78091" y="4772977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2958" y="533943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74821" y="3872127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640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603322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7344816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Employee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멤버 있는 경우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1916832"/>
            <a:ext cx="7110077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4365104"/>
            <a:ext cx="3497883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236864"/>
            <a:ext cx="8337399" cy="1472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재정의</a:t>
            </a:r>
            <a:r>
              <a:rPr lang="en-US" altLang="ko-KR" sz="2000" b="1" dirty="0" smtClean="0"/>
              <a:t>(Method Overriding)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32720" y="2852936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12840" y="4771506"/>
            <a:ext cx="183161" cy="459908"/>
            <a:chOff x="4357443" y="3272952"/>
            <a:chExt cx="235517" cy="444080"/>
          </a:xfrm>
        </p:grpSpPr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432720" y="5229200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2720" y="3413678"/>
            <a:ext cx="2392614" cy="12394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take_off</a:t>
            </a:r>
            <a:r>
              <a:rPr lang="en-US" altLang="ko-KR" sz="2000" dirty="0" smtClean="0">
                <a:latin typeface="+mn-ea"/>
              </a:rPr>
              <a:t>(),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fly(),  </a:t>
            </a:r>
          </a:p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32720" y="5774223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671668"/>
            <a:ext cx="2461870" cy="1559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7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9337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436155"/>
            <a:ext cx="596697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52600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상수는 대문자로 표기</a:t>
            </a:r>
            <a:r>
              <a:rPr lang="en-US" altLang="ko-KR" dirty="0" smtClean="0">
                <a:solidFill>
                  <a:srgbClr val="C00000"/>
                </a:solidFill>
              </a:rPr>
              <a:t>.. </a:t>
            </a:r>
            <a:r>
              <a:rPr lang="ko-KR" altLang="en-US" dirty="0" smtClean="0">
                <a:solidFill>
                  <a:srgbClr val="C00000"/>
                </a:solidFill>
              </a:rPr>
              <a:t>클래스 이름으로 직접 접근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972" y="5445224"/>
            <a:ext cx="356439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부모 클래스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상속 </a:t>
            </a:r>
            <a:r>
              <a:rPr lang="en-US" altLang="ko-KR" sz="1600" dirty="0" smtClean="0"/>
              <a:t>– super()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4908" y="5629031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1" y="2131031"/>
            <a:ext cx="472052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62125" y="2060848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18644" y="4437112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97711" y="4883559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MoreCalculator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1707" y="2996952"/>
            <a:ext cx="2515611" cy="128208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add()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ub()</a:t>
            </a:r>
          </a:p>
          <a:p>
            <a:pPr algn="ctr"/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ul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iv()</a:t>
            </a: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7711" y="5325715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pow(), div()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55892" y="2505371"/>
            <a:ext cx="2521427" cy="49158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,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97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멤버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6976" y="33569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더하기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빼기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곱하기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76" y="52412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거듭제곱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 재정의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772816"/>
            <a:ext cx="3772227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7421"/>
            <a:ext cx="509822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25700"/>
            <a:ext cx="2671277" cy="3337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7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1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계산기 클래스의 기능 확장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객체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 </a:t>
            </a:r>
            <a:r>
              <a:rPr lang="ko-KR" altLang="en-US" sz="1800" dirty="0" smtClean="0"/>
              <a:t>이상의 값을 가질 수 없도록 제한하는 </a:t>
            </a:r>
            <a:r>
              <a:rPr lang="en-US" altLang="ko-KR" sz="1800" dirty="0" err="1" smtClean="0"/>
              <a:t>MaxLimitCalculator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  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929081" y="2964414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5600" y="4199410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64667" y="4645857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MaxLimitCalculator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8664" y="3410522"/>
            <a:ext cx="2511028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dd()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64667" y="5088013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add() </a:t>
            </a:r>
            <a:r>
              <a:rPr lang="ko-KR" altLang="en-US" dirty="0" smtClean="0">
                <a:latin typeface="+mn-ea"/>
              </a:rPr>
              <a:t>재정의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/>
          <a:stretch/>
        </p:blipFill>
        <p:spPr>
          <a:xfrm>
            <a:off x="5330529" y="3153553"/>
            <a:ext cx="3222871" cy="2248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272808" cy="534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객체 변수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100 </a:t>
            </a:r>
            <a:r>
              <a:rPr lang="ko-KR" altLang="en-US" sz="2000" b="1" dirty="0" smtClean="0"/>
              <a:t>이상의 값을 가질 수 없도록 제한함 </a:t>
            </a:r>
            <a:r>
              <a:rPr lang="en-US" altLang="ko-KR" sz="2000" b="1" dirty="0" smtClean="0"/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7400"/>
            <a:ext cx="4751716" cy="358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3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4139"/>
            <a:ext cx="7200800" cy="302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객체에 대한 속성과 기능을 코드로 구현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객체에 </a:t>
            </a:r>
            <a:r>
              <a:rPr lang="ko-KR" altLang="en-US" sz="1800" dirty="0"/>
              <a:t>대한 설계도 또는 청사진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함</a:t>
            </a:r>
            <a:r>
              <a:rPr lang="en-US" altLang="ko-KR" sz="18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smtClean="0"/>
              <a:t>멤버 함수</a:t>
            </a:r>
            <a:endParaRPr lang="en-US" altLang="ko-KR" sz="18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0992" y="4509120"/>
            <a:ext cx="4871616" cy="1224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 클래스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멤버변수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학번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사는 곳 등</a:t>
            </a:r>
            <a:r>
              <a:rPr lang="en-US" altLang="ko-KR" sz="1600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기능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수강신청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수업듣기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 보기 등</a:t>
            </a:r>
            <a:r>
              <a:rPr lang="en-US" altLang="ko-KR" sz="1600" dirty="0" smtClean="0">
                <a:latin typeface="+mn-ea"/>
              </a:rPr>
              <a:t>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533" y="4293096"/>
            <a:ext cx="3405419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클래스 정의하기</a:t>
            </a:r>
            <a:endParaRPr lang="en-US" altLang="ko-KR" sz="2000" b="1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 :</a:t>
            </a:r>
          </a:p>
          <a:p>
            <a:pPr lvl="1"/>
            <a:r>
              <a:rPr lang="en-US" altLang="ko-KR" b="1" dirty="0"/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/>
              <a:t>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__(self):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</a:t>
            </a:r>
            <a:r>
              <a:rPr lang="ko-KR" altLang="en-US" b="1" dirty="0" smtClean="0">
                <a:solidFill>
                  <a:srgbClr val="002060"/>
                </a:solidFill>
              </a:rPr>
              <a:t>수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함수이름</a:t>
            </a:r>
            <a:r>
              <a:rPr lang="en-US" altLang="ko-KR" b="1" dirty="0" smtClean="0">
                <a:solidFill>
                  <a:srgbClr val="002060"/>
                </a:solidFill>
              </a:rPr>
              <a:t>(self):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   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4568" y="1314481"/>
            <a:ext cx="59046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단위변환</a:t>
            </a:r>
            <a:r>
              <a:rPr lang="en-US" altLang="ko-KR" sz="2000" b="1" dirty="0" smtClean="0"/>
              <a:t>- inch(</a:t>
            </a:r>
            <a:r>
              <a:rPr lang="ko-KR" altLang="en-US" sz="2000" b="1" dirty="0" smtClean="0"/>
              <a:t>인치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mm</a:t>
            </a:r>
            <a:r>
              <a:rPr lang="ko-KR" altLang="en-US" sz="2000" b="1" dirty="0" smtClean="0"/>
              <a:t>로 변환하는 클래스 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8584" y="2060848"/>
            <a:ext cx="2088232" cy="2160240"/>
            <a:chOff x="1624281" y="1988840"/>
            <a:chExt cx="1888559" cy="1836204"/>
          </a:xfrm>
        </p:grpSpPr>
        <p:sp>
          <p:nvSpPr>
            <p:cNvPr id="9" name="직사각형 8"/>
            <p:cNvSpPr/>
            <p:nvPr/>
          </p:nvSpPr>
          <p:spPr>
            <a:xfrm>
              <a:off x="1624282" y="1988840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err="1" smtClean="0">
                  <a:latin typeface="+mn-ea"/>
                </a:rPr>
                <a:t>ScaleConverter</a:t>
              </a:r>
              <a:endParaRPr lang="en-US" altLang="ko-KR" b="1" dirty="0" smtClean="0">
                <a:latin typeface="+mn-ea"/>
              </a:endParaRP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4282" y="2348399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+mn-ea"/>
                </a:rPr>
                <a:t> </a:t>
              </a: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units_from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units_to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factor</a:t>
              </a:r>
            </a:p>
            <a:p>
              <a:endParaRPr lang="en-US" altLang="ko-KR" sz="2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4281" y="3284984"/>
              <a:ext cx="1888559" cy="54006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r>
                <a:rPr lang="en-US" altLang="ko-KR" dirty="0" smtClean="0">
                  <a:latin typeface="+mn-ea"/>
                </a:rPr>
                <a:t>convert()</a:t>
              </a:r>
            </a:p>
            <a:p>
              <a:pPr algn="ctr"/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1" y="4997558"/>
            <a:ext cx="4669092" cy="1313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098779"/>
            <a:ext cx="5544616" cy="2718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63009" y="2492896"/>
            <a:ext cx="1888558" cy="43204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ScaleConverter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65249" y="4330161"/>
            <a:ext cx="118795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280466" y="4760908"/>
            <a:ext cx="1888558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Converters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63009" y="2935054"/>
            <a:ext cx="1888558" cy="93220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units_from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u</a:t>
            </a:r>
            <a:r>
              <a:rPr lang="en-US" altLang="ko-KR" dirty="0" err="1" smtClean="0">
                <a:latin typeface="+mn-ea"/>
              </a:rPr>
              <a:t>nits_to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factor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1972" y="3867261"/>
            <a:ext cx="1888558" cy="4336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280466" y="5595453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 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80466" y="5184847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offset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6" y="2355093"/>
            <a:ext cx="7812428" cy="3993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96616" y="1382845"/>
            <a:ext cx="4016919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고객 관리 프로그램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512840" y="2289487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57443" y="3207539"/>
            <a:ext cx="235517" cy="444080"/>
            <a:chOff x="4357443" y="3272952"/>
            <a:chExt cx="235517" cy="444080"/>
          </a:xfrm>
        </p:grpSpPr>
        <p:sp>
          <p:nvSpPr>
            <p:cNvPr id="15" name="이등변 삼각형 14">
              <a:extLst>
                <a:ext uri="{FF2B5EF4-FFF2-40B4-BE49-F238E27FC236}">
                  <a16:creationId xmlns=""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D15E6F92-B9C8-4563-8C4E-646F583209B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44688" y="4090507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6469" y="4090507"/>
            <a:ext cx="1996731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43054" y="3651619"/>
            <a:ext cx="2521850" cy="440159"/>
            <a:chOff x="1406902" y="3597087"/>
            <a:chExt cx="2271555" cy="44015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268760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844824"/>
            <a:ext cx="6408712" cy="1368152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2692"/>
              </p:ext>
            </p:extLst>
          </p:nvPr>
        </p:nvGraphicFramePr>
        <p:xfrm>
          <a:off x="1496616" y="3429000"/>
          <a:ext cx="6264696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7928821" cy="474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2841223"/>
            <a:ext cx="73005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636912"/>
            <a:ext cx="216024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ustomer_test.py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1772815"/>
            <a:ext cx="5425911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278322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GoldCustomer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970256"/>
            <a:ext cx="7272808" cy="282689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696558" y="204459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48" y="1444471"/>
            <a:ext cx="6424217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2088232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goldcustomer.py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1684986"/>
            <a:ext cx="5151567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2636912"/>
            <a:ext cx="7315834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852936"/>
            <a:ext cx="2592288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oldcustomer_test.py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 정의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멤버변수와 멤버 함수에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self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키워드 사용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</a:rPr>
              <a:t>객체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sz="1800" b="1" dirty="0">
                <a:solidFill>
                  <a:srgbClr val="C00000"/>
                </a:solidFill>
              </a:rPr>
              <a:t>) = </a:t>
            </a:r>
            <a:r>
              <a:rPr lang="ko-KR" altLang="en-US" sz="1800" b="1" dirty="0"/>
              <a:t>클래스 이름</a:t>
            </a:r>
            <a:r>
              <a:rPr lang="en-US" altLang="ko-KR" sz="1800" b="1" dirty="0" smtClean="0"/>
              <a:t>() -&gt; </a:t>
            </a:r>
            <a:r>
              <a:rPr lang="ko-KR" altLang="en-US" sz="1800" b="1" dirty="0" smtClean="0"/>
              <a:t>객체 생성</a:t>
            </a:r>
            <a:endParaRPr lang="en-US" altLang="ko-KR" sz="18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b="1" dirty="0" smtClean="0"/>
              <a:t>객체이름</a:t>
            </a:r>
            <a:r>
              <a:rPr lang="en-US" altLang="ko-KR" sz="1800" b="1" dirty="0" smtClean="0"/>
              <a:t>.</a:t>
            </a:r>
            <a:r>
              <a:rPr lang="ko-KR" altLang="en-US" sz="1800" b="1" dirty="0" smtClean="0"/>
              <a:t>속성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err="1" smtClean="0"/>
              <a:t>점연산자로</a:t>
            </a:r>
            <a:r>
              <a:rPr lang="ko-KR" altLang="en-US" sz="1800" b="1" dirty="0" smtClean="0"/>
              <a:t> 접근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20978" y="3018068"/>
            <a:ext cx="1888558" cy="1943133"/>
            <a:chOff x="1696290" y="2832905"/>
            <a:chExt cx="1888558" cy="1943133"/>
          </a:xfrm>
        </p:grpSpPr>
        <p:sp>
          <p:nvSpPr>
            <p:cNvPr id="18" name="직사각형 17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Student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grade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learn()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3" b="32049"/>
          <a:stretch/>
        </p:blipFill>
        <p:spPr>
          <a:xfrm>
            <a:off x="3760890" y="3003939"/>
            <a:ext cx="4124110" cy="238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645125" y="3356992"/>
            <a:ext cx="1528518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student1.py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90" y="5517232"/>
            <a:ext cx="4675022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3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67856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970256"/>
            <a:ext cx="7272808" cy="3402960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44825"/>
            <a:ext cx="6551926" cy="5327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1454207"/>
            <a:ext cx="201622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vipcustomer.py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708920"/>
            <a:ext cx="727011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068960"/>
            <a:ext cx="237626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ipcustomer_test.py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3" y="1700808"/>
            <a:ext cx="6342113" cy="70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79" y="1640668"/>
            <a:ext cx="6660458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97284" y="1862829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827738"/>
            <a:ext cx="700338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29000"/>
            <a:ext cx="5608806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5848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리스트로 고객 관리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4" y="1916832"/>
            <a:ext cx="5768840" cy="405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12776"/>
            <a:ext cx="7704093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customer_main2.py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2060"/>
                </a:solidFill>
              </a:rPr>
              <a:t>__</a:t>
            </a:r>
            <a:r>
              <a:rPr lang="en-US" altLang="ko-KR" dirty="0" err="1">
                <a:solidFill>
                  <a:srgbClr val="002060"/>
                </a:solidFill>
              </a:rPr>
              <a:t>init</a:t>
            </a:r>
            <a:r>
              <a:rPr lang="en-US" altLang="ko-KR" dirty="0">
                <a:solidFill>
                  <a:srgbClr val="002060"/>
                </a:solidFill>
              </a:rPr>
              <a:t>__()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/>
              <a:t>초기자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초기자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생성할 때 호출되는 명령어 집합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초기자라고도 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sz="1800" dirty="0" smtClean="0">
                <a:solidFill>
                  <a:srgbClr val="002060"/>
                </a:solidFill>
              </a:rPr>
              <a:t>(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초기화함수</a:t>
            </a:r>
            <a:r>
              <a:rPr lang="en-US" altLang="ko-KR" sz="1800" dirty="0" smtClean="0">
                <a:solidFill>
                  <a:srgbClr val="002060"/>
                </a:solidFill>
              </a:rPr>
              <a:t>)</a:t>
            </a:r>
            <a:r>
              <a:rPr lang="ko-KR" altLang="en-US" sz="1800" dirty="0" smtClean="0">
                <a:solidFill>
                  <a:srgbClr val="002060"/>
                </a:solidFill>
              </a:rPr>
              <a:t>는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init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__()</a:t>
            </a:r>
            <a:r>
              <a:rPr lang="ko-KR" altLang="en-US" sz="1800" dirty="0" smtClean="0">
                <a:solidFill>
                  <a:srgbClr val="002060"/>
                </a:solidFill>
              </a:rPr>
              <a:t>의 형태로 작성하고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리턴값이</a:t>
            </a:r>
            <a:r>
              <a:rPr lang="ko-KR" altLang="en-US" sz="1800" dirty="0" smtClean="0">
                <a:solidFill>
                  <a:srgbClr val="002060"/>
                </a:solidFill>
              </a:rPr>
              <a:t> 없다</a:t>
            </a:r>
            <a:r>
              <a:rPr lang="en-US" altLang="ko-KR" sz="1800" dirty="0">
                <a:solidFill>
                  <a:srgbClr val="002060"/>
                </a:solidFill>
              </a:rPr>
              <a:t>.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ko-KR" altLang="en-US" sz="1800" dirty="0" smtClean="0"/>
              <a:t>클래스 내의 모든 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매개변수에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를 넣어줌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2996952"/>
            <a:ext cx="6623361" cy="3200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113240" y="3591837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__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__(self) : </a:t>
            </a:r>
            <a:r>
              <a:rPr lang="ko-KR" altLang="en-US" dirty="0" smtClean="0">
                <a:solidFill>
                  <a:srgbClr val="002060"/>
                </a:solidFill>
              </a:rPr>
              <a:t>객체 정보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__</a:t>
            </a:r>
            <a:r>
              <a:rPr lang="en-US" altLang="ko-KR" sz="2000" b="1" dirty="0" err="1" smtClean="0"/>
              <a:t>str</a:t>
            </a:r>
            <a:r>
              <a:rPr lang="en-US" altLang="ko-KR" sz="2000" b="1" dirty="0" smtClean="0"/>
              <a:t>(self)__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하는 함수이다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정보를 담고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1122445" y="2463069"/>
            <a:ext cx="7001751" cy="3054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6" r="57787"/>
          <a:stretch/>
        </p:blipFill>
        <p:spPr>
          <a:xfrm>
            <a:off x="6609184" y="2780928"/>
            <a:ext cx="2761793" cy="208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2599" y="2228289"/>
            <a:ext cx="1498633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기본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/>
              <a:t>초기자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2494" y="1268760"/>
            <a:ext cx="79509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생성자를</a:t>
            </a:r>
            <a:r>
              <a:rPr lang="ko-KR" altLang="en-US" sz="2000" b="1" dirty="0" smtClean="0"/>
              <a:t> 생략하면 객체 생성시 자동으로 생성된다</a:t>
            </a:r>
            <a:r>
              <a:rPr lang="en-US" altLang="ko-KR" sz="2000" b="1" dirty="0" smtClean="0"/>
              <a:t>.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5" y="2021543"/>
            <a:ext cx="445046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58748" y="2276872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airplane.py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3136593"/>
            <a:ext cx="4107536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920552" y="2851089"/>
            <a:ext cx="6772335" cy="295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0" y="2301825"/>
            <a:ext cx="342929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57056" y="2301825"/>
            <a:ext cx="3888432" cy="373832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178" y="2060848"/>
            <a:ext cx="2598814" cy="584775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외부에서 사용할 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실행되지 않음</a:t>
            </a:r>
            <a:endParaRPr lang="en-US" altLang="ko-KR" sz="1600" dirty="0" smtClean="0"/>
          </a:p>
        </p:txBody>
      </p:sp>
      <p:cxnSp>
        <p:nvCxnSpPr>
          <p:cNvPr id="9" name="직선 화살표 연결선 8"/>
          <p:cNvCxnSpPr>
            <a:stCxn id="15" idx="3"/>
            <a:endCxn id="13" idx="1"/>
          </p:cNvCxnSpPr>
          <p:nvPr/>
        </p:nvCxnSpPr>
        <p:spPr>
          <a:xfrm>
            <a:off x="4880992" y="2353236"/>
            <a:ext cx="576064" cy="13550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1391</Words>
  <Application>Microsoft Office PowerPoint</Application>
  <PresentationFormat>A4 용지(210x297mm)</PresentationFormat>
  <Paragraphs>392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7장. 클래스와 상속</vt:lpstr>
      <vt:lpstr>목 차</vt:lpstr>
      <vt:lpstr> 객체 지향 프로그래밍</vt:lpstr>
      <vt:lpstr> 클래스(class)</vt:lpstr>
      <vt:lpstr> 클래스(class) 정의</vt:lpstr>
      <vt:lpstr> __init__()  생성자(초기자)</vt:lpstr>
      <vt:lpstr> __str__(self) : 객체 정보 함수</vt:lpstr>
      <vt:lpstr> 기본 생성자(초기자)</vt:lpstr>
      <vt:lpstr> 클래스(class) 모듈 사용</vt:lpstr>
      <vt:lpstr> 클래스(class) 모듈 사용</vt:lpstr>
      <vt:lpstr> 계산기 클래스 만들기</vt:lpstr>
      <vt:lpstr> 객체 리스트</vt:lpstr>
      <vt:lpstr> 인스턴스 변수와 클래스 변수</vt:lpstr>
      <vt:lpstr> 인스턴스 변수와 클래스 변수</vt:lpstr>
      <vt:lpstr> 인스턴스 변수와 클래스 변수</vt:lpstr>
      <vt:lpstr> 인스턴스 변수와 클래스 변수</vt:lpstr>
      <vt:lpstr> 클래스 변수</vt:lpstr>
      <vt:lpstr> 정보 은닉(Information Hiding)</vt:lpstr>
      <vt:lpstr> 정보 은닉(Information Hiding)</vt:lpstr>
      <vt:lpstr> 정보 은닉(Information Hiding)</vt:lpstr>
      <vt:lpstr> 정보 은닉(Information Hiding)</vt:lpstr>
      <vt:lpstr> 정보 은닉(Information Hiding)</vt:lpstr>
      <vt:lpstr> 사번 자동 부여</vt:lpstr>
      <vt:lpstr> 사번 자동 부여</vt:lpstr>
      <vt:lpstr> 사번 자동 부여</vt:lpstr>
      <vt:lpstr> 사번 자동 부여</vt:lpstr>
      <vt:lpstr> 상속(Inheritance)</vt:lpstr>
      <vt:lpstr> 상속(inheritance) </vt:lpstr>
      <vt:lpstr> 상속(inheritance) </vt:lpstr>
      <vt:lpstr> 상속(inheritance) 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상속(inheritance) </vt:lpstr>
      <vt:lpstr> 상속 실습예제 </vt:lpstr>
      <vt:lpstr> 상속 실습예제 </vt:lpstr>
      <vt:lpstr> 고객 관리 프로그램</vt:lpstr>
      <vt:lpstr> 고객 관리 프로그램</vt:lpstr>
      <vt:lpstr> 고객 관리 프로그램</vt:lpstr>
      <vt:lpstr> 고객 관리 프로그램</vt:lpstr>
      <vt:lpstr>PowerPoint 프레젠테이션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376</cp:revision>
  <dcterms:created xsi:type="dcterms:W3CDTF">2019-03-04T02:36:55Z</dcterms:created>
  <dcterms:modified xsi:type="dcterms:W3CDTF">2023-02-16T04:54:25Z</dcterms:modified>
</cp:coreProperties>
</file>