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363" r:id="rId3"/>
    <p:sldId id="364" r:id="rId4"/>
    <p:sldId id="365" r:id="rId5"/>
    <p:sldId id="366" r:id="rId6"/>
    <p:sldId id="367" r:id="rId7"/>
    <p:sldId id="400" r:id="rId8"/>
    <p:sldId id="368" r:id="rId9"/>
    <p:sldId id="369" r:id="rId10"/>
    <p:sldId id="370" r:id="rId11"/>
    <p:sldId id="371" r:id="rId12"/>
    <p:sldId id="401" r:id="rId13"/>
    <p:sldId id="394" r:id="rId14"/>
    <p:sldId id="374" r:id="rId15"/>
    <p:sldId id="375" r:id="rId16"/>
    <p:sldId id="393" r:id="rId17"/>
    <p:sldId id="376" r:id="rId18"/>
    <p:sldId id="377" r:id="rId19"/>
    <p:sldId id="395" r:id="rId20"/>
    <p:sldId id="379" r:id="rId21"/>
    <p:sldId id="381" r:id="rId22"/>
    <p:sldId id="383" r:id="rId23"/>
    <p:sldId id="402" r:id="rId24"/>
    <p:sldId id="380" r:id="rId25"/>
    <p:sldId id="384" r:id="rId26"/>
    <p:sldId id="399" r:id="rId27"/>
    <p:sldId id="385" r:id="rId28"/>
    <p:sldId id="386" r:id="rId29"/>
    <p:sldId id="396" r:id="rId30"/>
    <p:sldId id="387" r:id="rId31"/>
    <p:sldId id="388" r:id="rId32"/>
    <p:sldId id="397" r:id="rId33"/>
    <p:sldId id="398" r:id="rId34"/>
    <p:sldId id="389" r:id="rId35"/>
    <p:sldId id="390" r:id="rId36"/>
    <p:sldId id="391" r:id="rId37"/>
    <p:sldId id="300" r:id="rId38"/>
    <p:sldId id="362" r:id="rId39"/>
    <p:sldId id="302" r:id="rId40"/>
    <p:sldId id="333" r:id="rId41"/>
    <p:sldId id="342" r:id="rId42"/>
    <p:sldId id="343" r:id="rId43"/>
    <p:sldId id="304" r:id="rId44"/>
    <p:sldId id="303" r:id="rId45"/>
    <p:sldId id="305" r:id="rId46"/>
    <p:sldId id="358" r:id="rId47"/>
    <p:sldId id="335" r:id="rId4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mrunal.org/2013/12/ibps-spl-it-specialist-officer-previous-question-papers-from-2012-and-2013-exam-professional-knowledge-information-technology-section-mcqs.html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8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>
                <a:solidFill>
                  <a:schemeClr val="tx1"/>
                </a:solidFill>
              </a:rPr>
              <a:t>파일 입</a:t>
            </a:r>
            <a:r>
              <a:rPr lang="en-US" altLang="ko-KR" sz="3600" b="1" dirty="0">
                <a:solidFill>
                  <a:schemeClr val="tx1"/>
                </a:solidFill>
              </a:rPr>
              <a:t>,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출력 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&amp;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예외처리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파일 쓰기 </a:t>
            </a:r>
            <a:r>
              <a:rPr lang="en-US" altLang="ko-KR" sz="2800" dirty="0" smtClean="0"/>
              <a:t>- </a:t>
            </a:r>
            <a:r>
              <a:rPr lang="ko-KR" altLang="en-US" sz="2800" dirty="0" err="1" smtClean="0"/>
              <a:t>리스트형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08584" y="1268760"/>
            <a:ext cx="50405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리스트형</a:t>
            </a:r>
            <a:r>
              <a:rPr lang="ko-KR" altLang="en-US" sz="2000" b="1" dirty="0" smtClean="0"/>
              <a:t> 자료를 파일에 쓰기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5" y="1966122"/>
            <a:ext cx="6081287" cy="387129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4028600"/>
            <a:ext cx="3240360" cy="66713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18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</a:t>
            </a:r>
            <a:r>
              <a:rPr lang="ko-KR" altLang="en-US" dirty="0" smtClean="0"/>
              <a:t>파일 입출력</a:t>
            </a:r>
            <a:r>
              <a:rPr lang="ko-KR" altLang="en-US" sz="2800" dirty="0" smtClean="0"/>
              <a:t>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20" y="1076543"/>
            <a:ext cx="88569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계절</a:t>
            </a:r>
            <a:r>
              <a:rPr lang="en-US" altLang="ko-KR" dirty="0" smtClean="0"/>
              <a:t>(season)</a:t>
            </a:r>
            <a:r>
              <a:rPr lang="ko-KR" altLang="en-US" dirty="0" smtClean="0"/>
              <a:t>을 파일에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콘솔에 읽어오는 프로그램을 작성하세요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출력 파일 이</a:t>
            </a:r>
            <a:r>
              <a:rPr lang="ko-KR" altLang="en-US" dirty="0"/>
              <a:t>름</a:t>
            </a:r>
            <a:r>
              <a:rPr lang="en-US" altLang="ko-KR" dirty="0" smtClean="0"/>
              <a:t>: season.txt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season = [ ‘</a:t>
            </a:r>
            <a:r>
              <a:rPr lang="ko-KR" altLang="en-US" dirty="0" smtClean="0"/>
              <a:t>봄</a:t>
            </a:r>
            <a:r>
              <a:rPr lang="en-US" altLang="ko-KR" dirty="0" smtClean="0"/>
              <a:t>’,  ‘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’,  ‘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’,  ‘</a:t>
            </a:r>
            <a:r>
              <a:rPr lang="ko-KR" altLang="en-US" dirty="0" smtClean="0"/>
              <a:t>겨울</a:t>
            </a:r>
            <a:r>
              <a:rPr lang="en-US" altLang="ko-KR" dirty="0" smtClean="0"/>
              <a:t>’ ]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6" y="3501008"/>
            <a:ext cx="825355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46" y="2981131"/>
            <a:ext cx="3783462" cy="35469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36576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☞ 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54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</a:t>
            </a:r>
            <a:r>
              <a:rPr lang="ko-KR" altLang="en-US" dirty="0" smtClean="0"/>
              <a:t>파일 입출력</a:t>
            </a:r>
            <a:r>
              <a:rPr lang="ko-KR" altLang="en-US" sz="2800" dirty="0" smtClean="0"/>
              <a:t>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124744"/>
            <a:ext cx="50405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텍스트 파일의 줄 수 세기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44824"/>
            <a:ext cx="3833192" cy="2949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0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리스트 랜덤 출력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08584" y="1268760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err="1" smtClean="0"/>
              <a:t>리스트형</a:t>
            </a:r>
            <a:r>
              <a:rPr lang="ko-KR" altLang="en-US" sz="2000" b="1" dirty="0" smtClean="0"/>
              <a:t> 자료 </a:t>
            </a:r>
            <a:r>
              <a:rPr lang="ko-KR" altLang="en-US" sz="2000" b="1" dirty="0" err="1" smtClean="0"/>
              <a:t>랜덤하게</a:t>
            </a:r>
            <a:r>
              <a:rPr lang="ko-KR" altLang="en-US" sz="2000" b="1" dirty="0" smtClean="0"/>
              <a:t> 출력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en-US" altLang="ko-KR" sz="2000" b="1" dirty="0" err="1" smtClean="0"/>
              <a:t>f.read</a:t>
            </a:r>
            <a:r>
              <a:rPr lang="en-US" altLang="ko-KR" sz="2000" b="1" dirty="0" smtClean="0"/>
              <a:t>().split() </a:t>
            </a:r>
            <a:r>
              <a:rPr lang="ko-KR" altLang="en-US" sz="2000" b="1" dirty="0" smtClean="0"/>
              <a:t>사용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ko-KR" altLang="en-US" sz="2000" b="1" dirty="0" smtClean="0"/>
              <a:t>예외 처리 </a:t>
            </a:r>
            <a:r>
              <a:rPr lang="en-US" altLang="ko-KR" sz="2000" b="1" dirty="0" smtClean="0"/>
              <a:t>– try ~ except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852936"/>
            <a:ext cx="4603603" cy="31760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01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with ~ as </a:t>
            </a:r>
            <a:r>
              <a:rPr lang="ko-KR" altLang="en-US" sz="2800" dirty="0" smtClean="0"/>
              <a:t>구문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65908" y="1268760"/>
            <a:ext cx="479520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자원누수 방지를 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돕는 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with ~ as 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구문</a:t>
            </a:r>
            <a:endParaRPr lang="en-US" altLang="ko-KR" sz="2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84648" y="1988840"/>
            <a:ext cx="4248472" cy="122413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with</a:t>
            </a:r>
            <a:r>
              <a:rPr lang="en-US" altLang="ko-KR" b="1" dirty="0" smtClean="0"/>
              <a:t> open(</a:t>
            </a:r>
            <a:r>
              <a:rPr lang="ko-KR" altLang="en-US" b="1" dirty="0" smtClean="0"/>
              <a:t>파일이름</a:t>
            </a:r>
            <a:r>
              <a:rPr lang="en-US" altLang="ko-KR" b="1" dirty="0" smtClean="0"/>
              <a:t>) </a:t>
            </a:r>
            <a:r>
              <a:rPr lang="en-US" altLang="ko-KR" b="1" dirty="0" smtClean="0">
                <a:solidFill>
                  <a:srgbClr val="C00000"/>
                </a:solidFill>
              </a:rPr>
              <a:t>as</a:t>
            </a:r>
            <a:r>
              <a:rPr lang="ko-KR" altLang="en-US" b="1" dirty="0" smtClean="0"/>
              <a:t> 파일 객체</a:t>
            </a:r>
            <a:r>
              <a:rPr lang="en-US" altLang="ko-KR" b="1" dirty="0" smtClean="0"/>
              <a:t>: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/>
              <a:t>코드 </a:t>
            </a:r>
            <a:r>
              <a:rPr lang="ko-KR" altLang="en-US" b="1" dirty="0" err="1" smtClean="0"/>
              <a:t>블럭</a:t>
            </a:r>
            <a:endParaRPr lang="en-US" altLang="ko-KR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4221088"/>
            <a:ext cx="2225233" cy="109737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232" y="3429000"/>
            <a:ext cx="3995872" cy="263437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3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with ~ as </a:t>
            </a:r>
            <a:r>
              <a:rPr lang="ko-KR" altLang="en-US" sz="2800" dirty="0" smtClean="0"/>
              <a:t>구문 예</a:t>
            </a:r>
            <a:r>
              <a:rPr lang="ko-KR" altLang="en-US" sz="2800" dirty="0"/>
              <a:t>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3240361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구구단 파일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23"/>
          <a:stretch/>
        </p:blipFill>
        <p:spPr>
          <a:xfrm>
            <a:off x="3366952" y="1848721"/>
            <a:ext cx="1173541" cy="22525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1" y="4293096"/>
            <a:ext cx="5588803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42"/>
          <a:stretch/>
        </p:blipFill>
        <p:spPr>
          <a:xfrm>
            <a:off x="1928664" y="1822758"/>
            <a:ext cx="1184957" cy="2254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05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줄 단위 읽기 </a:t>
            </a:r>
            <a:r>
              <a:rPr lang="en-US" altLang="ko-KR" dirty="0" smtClean="0"/>
              <a:t>- </a:t>
            </a:r>
            <a:r>
              <a:rPr lang="en-US" altLang="ko-KR" sz="2800" dirty="0" err="1" smtClean="0"/>
              <a:t>readlines</a:t>
            </a:r>
            <a:r>
              <a:rPr lang="en-US" altLang="ko-KR" sz="2800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08584" y="1268760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파일 읽기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줄 단위로 읽기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err="1" smtClean="0"/>
              <a:t>readline</a:t>
            </a:r>
            <a:r>
              <a:rPr lang="en-US" altLang="ko-KR" b="1" dirty="0" smtClean="0"/>
              <a:t>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한 줄 읽기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줄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err="1"/>
              <a:t>readlines</a:t>
            </a:r>
            <a:r>
              <a:rPr lang="en-US" altLang="ko-KR" b="1" dirty="0"/>
              <a:t>()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파일의 내용 전체를 리스트로 돌려 준다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297" y="2653755"/>
            <a:ext cx="4475052" cy="40479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50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영어 타자 </a:t>
            </a:r>
            <a:r>
              <a:rPr lang="ko-KR" altLang="en-US" dirty="0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64568" y="1299100"/>
            <a:ext cx="7776864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영어 타자 </a:t>
            </a:r>
            <a:r>
              <a:rPr lang="ko-KR" altLang="en-US" sz="2000" b="1" dirty="0" smtClean="0"/>
              <a:t>게임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b="1" dirty="0" smtClean="0"/>
              <a:t>게임 방법</a:t>
            </a:r>
            <a:endParaRPr lang="en-US" altLang="ko-KR" b="1" dirty="0" smtClean="0"/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파일 쓰기를 이용하여 </a:t>
            </a:r>
            <a:r>
              <a:rPr lang="en-US" altLang="ko-KR" sz="1600" dirty="0" smtClean="0"/>
              <a:t>word.txt </a:t>
            </a:r>
            <a:r>
              <a:rPr lang="ko-KR" altLang="en-US" sz="1600" dirty="0" smtClean="0"/>
              <a:t>파일을 생성한다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게임이 시작되면 영어 단어가 화면에 표시된다</a:t>
            </a:r>
            <a:r>
              <a:rPr lang="en-US" altLang="ko-KR" sz="1600" dirty="0" smtClean="0"/>
              <a:t>.</a:t>
            </a:r>
            <a:endParaRPr lang="en-US" altLang="ko-KR" sz="1400" dirty="0" smtClean="0"/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사용자는 최대한 빠르고 정확하게 입력해야 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바르게 입력했으면 다음 문제로 넘어가고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통과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출력한다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오타가 있으면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오타</a:t>
            </a:r>
            <a:r>
              <a:rPr lang="en-US" altLang="ko-KR" sz="1600" dirty="0" smtClean="0"/>
              <a:t>! </a:t>
            </a:r>
            <a:r>
              <a:rPr lang="ko-KR" altLang="en-US" sz="1600" dirty="0" smtClean="0"/>
              <a:t>다시 도전</a:t>
            </a:r>
            <a:r>
              <a:rPr lang="en-US" altLang="ko-KR" sz="1600" dirty="0" smtClean="0"/>
              <a:t>!’</a:t>
            </a:r>
            <a:r>
              <a:rPr lang="ko-KR" altLang="en-US" sz="1600" dirty="0" smtClean="0"/>
              <a:t>이 출력되고 같은 단어가 한 번 더 나온다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타자 게임 시간을 측정한다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77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영어 타자 연습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412776"/>
            <a:ext cx="2453853" cy="447332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399651"/>
            <a:ext cx="2362405" cy="249957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1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 랜덤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655272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word.txt </a:t>
            </a:r>
            <a:r>
              <a:rPr lang="ko-KR" altLang="en-US" sz="2000" b="1" dirty="0" smtClean="0"/>
              <a:t>파일 만들고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랜덤 추출하기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6858595" cy="3787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65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69311" y="1268760"/>
            <a:ext cx="8936217" cy="20882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err="1" smtClean="0"/>
              <a:t>스트림</a:t>
            </a:r>
            <a:r>
              <a:rPr lang="en-US" altLang="ko-KR" sz="2000" dirty="0" smtClean="0"/>
              <a:t>(stream)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자료흐름이 물의 흐름과 같다는 뜻이다</a:t>
            </a:r>
            <a:r>
              <a:rPr lang="en-US" altLang="ko-KR" sz="1800" dirty="0" smtClean="0"/>
              <a:t>.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입출력 장치는 매우 다양하기 때문에 프로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</a:t>
            </a:r>
            <a:r>
              <a:rPr lang="ko-KR" altLang="en-US" sz="1800" dirty="0" smtClean="0">
                <a:latin typeface="+mn-ea"/>
              </a:rPr>
              <a:t>그램 호환성이 떨어짐</a:t>
            </a:r>
            <a:endParaRPr lang="en-US" altLang="ko-KR" sz="1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>
                <a:latin typeface="+mn-ea"/>
              </a:rPr>
              <a:t>입력 </a:t>
            </a:r>
            <a:r>
              <a:rPr lang="ko-KR" altLang="en-US" sz="1800" dirty="0" err="1" smtClean="0">
                <a:latin typeface="+mn-ea"/>
              </a:rPr>
              <a:t>스트림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– </a:t>
            </a:r>
            <a:r>
              <a:rPr lang="ko-KR" altLang="en-US" sz="1800" dirty="0" smtClean="0">
                <a:latin typeface="+mn-ea"/>
              </a:rPr>
              <a:t>동영상을 재생하기 위해 동영상 파일에서 자료를 </a:t>
            </a:r>
            <a:r>
              <a:rPr lang="ko-KR" altLang="en-US" sz="1800" dirty="0" err="1" smtClean="0">
                <a:latin typeface="+mn-ea"/>
              </a:rPr>
              <a:t>읽을때</a:t>
            </a:r>
            <a:r>
              <a:rPr lang="ko-KR" altLang="en-US" sz="1800" dirty="0" smtClean="0">
                <a:latin typeface="+mn-ea"/>
              </a:rPr>
              <a:t> 사용함</a:t>
            </a:r>
            <a:endParaRPr lang="en-US" altLang="ko-KR" sz="1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>
                <a:latin typeface="+mn-ea"/>
              </a:rPr>
              <a:t>출력 </a:t>
            </a:r>
            <a:r>
              <a:rPr lang="ko-KR" altLang="en-US" sz="1800" dirty="0" err="1" smtClean="0">
                <a:latin typeface="+mn-ea"/>
              </a:rPr>
              <a:t>스트림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– </a:t>
            </a:r>
            <a:r>
              <a:rPr lang="ko-KR" altLang="en-US" sz="1800" dirty="0" smtClean="0">
                <a:latin typeface="+mn-ea"/>
              </a:rPr>
              <a:t>사용자가 쓴 글을 파일에 저장할 때는 출력 </a:t>
            </a:r>
            <a:r>
              <a:rPr lang="ko-KR" altLang="en-US" sz="1800" dirty="0" err="1" smtClean="0">
                <a:latin typeface="+mn-ea"/>
              </a:rPr>
              <a:t>스트림</a:t>
            </a:r>
            <a:r>
              <a:rPr lang="ko-KR" altLang="en-US" sz="1800" dirty="0" smtClean="0">
                <a:latin typeface="+mn-ea"/>
              </a:rPr>
              <a:t> 사용함</a:t>
            </a:r>
            <a:endParaRPr lang="en-US" altLang="ko-KR" sz="18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978020F-BC69-4706-B3C1-9EE614E62A31}"/>
              </a:ext>
            </a:extLst>
          </p:cNvPr>
          <p:cNvSpPr/>
          <p:nvPr/>
        </p:nvSpPr>
        <p:spPr>
          <a:xfrm>
            <a:off x="3944889" y="3717032"/>
            <a:ext cx="1878268" cy="114339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35AF9-376C-4052-A9A7-8F0D043E3483}"/>
              </a:ext>
            </a:extLst>
          </p:cNvPr>
          <p:cNvSpPr txBox="1"/>
          <p:nvPr/>
        </p:nvSpPr>
        <p:spPr>
          <a:xfrm>
            <a:off x="4422014" y="3933056"/>
            <a:ext cx="9167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/>
              <a:t>프로그램</a:t>
            </a:r>
            <a:endParaRPr lang="en-US" altLang="ko-KR" sz="1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AE254-A8D0-475E-80CD-9A2654F79975}"/>
              </a:ext>
            </a:extLst>
          </p:cNvPr>
          <p:cNvSpPr txBox="1"/>
          <p:nvPr/>
        </p:nvSpPr>
        <p:spPr>
          <a:xfrm>
            <a:off x="3944889" y="428917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도착지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9B4FE-B70C-4CA4-9A24-5807B114F12B}"/>
              </a:ext>
            </a:extLst>
          </p:cNvPr>
          <p:cNvSpPr txBox="1"/>
          <p:nvPr/>
        </p:nvSpPr>
        <p:spPr>
          <a:xfrm>
            <a:off x="5170853" y="4285272"/>
            <a:ext cx="705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출발지</a:t>
            </a:r>
            <a:endParaRPr lang="en-US" altLang="ko-KR" sz="12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901EC22-DE3E-403C-BBF1-8F7985BAA527}"/>
              </a:ext>
            </a:extLst>
          </p:cNvPr>
          <p:cNvSpPr/>
          <p:nvPr/>
        </p:nvSpPr>
        <p:spPr>
          <a:xfrm>
            <a:off x="1496617" y="4343354"/>
            <a:ext cx="1524698" cy="890202"/>
          </a:xfrm>
          <a:prstGeom prst="roundRect">
            <a:avLst/>
          </a:prstGeom>
          <a:noFill/>
          <a:ln w="12700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78606" indent="-278606">
              <a:buAutoNum type="arabicPeriod"/>
            </a:pPr>
            <a:r>
              <a:rPr lang="ko-KR" altLang="en-US" sz="1600" dirty="0"/>
              <a:t>키보드</a:t>
            </a:r>
            <a:endParaRPr lang="en-US" altLang="ko-KR" sz="1600" dirty="0"/>
          </a:p>
          <a:p>
            <a:pPr marL="278606" indent="-278606">
              <a:buAutoNum type="arabicPeriod"/>
            </a:pPr>
            <a:r>
              <a:rPr lang="ko-KR" altLang="en-US" sz="1600" dirty="0"/>
              <a:t>파일</a:t>
            </a:r>
            <a:endParaRPr lang="en-US" altLang="ko-KR" sz="1600" dirty="0"/>
          </a:p>
          <a:p>
            <a:pPr marL="278606" indent="-278606">
              <a:buAutoNum type="arabicPeriod"/>
            </a:pPr>
            <a:r>
              <a:rPr lang="ko-KR" altLang="en-US" sz="1600" dirty="0"/>
              <a:t>프로그램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23D04-31FF-4593-A679-B9C386D7290D}"/>
              </a:ext>
            </a:extLst>
          </p:cNvPr>
          <p:cNvSpPr txBox="1"/>
          <p:nvPr/>
        </p:nvSpPr>
        <p:spPr>
          <a:xfrm>
            <a:off x="1712640" y="4011833"/>
            <a:ext cx="73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출발지</a:t>
            </a:r>
            <a:endParaRPr lang="en-US" altLang="ko-KR" sz="14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DB77A8BF-B45C-4323-8C9A-79EBF8B72A32}"/>
              </a:ext>
            </a:extLst>
          </p:cNvPr>
          <p:cNvCxnSpPr>
            <a:cxnSpLocks/>
          </p:cNvCxnSpPr>
          <p:nvPr/>
        </p:nvCxnSpPr>
        <p:spPr>
          <a:xfrm flipV="1">
            <a:off x="3021314" y="4293085"/>
            <a:ext cx="923576" cy="346767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75AB9D8-0CAA-4C16-BD8B-AA09DAD4031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021315" y="4414923"/>
            <a:ext cx="935503" cy="373532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BA8481FD-DF13-4E2F-8DCA-9CB3524A142D}"/>
              </a:ext>
            </a:extLst>
          </p:cNvPr>
          <p:cNvCxnSpPr>
            <a:cxnSpLocks/>
          </p:cNvCxnSpPr>
          <p:nvPr/>
        </p:nvCxnSpPr>
        <p:spPr>
          <a:xfrm flipV="1">
            <a:off x="3021313" y="4538002"/>
            <a:ext cx="937203" cy="32678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9ED712-E3A6-4C7A-A381-DC6EBD2C0BB3}"/>
              </a:ext>
            </a:extLst>
          </p:cNvPr>
          <p:cNvSpPr txBox="1"/>
          <p:nvPr/>
        </p:nvSpPr>
        <p:spPr>
          <a:xfrm>
            <a:off x="2768162" y="4007866"/>
            <a:ext cx="1238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rgbClr val="C00000"/>
                </a:solidFill>
              </a:rPr>
              <a:t>입력스트림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482FB7-D0D1-4123-A4DA-F6FE3D002F6E}"/>
              </a:ext>
            </a:extLst>
          </p:cNvPr>
          <p:cNvSpPr txBox="1"/>
          <p:nvPr/>
        </p:nvSpPr>
        <p:spPr>
          <a:xfrm>
            <a:off x="5854247" y="4011834"/>
            <a:ext cx="107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rgbClr val="C00000"/>
                </a:solidFill>
              </a:rPr>
              <a:t>출력스트림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0B63AEA-04D7-447C-A2B4-C609FC1CE2B4}"/>
              </a:ext>
            </a:extLst>
          </p:cNvPr>
          <p:cNvSpPr/>
          <p:nvPr/>
        </p:nvSpPr>
        <p:spPr>
          <a:xfrm>
            <a:off x="6756731" y="4341328"/>
            <a:ext cx="1508637" cy="892228"/>
          </a:xfrm>
          <a:prstGeom prst="roundRect">
            <a:avLst/>
          </a:prstGeom>
          <a:noFill/>
          <a:ln w="12700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78606" indent="-278606">
              <a:buAutoNum type="arabicPeriod"/>
            </a:pPr>
            <a:r>
              <a:rPr lang="ko-KR" altLang="en-US" sz="1600" dirty="0"/>
              <a:t>모니터</a:t>
            </a:r>
            <a:endParaRPr lang="en-US" altLang="ko-KR" sz="1600" dirty="0"/>
          </a:p>
          <a:p>
            <a:pPr marL="278606" indent="-278606">
              <a:buAutoNum type="arabicPeriod"/>
            </a:pPr>
            <a:r>
              <a:rPr lang="ko-KR" altLang="en-US" sz="1600" dirty="0"/>
              <a:t>파일</a:t>
            </a:r>
            <a:endParaRPr lang="en-US" altLang="ko-KR" sz="1600" dirty="0"/>
          </a:p>
          <a:p>
            <a:pPr marL="278606" indent="-278606">
              <a:buAutoNum type="arabicPeriod"/>
            </a:pPr>
            <a:r>
              <a:rPr lang="ko-KR" altLang="en-US" sz="1600" dirty="0"/>
              <a:t>프로그램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5F8458-A713-4FFA-A029-4806727D6CEF}"/>
              </a:ext>
            </a:extLst>
          </p:cNvPr>
          <p:cNvSpPr txBox="1"/>
          <p:nvPr/>
        </p:nvSpPr>
        <p:spPr>
          <a:xfrm>
            <a:off x="7142980" y="4071555"/>
            <a:ext cx="73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도착지</a:t>
            </a:r>
            <a:endParaRPr lang="en-US" altLang="ko-KR" sz="1400" dirty="0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E01C187D-3D04-4CE0-8ADF-C9773CD7800B}"/>
              </a:ext>
            </a:extLst>
          </p:cNvPr>
          <p:cNvCxnSpPr>
            <a:cxnSpLocks/>
          </p:cNvCxnSpPr>
          <p:nvPr/>
        </p:nvCxnSpPr>
        <p:spPr>
          <a:xfrm flipH="1" flipV="1">
            <a:off x="5826120" y="4293085"/>
            <a:ext cx="923575" cy="346767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CA3CFAA-CE7E-4554-BE69-73AA816B490B}"/>
              </a:ext>
            </a:extLst>
          </p:cNvPr>
          <p:cNvCxnSpPr>
            <a:cxnSpLocks/>
          </p:cNvCxnSpPr>
          <p:nvPr/>
        </p:nvCxnSpPr>
        <p:spPr>
          <a:xfrm flipH="1" flipV="1">
            <a:off x="5826120" y="4414922"/>
            <a:ext cx="935504" cy="328023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AA476F39-4E9B-4246-9E12-89FC300F4724}"/>
              </a:ext>
            </a:extLst>
          </p:cNvPr>
          <p:cNvCxnSpPr>
            <a:cxnSpLocks/>
          </p:cNvCxnSpPr>
          <p:nvPr/>
        </p:nvCxnSpPr>
        <p:spPr>
          <a:xfrm flipH="1" flipV="1">
            <a:off x="5826119" y="4538002"/>
            <a:ext cx="937203" cy="32678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3DA7256-80F7-4533-BBB7-74AC3EB33177}"/>
              </a:ext>
            </a:extLst>
          </p:cNvPr>
          <p:cNvSpPr txBox="1"/>
          <p:nvPr/>
        </p:nvSpPr>
        <p:spPr>
          <a:xfrm>
            <a:off x="3155789" y="4894697"/>
            <a:ext cx="128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f.read</a:t>
            </a:r>
            <a:r>
              <a:rPr lang="en-US" altLang="ko-KR" sz="1600" b="1" dirty="0" smtClean="0"/>
              <a:t>()</a:t>
            </a:r>
            <a:endParaRPr lang="en-US" altLang="ko-KR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D006F3-5DEE-47A8-8631-AF2F0458DA0D}"/>
              </a:ext>
            </a:extLst>
          </p:cNvPr>
          <p:cNvSpPr txBox="1"/>
          <p:nvPr/>
        </p:nvSpPr>
        <p:spPr>
          <a:xfrm>
            <a:off x="5523692" y="489500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f.write</a:t>
            </a:r>
            <a:r>
              <a:rPr lang="en-US" altLang="ko-KR" sz="1600" b="1" dirty="0" smtClean="0"/>
              <a:t>()</a:t>
            </a:r>
            <a:endParaRPr lang="en-US" altLang="ko-KR" sz="1600" b="1" dirty="0"/>
          </a:p>
        </p:txBody>
      </p:sp>
      <p:sp>
        <p:nvSpPr>
          <p:cNvPr id="22" name="제목 5"/>
          <p:cNvSpPr txBox="1">
            <a:spLocks/>
          </p:cNvSpPr>
          <p:nvPr/>
        </p:nvSpPr>
        <p:spPr>
          <a:xfrm>
            <a:off x="504056" y="208788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입</a:t>
            </a:r>
            <a:r>
              <a:rPr lang="en-US" altLang="ko-KR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출력 </a:t>
            </a:r>
            <a:r>
              <a:rPr lang="ko-KR" altLang="en-US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스트림</a:t>
            </a:r>
            <a:endParaRPr lang="ko-KR" altLang="en-US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4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영어 타자 연습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484784"/>
            <a:ext cx="4343776" cy="30635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3283259"/>
            <a:ext cx="4709568" cy="25300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5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파일 쓰기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입력 받기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340768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입력 받아 파일 쓰기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4615244" cy="12462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573016"/>
            <a:ext cx="5761219" cy="2690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08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성적 입력 처리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반복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1656" y="1268760"/>
            <a:ext cx="547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반복해</a:t>
            </a:r>
            <a:r>
              <a:rPr lang="ko-KR" altLang="en-US" sz="2000" b="1" dirty="0"/>
              <a:t>서</a:t>
            </a:r>
            <a:r>
              <a:rPr lang="ko-KR" altLang="en-US" sz="2000" b="1" dirty="0" smtClean="0"/>
              <a:t> 과목의 성적을 저장하는 프로그램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1988840"/>
            <a:ext cx="3313269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708919"/>
            <a:ext cx="2263336" cy="8611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18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성적 입력 처리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반복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1656" y="1268760"/>
            <a:ext cx="547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반복해</a:t>
            </a:r>
            <a:r>
              <a:rPr lang="ko-KR" altLang="en-US" sz="2000" b="1" dirty="0"/>
              <a:t>서</a:t>
            </a:r>
            <a:r>
              <a:rPr lang="ko-KR" altLang="en-US" sz="2000" b="1" dirty="0" smtClean="0"/>
              <a:t> 과목의 성적을 저장하는 프로그램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64" y="1817690"/>
            <a:ext cx="5322733" cy="456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21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이차원 리스트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08584" y="1196752"/>
            <a:ext cx="5688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/>
              <a:t>readline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을 이용한 이차원 리스트 만들기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37" y="1920198"/>
            <a:ext cx="1295512" cy="14479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05" y="1920199"/>
            <a:ext cx="3299497" cy="2228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28" y="2276871"/>
            <a:ext cx="3544807" cy="44247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43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성적표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1656" y="1331476"/>
            <a:ext cx="547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성적 파일을 읽어서 성적표 만들기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970990"/>
            <a:ext cx="3592944" cy="34742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52" y="2564904"/>
            <a:ext cx="1874683" cy="1478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981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성적표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1656" y="1331476"/>
            <a:ext cx="547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성적표 만들기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15009"/>
            <a:ext cx="6264696" cy="46672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96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성적표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1656" y="1268760"/>
            <a:ext cx="547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성적 파일을 읽어서 성적표 만들기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77" y="1685181"/>
            <a:ext cx="5861277" cy="4768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01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바이너리 파일 읽고 쓰기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738" y="1240884"/>
            <a:ext cx="8064718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바이너리 파일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바이너리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파일이란 화상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음성 등의 대부분의 파일로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로 이루어진 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535451"/>
              </p:ext>
            </p:extLst>
          </p:nvPr>
        </p:nvGraphicFramePr>
        <p:xfrm>
          <a:off x="2041809" y="3717033"/>
          <a:ext cx="3196861" cy="1440159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25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모드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설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wb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쓰기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rb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읽기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1928664" y="2879150"/>
            <a:ext cx="3310006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open(“</a:t>
            </a:r>
            <a:r>
              <a:rPr lang="ko-KR" altLang="en-US" sz="2000" b="1" dirty="0" smtClean="0"/>
              <a:t>파일 위</a:t>
            </a:r>
            <a:r>
              <a:rPr lang="ko-KR" altLang="en-US" sz="2000" b="1" dirty="0"/>
              <a:t>치</a:t>
            </a:r>
            <a:r>
              <a:rPr lang="en-US" altLang="ko-KR" sz="2000" b="1" dirty="0" smtClean="0"/>
              <a:t>”, ‘</a:t>
            </a:r>
            <a:r>
              <a:rPr lang="en-US" altLang="ko-KR" sz="2000" b="1" dirty="0" err="1" smtClean="0"/>
              <a:t>wb</a:t>
            </a:r>
            <a:r>
              <a:rPr lang="en-US" altLang="ko-KR" sz="2000" b="1" dirty="0" smtClean="0"/>
              <a:t>’)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080" y="3134096"/>
            <a:ext cx="2352072" cy="2121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22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바이너리 파일 읽고 쓰기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80770" y="1240884"/>
            <a:ext cx="266411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바이너리 파일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951027"/>
            <a:ext cx="7110077" cy="6096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83030"/>
            <a:ext cx="4663844" cy="2613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089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파일 입출</a:t>
            </a:r>
            <a:r>
              <a:rPr lang="ko-KR" altLang="en-US" sz="2800" dirty="0"/>
              <a:t>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890869" y="3537673"/>
            <a:ext cx="2160240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파일 열기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90869" y="4602686"/>
            <a:ext cx="2160240" cy="4778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890869" y="5687461"/>
            <a:ext cx="2160240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 닫기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936776" y="4034650"/>
            <a:ext cx="0" cy="519955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936776" y="5178750"/>
            <a:ext cx="0" cy="464959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0552" y="1196752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파일 입출력의 필요성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    프로그램 </a:t>
            </a:r>
            <a:r>
              <a:rPr lang="ko-KR" altLang="en-US" sz="1600" dirty="0">
                <a:latin typeface="+mn-ea"/>
              </a:rPr>
              <a:t>실행 중에 메모리에 저장된 데이터는 프로그램이 종료되면 사라진다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데이터를 프로그램이 종료된 후에도 계속해서 사용하려면 파일에 저장하고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필요할 때 </a:t>
            </a:r>
            <a:r>
              <a:rPr lang="ko-KR" altLang="en-US" sz="1600" dirty="0">
                <a:latin typeface="+mn-ea"/>
              </a:rPr>
              <a:t>파일을 읽어서 데이터를 사용할 수 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파일 </a:t>
            </a:r>
            <a:r>
              <a:rPr lang="ko-KR" altLang="en-US" sz="2000" b="1" dirty="0" smtClean="0"/>
              <a:t>입출력 프로세</a:t>
            </a:r>
            <a:r>
              <a:rPr lang="ko-KR" altLang="en-US" sz="2000" b="1" dirty="0"/>
              <a:t>스</a:t>
            </a:r>
            <a:endParaRPr lang="en-US" altLang="ko-KR" sz="20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80992" y="3537672"/>
            <a:ext cx="2520280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f</a:t>
            </a:r>
            <a:r>
              <a:rPr lang="en-US" altLang="ko-KR" smtClean="0"/>
              <a:t> = open(</a:t>
            </a:r>
            <a:r>
              <a:rPr lang="ko-KR" altLang="en-US" dirty="0" smtClean="0"/>
              <a:t>파일경로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80992" y="4543806"/>
            <a:ext cx="2520280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f.read</a:t>
            </a:r>
            <a:r>
              <a:rPr lang="en-US" altLang="ko-KR" dirty="0" smtClean="0"/>
              <a:t>() /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80992" y="5643709"/>
            <a:ext cx="2520280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4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바이너리 파일 읽고 쓰기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6754" y="1240884"/>
            <a:ext cx="6336526" cy="9694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 복사하기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이미지 파일 읽어와서 다른 이름으로 쓰기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45" y="4437112"/>
            <a:ext cx="5425911" cy="20575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33" y="2348880"/>
            <a:ext cx="3384376" cy="19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pickle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4591" y="1231174"/>
            <a:ext cx="7848872" cy="120878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pickle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객체의 형태를 그대로 유지하면서 파일에 저장하고 불러올 수 있는 모듈이다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   -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이때 객체란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리스트나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딕셔너리등의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자료구조도 포함한다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83" y="2716567"/>
            <a:ext cx="4115157" cy="3520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82773"/>
              </p:ext>
            </p:extLst>
          </p:nvPr>
        </p:nvGraphicFramePr>
        <p:xfrm>
          <a:off x="1569993" y="2743342"/>
          <a:ext cx="2904998" cy="1296144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63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모드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설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pickle.dump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쓰기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pickle.load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읽기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7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pickle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4590" y="1231174"/>
            <a:ext cx="8758930" cy="154975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pickle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객체의 형태를 그대로 유지하면서 파일에 저장하고 불러올 수 있는 모듈이다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이때 객체란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리스트나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딕셔너리등의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자료구조도 포함한다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90474"/>
              </p:ext>
            </p:extLst>
          </p:nvPr>
        </p:nvGraphicFramePr>
        <p:xfrm>
          <a:off x="2432720" y="2996952"/>
          <a:ext cx="3960440" cy="1584177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223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모드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설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pickle.dump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쓰기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pickle.load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읽기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6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pickle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34630" y="1196752"/>
            <a:ext cx="4510458" cy="68565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객체 자료 쓰고 읽기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1" y="2013586"/>
            <a:ext cx="4608834" cy="37196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5" y="4797153"/>
            <a:ext cx="3744417" cy="654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59" y="6109264"/>
            <a:ext cx="6480720" cy="2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로그인 구현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124744"/>
            <a:ext cx="77048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로그인 구현하기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아이디와 비밀번호를 입력 받는다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(</a:t>
            </a:r>
            <a:r>
              <a:rPr lang="ko-KR" altLang="en-US" sz="1600" dirty="0" smtClean="0"/>
              <a:t>비밀번호를 표시하지 않도록 </a:t>
            </a:r>
            <a:r>
              <a:rPr lang="en-US" altLang="ko-KR" sz="1600" dirty="0" err="1" smtClean="0"/>
              <a:t>getpass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모듈을 </a:t>
            </a:r>
            <a:r>
              <a:rPr lang="en-US" altLang="ko-KR" sz="1600" dirty="0" smtClean="0"/>
              <a:t>import</a:t>
            </a:r>
            <a:r>
              <a:rPr lang="ko-KR" altLang="en-US" sz="1600" dirty="0" smtClean="0"/>
              <a:t>함</a:t>
            </a:r>
            <a:r>
              <a:rPr lang="en-US" altLang="ko-KR" sz="16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member.txt </a:t>
            </a:r>
            <a:r>
              <a:rPr lang="ko-KR" altLang="en-US" sz="1600" dirty="0" smtClean="0"/>
              <a:t>읽어온다</a:t>
            </a:r>
            <a:r>
              <a:rPr lang="en-US" altLang="ko-KR" sz="1600" dirty="0" smtClean="0"/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아이디와 비밀번호를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리스트로 만든다</a:t>
            </a:r>
            <a:r>
              <a:rPr lang="en-US" altLang="ko-KR" sz="1600" dirty="0" smtClean="0"/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입력한 아이디와 비번이 </a:t>
            </a:r>
            <a:r>
              <a:rPr lang="en-US" altLang="ko-KR" sz="1600" dirty="0" smtClean="0"/>
              <a:t>member.txt</a:t>
            </a:r>
            <a:r>
              <a:rPr lang="ko-KR" altLang="en-US" sz="1600" dirty="0" smtClean="0"/>
              <a:t>와 일치하면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    ‘</a:t>
            </a:r>
            <a:r>
              <a:rPr lang="ko-KR" altLang="en-US" sz="1600" dirty="0" err="1" smtClean="0"/>
              <a:t>로그인에</a:t>
            </a:r>
            <a:r>
              <a:rPr lang="ko-KR" altLang="en-US" sz="1600" dirty="0" smtClean="0"/>
              <a:t> 성공했습니다</a:t>
            </a:r>
            <a:r>
              <a:rPr lang="en-US" altLang="ko-KR" sz="1600" dirty="0" smtClean="0"/>
              <a:t>.’ </a:t>
            </a:r>
            <a:r>
              <a:rPr lang="ko-KR" altLang="en-US" sz="1600" dirty="0" smtClean="0"/>
              <a:t>아니면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아이디나 비번이 다릅니다</a:t>
            </a:r>
            <a:r>
              <a:rPr lang="en-US" altLang="ko-KR" sz="1600" dirty="0" smtClean="0"/>
              <a:t>.’ </a:t>
            </a:r>
            <a:r>
              <a:rPr lang="ko-KR" altLang="en-US" sz="1600" dirty="0" smtClean="0"/>
              <a:t>표시</a:t>
            </a: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774104"/>
            <a:ext cx="3672408" cy="20475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88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로그인 구현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36" y="1916832"/>
            <a:ext cx="6516891" cy="3663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1772816"/>
            <a:ext cx="2736305" cy="8632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221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로그인 구현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1772816"/>
            <a:ext cx="7056784" cy="3013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313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19809" y="1268760"/>
            <a:ext cx="8496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ko-KR" altLang="en-US" sz="2000" b="1" dirty="0" smtClean="0"/>
              <a:t>에</a:t>
            </a:r>
            <a:r>
              <a:rPr lang="ko-KR" altLang="en-US" sz="2000" b="1" dirty="0"/>
              <a:t>러</a:t>
            </a:r>
            <a:r>
              <a:rPr lang="en-US" altLang="ko-KR" sz="2000" b="1" dirty="0" smtClean="0"/>
              <a:t>(Error)</a:t>
            </a:r>
            <a:endParaRPr lang="en-US" altLang="ko-KR" sz="2000" b="1" dirty="0"/>
          </a:p>
          <a:p>
            <a:pPr marL="603647" lvl="1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C00000"/>
                </a:solidFill>
              </a:rPr>
              <a:t>구문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syntex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</a:rPr>
              <a:t> 오류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문법에 맞지 않거나 오타가 났을 경우 발생하는 오류</a:t>
            </a:r>
            <a:endParaRPr lang="en-US" altLang="ko-KR" dirty="0"/>
          </a:p>
          <a:p>
            <a:pPr marL="371475" lvl="1">
              <a:lnSpc>
                <a:spcPct val="150000"/>
              </a:lnSpc>
            </a:pPr>
            <a:r>
              <a:rPr lang="en-US" altLang="ko-KR" dirty="0" smtClean="0"/>
              <a:t>                  IDE</a:t>
            </a:r>
            <a:r>
              <a:rPr lang="ko-KR" altLang="en-US" dirty="0" smtClean="0"/>
              <a:t>에서 실행 전에 알 수 있음</a:t>
            </a:r>
            <a:endParaRPr lang="en-US" altLang="ko-KR" dirty="0" smtClean="0"/>
          </a:p>
          <a:p>
            <a:pPr marL="371475" lvl="1"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ko-KR" altLang="en-US" sz="2000" b="1" dirty="0" smtClean="0"/>
              <a:t>예외</a:t>
            </a:r>
            <a:r>
              <a:rPr lang="en-US" altLang="ko-KR" sz="2000" b="1" dirty="0"/>
              <a:t>(Exception) </a:t>
            </a:r>
            <a:endParaRPr lang="en-US" altLang="ko-KR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C00000"/>
                </a:solidFill>
              </a:rPr>
              <a:t>실행</a:t>
            </a:r>
            <a:r>
              <a:rPr lang="en-US" altLang="ko-KR" b="1" dirty="0" smtClean="0">
                <a:solidFill>
                  <a:srgbClr val="C00000"/>
                </a:solidFill>
              </a:rPr>
              <a:t>(runtime)</a:t>
            </a:r>
            <a:r>
              <a:rPr lang="ko-KR" altLang="en-US" b="1" dirty="0" smtClean="0">
                <a:solidFill>
                  <a:srgbClr val="C00000"/>
                </a:solidFill>
              </a:rPr>
              <a:t> 오류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문법적인 오류는 없지만 실행</a:t>
            </a:r>
            <a:r>
              <a:rPr lang="en-US" altLang="ko-KR" dirty="0" smtClean="0"/>
              <a:t>(run)</a:t>
            </a:r>
            <a:r>
              <a:rPr lang="ko-KR" altLang="en-US" dirty="0" smtClean="0"/>
              <a:t> 될 때  에러가 발생하는 것을 말한다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파일을 </a:t>
            </a:r>
            <a:r>
              <a:rPr lang="ko-KR" altLang="en-US" sz="1600" dirty="0"/>
              <a:t>읽어 사용하려는데 파일이 없는 경우</a:t>
            </a:r>
            <a:r>
              <a:rPr lang="en-US" altLang="ko-KR" sz="1600" dirty="0"/>
              <a:t>, 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리스</a:t>
            </a:r>
            <a:r>
              <a:rPr lang="ko-KR" altLang="en-US" sz="1600" dirty="0"/>
              <a:t>트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값을 출력하려는데 </a:t>
            </a:r>
            <a:r>
              <a:rPr lang="ko-KR" altLang="en-US" sz="1600" dirty="0" smtClean="0"/>
              <a:t>리스</a:t>
            </a:r>
            <a:r>
              <a:rPr lang="ko-KR" altLang="en-US" sz="1600" dirty="0"/>
              <a:t>트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요소가 없는 경우 등</a:t>
            </a:r>
            <a:r>
              <a:rPr lang="en-US" altLang="ko-KR" sz="1600" dirty="0"/>
              <a:t>..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        </a:t>
            </a:r>
            <a:r>
              <a:rPr lang="ko-KR" altLang="en-US" sz="1600" b="1" i="1" dirty="0" smtClean="0">
                <a:solidFill>
                  <a:srgbClr val="C00000"/>
                </a:solidFill>
              </a:rPr>
              <a:t>에러가 </a:t>
            </a:r>
            <a:r>
              <a:rPr lang="ko-KR" altLang="en-US" sz="1600" b="1" i="1" dirty="0">
                <a:solidFill>
                  <a:srgbClr val="C00000"/>
                </a:solidFill>
              </a:rPr>
              <a:t>발생되면 </a:t>
            </a:r>
            <a:r>
              <a:rPr lang="ko-KR" altLang="en-US" sz="1600" b="1" i="1" dirty="0" smtClean="0">
                <a:solidFill>
                  <a:srgbClr val="C00000"/>
                </a:solidFill>
              </a:rPr>
              <a:t>프로그램의 동작이 중지 또는 종료된다</a:t>
            </a:r>
            <a:endParaRPr lang="en-US" altLang="ko-KR" sz="1600" b="1" i="1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5D6D29-219F-41EC-85A0-8FFF1CDF4C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833320" y="4653136"/>
            <a:ext cx="1225206" cy="1225206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560512" y="404664"/>
            <a:ext cx="6201139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에</a:t>
            </a:r>
            <a:r>
              <a:rPr lang="ko-KR" altLang="en-US" sz="2800" dirty="0"/>
              <a:t>러</a:t>
            </a:r>
            <a:r>
              <a:rPr lang="en-US" altLang="ko-KR" sz="2800" dirty="0" smtClean="0"/>
              <a:t>(Error)</a:t>
            </a:r>
            <a:r>
              <a:rPr lang="ko-KR" altLang="en-US" sz="2800" dirty="0" smtClean="0"/>
              <a:t>와 예외</a:t>
            </a:r>
            <a:r>
              <a:rPr lang="en-US" altLang="ko-KR" sz="2800" dirty="0" smtClean="0"/>
              <a:t>(Exception)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57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560512" y="404664"/>
            <a:ext cx="6201139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예외</a:t>
            </a:r>
            <a:r>
              <a:rPr lang="en-US" altLang="ko-KR" sz="2800" dirty="0" smtClean="0"/>
              <a:t>(Exception)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50" y="2420888"/>
            <a:ext cx="7991251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9" y="1268760"/>
            <a:ext cx="7011008" cy="9678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44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3847985" y="1556791"/>
            <a:ext cx="2066009" cy="7434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Exception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5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1928664" y="2924943"/>
            <a:ext cx="1872208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ArithmeticError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56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6285148" y="2924943"/>
            <a:ext cx="1602178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LookupError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cxnSp>
        <p:nvCxnSpPr>
          <p:cNvPr id="6" name="꺾인 연결선 5"/>
          <p:cNvCxnSpPr>
            <a:stCxn id="55" idx="0"/>
            <a:endCxn id="40" idx="2"/>
          </p:cNvCxnSpPr>
          <p:nvPr/>
        </p:nvCxnSpPr>
        <p:spPr>
          <a:xfrm rot="5400000" flipH="1" flipV="1">
            <a:off x="3560529" y="1604482"/>
            <a:ext cx="624701" cy="2016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848543" y="4417148"/>
            <a:ext cx="1944216" cy="864096"/>
          </a:xfrm>
          <a:prstGeom prst="round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ZeroDivisionError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59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2936775" y="4413740"/>
            <a:ext cx="2304256" cy="864096"/>
          </a:xfrm>
          <a:prstGeom prst="round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FloatingPointingError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cxnSp>
        <p:nvCxnSpPr>
          <p:cNvPr id="60" name="꺾인 연결선 59"/>
          <p:cNvCxnSpPr>
            <a:stCxn id="58" idx="0"/>
            <a:endCxn id="55" idx="2"/>
          </p:cNvCxnSpPr>
          <p:nvPr/>
        </p:nvCxnSpPr>
        <p:spPr>
          <a:xfrm rot="5400000" flipH="1" flipV="1">
            <a:off x="2028655" y="3581036"/>
            <a:ext cx="628109" cy="1044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9" idx="0"/>
            <a:endCxn id="55" idx="2"/>
          </p:cNvCxnSpPr>
          <p:nvPr/>
        </p:nvCxnSpPr>
        <p:spPr>
          <a:xfrm rot="16200000" flipV="1">
            <a:off x="3164486" y="3489322"/>
            <a:ext cx="624701" cy="1224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5421052" y="4417149"/>
            <a:ext cx="1620179" cy="864096"/>
          </a:xfrm>
          <a:prstGeom prst="round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err="1" smtClean="0"/>
              <a:t>IndexError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63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7185247" y="4413741"/>
            <a:ext cx="1512169" cy="864096"/>
          </a:xfrm>
          <a:prstGeom prst="round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err="1" smtClean="0"/>
              <a:t>KeyError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cxnSp>
        <p:nvCxnSpPr>
          <p:cNvPr id="64" name="꺾인 연결선 63"/>
          <p:cNvCxnSpPr>
            <a:stCxn id="62" idx="0"/>
            <a:endCxn id="56" idx="2"/>
          </p:cNvCxnSpPr>
          <p:nvPr/>
        </p:nvCxnSpPr>
        <p:spPr>
          <a:xfrm rot="5400000" flipH="1" flipV="1">
            <a:off x="6344634" y="3675547"/>
            <a:ext cx="628110" cy="855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63" idx="0"/>
            <a:endCxn id="56" idx="2"/>
          </p:cNvCxnSpPr>
          <p:nvPr/>
        </p:nvCxnSpPr>
        <p:spPr>
          <a:xfrm rot="16200000" flipV="1">
            <a:off x="7201434" y="3673842"/>
            <a:ext cx="624702" cy="855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675703" y="404664"/>
            <a:ext cx="456533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/>
              <a:t> Exception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계층도</a:t>
            </a:r>
            <a:endParaRPr lang="ko-KR" altLang="en-US" sz="2800" dirty="0"/>
          </a:p>
        </p:txBody>
      </p:sp>
      <p:cxnSp>
        <p:nvCxnSpPr>
          <p:cNvPr id="35" name="꺾인 연결선 34"/>
          <p:cNvCxnSpPr/>
          <p:nvPr/>
        </p:nvCxnSpPr>
        <p:spPr>
          <a:xfrm rot="16200000" flipH="1">
            <a:off x="5575555" y="1604482"/>
            <a:ext cx="624701" cy="2016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6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 파일 쓰기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69687"/>
              </p:ext>
            </p:extLst>
          </p:nvPr>
        </p:nvGraphicFramePr>
        <p:xfrm>
          <a:off x="5284305" y="2276872"/>
          <a:ext cx="2808312" cy="146304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10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모드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설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쓰기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읽기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추가 쓰기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1488164" y="2348880"/>
            <a:ext cx="3310006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open(“</a:t>
            </a:r>
            <a:r>
              <a:rPr lang="ko-KR" altLang="en-US" sz="2000" b="1" dirty="0" smtClean="0"/>
              <a:t>파일 위</a:t>
            </a:r>
            <a:r>
              <a:rPr lang="ko-KR" altLang="en-US" sz="2000" b="1" dirty="0"/>
              <a:t>치</a:t>
            </a:r>
            <a:r>
              <a:rPr lang="en-US" altLang="ko-KR" sz="2000" b="1" dirty="0" smtClean="0"/>
              <a:t>”, ‘w’)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64" y="3944280"/>
            <a:ext cx="3868650" cy="25622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3944280"/>
            <a:ext cx="2088232" cy="17585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992560" y="1196752"/>
            <a:ext cx="71287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파일 쓰기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smtClean="0"/>
              <a:t>write()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파일에 내용을 쓰는 함수로 문자열만 쓰기 가능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2289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예외 처리</a:t>
            </a:r>
            <a:r>
              <a:rPr lang="en-US" altLang="ko-KR" sz="2800" dirty="0" smtClean="0"/>
              <a:t>(Exception)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19809" y="1412776"/>
            <a:ext cx="60494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예외 처리 방법 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/>
              <a:t>try ~ except </a:t>
            </a:r>
            <a:r>
              <a:rPr lang="ko-KR" altLang="en-US" sz="2000" b="1" dirty="0" smtClean="0"/>
              <a:t>구문 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19027" y="2136115"/>
            <a:ext cx="5418216" cy="255389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t</a:t>
            </a:r>
            <a:r>
              <a:rPr lang="en-US" altLang="ko-KR" b="1" dirty="0" smtClean="0">
                <a:solidFill>
                  <a:srgbClr val="C00000"/>
                </a:solidFill>
              </a:rPr>
              <a:t>ry: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예외가 발생할 가능성이 있는 코드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except </a:t>
            </a:r>
            <a:r>
              <a:rPr lang="ko-KR" altLang="en-US" b="1" dirty="0" smtClean="0">
                <a:solidFill>
                  <a:srgbClr val="C00000"/>
                </a:solidFill>
              </a:rPr>
              <a:t>예외 클래스</a:t>
            </a:r>
            <a:r>
              <a:rPr lang="en-US" altLang="ko-KR" b="1" dirty="0" smtClean="0">
                <a:solidFill>
                  <a:srgbClr val="C00000"/>
                </a:solidFill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</a:t>
            </a:r>
            <a:r>
              <a:rPr lang="ko-KR" altLang="en-US" dirty="0" smtClean="0"/>
              <a:t>예외가 발생했을 경우 실행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2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예외 처리</a:t>
            </a:r>
            <a:r>
              <a:rPr lang="en-US" altLang="ko-KR" sz="2800" dirty="0" smtClean="0"/>
              <a:t>(Exception)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63" y="3691474"/>
            <a:ext cx="5920701" cy="24738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58"/>
          <a:stretch/>
        </p:blipFill>
        <p:spPr>
          <a:xfrm>
            <a:off x="1345163" y="1916832"/>
            <a:ext cx="6282478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68389" y="1403484"/>
            <a:ext cx="703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숫자를 입력할 곳에 문자를 입력하여 예외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9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예외 처리</a:t>
            </a:r>
            <a:r>
              <a:rPr lang="en-US" altLang="ko-KR" sz="2800" dirty="0" smtClean="0"/>
              <a:t>(Exception)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064568" y="1402023"/>
            <a:ext cx="201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숫자 추측 게임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- </a:t>
            </a:r>
            <a:r>
              <a:rPr lang="ko-KR" altLang="en-US" b="1" dirty="0" smtClean="0">
                <a:solidFill>
                  <a:srgbClr val="C00000"/>
                </a:solidFill>
              </a:rPr>
              <a:t>예외 처리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24" y="1400807"/>
            <a:ext cx="5256584" cy="49177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38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315336"/>
            <a:ext cx="6201139" cy="72827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다중 예외 처리</a:t>
            </a:r>
            <a:r>
              <a:rPr lang="en-US" altLang="ko-KR" sz="2800" dirty="0" smtClean="0"/>
              <a:t>(Exception)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352600" y="2064233"/>
            <a:ext cx="3240360" cy="2585323"/>
          </a:xfrm>
          <a:prstGeom prst="rect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try: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실행 코드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except </a:t>
            </a:r>
            <a:r>
              <a:rPr lang="ko-KR" altLang="en-US" b="1" dirty="0" smtClean="0">
                <a:solidFill>
                  <a:srgbClr val="0070C0"/>
                </a:solidFill>
              </a:rPr>
              <a:t>오류 </a:t>
            </a:r>
            <a:r>
              <a:rPr lang="en-US" altLang="ko-KR" b="1" dirty="0" smtClean="0">
                <a:solidFill>
                  <a:srgbClr val="0070C0"/>
                </a:solidFill>
              </a:rPr>
              <a:t>Type1 as e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문제 발생시 실행코드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  except </a:t>
            </a:r>
            <a:r>
              <a:rPr lang="ko-KR" altLang="en-US" b="1" dirty="0">
                <a:solidFill>
                  <a:srgbClr val="0070C0"/>
                </a:solidFill>
              </a:rPr>
              <a:t>오류 </a:t>
            </a:r>
            <a:r>
              <a:rPr lang="en-US" altLang="ko-KR" b="1" dirty="0" smtClean="0">
                <a:solidFill>
                  <a:srgbClr val="0070C0"/>
                </a:solidFill>
              </a:rPr>
              <a:t>Type2 </a:t>
            </a:r>
            <a:r>
              <a:rPr lang="en-US" altLang="ko-KR" b="1" dirty="0">
                <a:solidFill>
                  <a:srgbClr val="0070C0"/>
                </a:solidFill>
              </a:rPr>
              <a:t>as e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  </a:t>
            </a:r>
            <a:r>
              <a:rPr lang="ko-KR" altLang="en-US" b="1" dirty="0"/>
              <a:t>문제 발생시 </a:t>
            </a:r>
            <a:r>
              <a:rPr lang="ko-KR" altLang="en-US" b="1" dirty="0" smtClean="0"/>
              <a:t>실행코드</a:t>
            </a:r>
            <a:endParaRPr lang="en-US" altLang="ko-KR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89729" y="3864432"/>
            <a:ext cx="648071" cy="24092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31844" y="4872544"/>
            <a:ext cx="1817976" cy="36004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오류 메시지 표시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>
            <a:endCxn id="7" idx="2"/>
          </p:cNvCxnSpPr>
          <p:nvPr/>
        </p:nvCxnSpPr>
        <p:spPr>
          <a:xfrm flipV="1">
            <a:off x="3678888" y="4105355"/>
            <a:ext cx="334877" cy="767189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19809" y="1268760"/>
            <a:ext cx="4681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   </a:t>
            </a:r>
            <a:r>
              <a:rPr lang="ko-KR" altLang="en-US" sz="2000" b="1" dirty="0" smtClean="0"/>
              <a:t>다중</a:t>
            </a:r>
            <a:r>
              <a:rPr lang="ko-KR" altLang="en-US" sz="2000" dirty="0" smtClean="0"/>
              <a:t> </a:t>
            </a:r>
            <a:r>
              <a:rPr lang="en-US" altLang="ko-KR" sz="2000" b="1" dirty="0" smtClean="0"/>
              <a:t>try ~ except </a:t>
            </a:r>
            <a:r>
              <a:rPr lang="ko-KR" altLang="en-US" sz="2000" b="1" dirty="0" smtClean="0"/>
              <a:t>구문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204864"/>
            <a:ext cx="4679086" cy="2499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08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332656"/>
            <a:ext cx="6201139" cy="72008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예외 처리</a:t>
            </a:r>
            <a:r>
              <a:rPr lang="en-US" altLang="ko-KR" sz="2800" dirty="0" smtClean="0"/>
              <a:t>(Exception)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92560" y="1234881"/>
            <a:ext cx="4392488" cy="10156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try ~ except ~ finally</a:t>
            </a:r>
            <a:r>
              <a:rPr lang="en-US" altLang="ko-KR" sz="20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구</a:t>
            </a:r>
            <a:r>
              <a:rPr lang="ko-KR" altLang="en-US" sz="20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endParaRPr lang="en-US" altLang="ko-KR" sz="2000" dirty="0" smtClean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finally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구문을 반드시 실행한다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5" y="2387009"/>
            <a:ext cx="5265877" cy="34902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60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06" y="2191605"/>
            <a:ext cx="3235450" cy="4477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raise ~ Exception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59" y="1124744"/>
            <a:ext cx="7200917" cy="10156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▶ 예외 처리를 미루기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raise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사용하는 곳에서 발생 시킴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강제로 프로그램 종료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</p:txBody>
      </p:sp>
      <p:sp>
        <p:nvSpPr>
          <p:cNvPr id="12" name="타원 11"/>
          <p:cNvSpPr/>
          <p:nvPr/>
        </p:nvSpPr>
        <p:spPr>
          <a:xfrm>
            <a:off x="2864768" y="2636912"/>
            <a:ext cx="648071" cy="240923"/>
          </a:xfrm>
          <a:prstGeom prst="ellipse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3399609" y="2849235"/>
            <a:ext cx="439722" cy="1059627"/>
          </a:xfrm>
          <a:custGeom>
            <a:avLst/>
            <a:gdLst>
              <a:gd name="connsiteX0" fmla="*/ 0 w 1160371"/>
              <a:gd name="connsiteY0" fmla="*/ 0 h 1311215"/>
              <a:gd name="connsiteX1" fmla="*/ 1061049 w 1160371"/>
              <a:gd name="connsiteY1" fmla="*/ 690113 h 1311215"/>
              <a:gd name="connsiteX2" fmla="*/ 1052422 w 1160371"/>
              <a:gd name="connsiteY2" fmla="*/ 1311215 h 1311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371" h="1311215">
                <a:moveTo>
                  <a:pt x="0" y="0"/>
                </a:moveTo>
                <a:cubicBezTo>
                  <a:pt x="442823" y="235788"/>
                  <a:pt x="885646" y="471577"/>
                  <a:pt x="1061049" y="690113"/>
                </a:cubicBezTo>
                <a:cubicBezTo>
                  <a:pt x="1236452" y="908649"/>
                  <a:pt x="1144437" y="1109932"/>
                  <a:pt x="1052422" y="1311215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44260" y="3379048"/>
            <a:ext cx="3672408" cy="37457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반드시 구현하도록 만드는 예외 처리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896071" y="3616589"/>
            <a:ext cx="58018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try ~ except ~ else </a:t>
            </a:r>
            <a:r>
              <a:rPr lang="ko-KR" altLang="en-US" dirty="0" smtClean="0"/>
              <a:t>구문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6"/>
            <a:ext cx="3878916" cy="4122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1" y="4509120"/>
            <a:ext cx="823031" cy="163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23" y="2407244"/>
            <a:ext cx="3475021" cy="10821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모서리가 둥근 직사각형 15"/>
          <p:cNvSpPr/>
          <p:nvPr/>
        </p:nvSpPr>
        <p:spPr>
          <a:xfrm>
            <a:off x="7260967" y="3645024"/>
            <a:ext cx="1602077" cy="365915"/>
          </a:xfrm>
          <a:prstGeom prst="round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에러가 있으면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7332239" y="3212976"/>
            <a:ext cx="597480" cy="432048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343" y="4293096"/>
            <a:ext cx="716342" cy="640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37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2615387"/>
            <a:ext cx="3462709" cy="3619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사용자 정의 예외 처리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196752"/>
            <a:ext cx="5760640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예외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815614"/>
            <a:ext cx="2531253" cy="27667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오른쪽 화살표 10"/>
          <p:cNvSpPr/>
          <p:nvPr/>
        </p:nvSpPr>
        <p:spPr>
          <a:xfrm>
            <a:off x="4077814" y="3939937"/>
            <a:ext cx="803177" cy="144016"/>
          </a:xfrm>
          <a:prstGeom prst="right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52599" y="1750750"/>
            <a:ext cx="6192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프로그램 수행 도중 특별한 경우 예외를 만들어서 사용한다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이때 내장 클래스인 </a:t>
            </a:r>
            <a:r>
              <a:rPr lang="en-US" altLang="ko-KR" sz="1600" dirty="0" smtClean="0"/>
              <a:t>Exception </a:t>
            </a:r>
            <a:r>
              <a:rPr lang="ko-KR" altLang="en-US" sz="1600" dirty="0" smtClean="0"/>
              <a:t>클래스를 상속하여 만든다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64629" y="5768472"/>
            <a:ext cx="2238873" cy="731830"/>
          </a:xfrm>
          <a:prstGeom prst="round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메시지가 출력되려면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__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str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__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메서드를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구현해야 함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804043" y="6122831"/>
            <a:ext cx="581005" cy="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 파일 쓰기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추가모드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28664" y="2375093"/>
            <a:ext cx="3310006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open(“</a:t>
            </a:r>
            <a:r>
              <a:rPr lang="ko-KR" altLang="en-US" sz="2000" b="1" dirty="0" smtClean="0"/>
              <a:t>파일 위</a:t>
            </a:r>
            <a:r>
              <a:rPr lang="ko-KR" altLang="en-US" sz="2000" b="1" dirty="0"/>
              <a:t>치</a:t>
            </a:r>
            <a:r>
              <a:rPr lang="en-US" altLang="ko-KR" sz="2000" b="1" dirty="0" smtClean="0"/>
              <a:t>”, ‘a’)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193246"/>
            <a:ext cx="3947502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3193247"/>
            <a:ext cx="2211651" cy="19639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92560" y="1235368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파일 쓰기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추가 모드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en-US" altLang="ko-KR" dirty="0" smtClean="0"/>
              <a:t>‘w’ </a:t>
            </a:r>
            <a:r>
              <a:rPr lang="ko-KR" altLang="en-US" dirty="0" smtClean="0"/>
              <a:t>모드는 초기화 되어 저장되므로 </a:t>
            </a:r>
            <a:r>
              <a:rPr lang="ko-KR" altLang="en-US" dirty="0" err="1" smtClean="0"/>
              <a:t>추가할때는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‘a’</a:t>
            </a:r>
            <a:r>
              <a:rPr lang="ko-KR" altLang="en-US" dirty="0" smtClean="0"/>
              <a:t>모드 사용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05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파일 </a:t>
            </a:r>
            <a:r>
              <a:rPr lang="ko-KR" altLang="en-US" dirty="0" smtClean="0"/>
              <a:t>쓰</a:t>
            </a:r>
            <a:r>
              <a:rPr lang="ko-KR" altLang="en-US" dirty="0"/>
              <a:t>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8760"/>
            <a:ext cx="619268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문자형이 아닌 </a:t>
            </a:r>
            <a:r>
              <a:rPr lang="ko-KR" altLang="en-US" sz="2000" b="1" dirty="0" err="1" smtClean="0"/>
              <a:t>숫자형을</a:t>
            </a:r>
            <a:r>
              <a:rPr lang="ko-KR" altLang="en-US" sz="2000" b="1" dirty="0" smtClean="0"/>
              <a:t> 파일에 쓰기</a:t>
            </a:r>
            <a:r>
              <a:rPr lang="ko-KR" altLang="en-US" sz="2000" dirty="0" smtClean="0"/>
              <a:t> 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49" y="2564904"/>
            <a:ext cx="1650413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00" y="2204864"/>
            <a:ext cx="4649120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73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파일 </a:t>
            </a:r>
            <a:r>
              <a:rPr lang="ko-KR" altLang="en-US" dirty="0" smtClean="0"/>
              <a:t>읽기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8760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파일 읽기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b="1" dirty="0" smtClean="0"/>
              <a:t>read()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파일의 내용 전체를 읽어서 문자열로 돌려준다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784648" y="2507905"/>
            <a:ext cx="3310006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open(“</a:t>
            </a:r>
            <a:r>
              <a:rPr lang="ko-KR" altLang="en-US" sz="2000" b="1" dirty="0" smtClean="0"/>
              <a:t>파일 위</a:t>
            </a:r>
            <a:r>
              <a:rPr lang="ko-KR" altLang="en-US" sz="2000" b="1" dirty="0"/>
              <a:t>치</a:t>
            </a:r>
            <a:r>
              <a:rPr lang="en-US" altLang="ko-KR" sz="2000" b="1" dirty="0" smtClean="0"/>
              <a:t>”, ‘r’)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53" y="3356992"/>
            <a:ext cx="3878916" cy="17984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2"/>
          <a:stretch/>
        </p:blipFill>
        <p:spPr>
          <a:xfrm>
            <a:off x="6050000" y="3356992"/>
            <a:ext cx="2108343" cy="15288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63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파일 </a:t>
            </a:r>
            <a:r>
              <a:rPr lang="ko-KR" altLang="en-US" dirty="0" smtClean="0"/>
              <a:t>읽기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파일 읽기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b="1" dirty="0" err="1" smtClean="0"/>
              <a:t>readline</a:t>
            </a:r>
            <a:r>
              <a:rPr lang="en-US" altLang="ko-KR" b="1" dirty="0" smtClean="0"/>
              <a:t>()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한 줄 읽기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89" y="2348880"/>
            <a:ext cx="4139132" cy="3110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21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파일 </a:t>
            </a:r>
            <a:r>
              <a:rPr lang="ko-KR" altLang="en-US" dirty="0" smtClean="0"/>
              <a:t>쓰기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읽기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268760"/>
            <a:ext cx="6192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문자형을 반복해서 쓰기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읽기</a:t>
            </a:r>
            <a:r>
              <a:rPr lang="ko-KR" altLang="en-US" sz="2000" dirty="0" smtClean="0"/>
              <a:t> 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36" y="2132856"/>
            <a:ext cx="1844200" cy="3048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38782"/>
            <a:ext cx="4223520" cy="32482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70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7714</TotalTime>
  <Words>1091</Words>
  <Application>Microsoft Office PowerPoint</Application>
  <PresentationFormat>A4 용지(210x297mm)</PresentationFormat>
  <Paragraphs>291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HY헤드라인M</vt:lpstr>
      <vt:lpstr>굴림</vt:lpstr>
      <vt:lpstr>맑은 고딕</vt:lpstr>
      <vt:lpstr>휴먼엑스포</vt:lpstr>
      <vt:lpstr>Arial</vt:lpstr>
      <vt:lpstr>Wingdings</vt:lpstr>
      <vt:lpstr>Office 테마</vt:lpstr>
      <vt:lpstr>8장. 파일 입,출력 &amp; 예외처리</vt:lpstr>
      <vt:lpstr>PowerPoint 프레젠테이션</vt:lpstr>
      <vt:lpstr> 파일 입출력</vt:lpstr>
      <vt:lpstr> 파일 쓰기</vt:lpstr>
      <vt:lpstr> 파일 쓰기(추가모드)</vt:lpstr>
      <vt:lpstr> 파일 쓰기</vt:lpstr>
      <vt:lpstr> 파일 읽기 </vt:lpstr>
      <vt:lpstr> 파일 읽기 </vt:lpstr>
      <vt:lpstr> 파일 쓰기 &amp; 읽기</vt:lpstr>
      <vt:lpstr> 파일 쓰기 - 리스트형</vt:lpstr>
      <vt:lpstr>  파일 입출력 연습 문제</vt:lpstr>
      <vt:lpstr>  파일 입출력 연습 문제</vt:lpstr>
      <vt:lpstr> 리스트 랜덤 출력</vt:lpstr>
      <vt:lpstr> with ~ as 구문</vt:lpstr>
      <vt:lpstr> with ~ as 구문 예제</vt:lpstr>
      <vt:lpstr> 줄 단위 읽기 - readlines()</vt:lpstr>
      <vt:lpstr> 영어 타자 게임</vt:lpstr>
      <vt:lpstr> 영어 타자 연습 프로그램</vt:lpstr>
      <vt:lpstr> 리스트 랜덤 출력</vt:lpstr>
      <vt:lpstr> 영어 타자 연습 프로그램</vt:lpstr>
      <vt:lpstr> 파일 쓰기 – 입력 받기</vt:lpstr>
      <vt:lpstr> 성적 입력 처리 - 반복</vt:lpstr>
      <vt:lpstr> 성적 입력 처리 - 반복</vt:lpstr>
      <vt:lpstr> 이차원 리스트 만들기</vt:lpstr>
      <vt:lpstr> 성적표 만들기</vt:lpstr>
      <vt:lpstr> 성적표 만들기</vt:lpstr>
      <vt:lpstr> 성적표 만들기</vt:lpstr>
      <vt:lpstr> 바이너리 파일 읽고 쓰기</vt:lpstr>
      <vt:lpstr> 바이너리 파일 읽고 쓰기</vt:lpstr>
      <vt:lpstr> 바이너리 파일 읽고 쓰기</vt:lpstr>
      <vt:lpstr> pickle 모듈</vt:lpstr>
      <vt:lpstr> pickle 모듈</vt:lpstr>
      <vt:lpstr> pickle 모듈</vt:lpstr>
      <vt:lpstr> 로그인 구현 예제</vt:lpstr>
      <vt:lpstr> 로그인 구현 예제</vt:lpstr>
      <vt:lpstr> 로그인 구현 예제</vt:lpstr>
      <vt:lpstr>PowerPoint 프레젠테이션</vt:lpstr>
      <vt:lpstr>PowerPoint 프레젠테이션</vt:lpstr>
      <vt:lpstr>PowerPoint 프레젠테이션</vt:lpstr>
      <vt:lpstr> 예외 처리(Exception)</vt:lpstr>
      <vt:lpstr> 예외 처리(Exception)</vt:lpstr>
      <vt:lpstr> 예외 처리(Exception)</vt:lpstr>
      <vt:lpstr> 다중 예외 처리(Exception)</vt:lpstr>
      <vt:lpstr> 예외 처리(Exception)</vt:lpstr>
      <vt:lpstr> raise ~ Exception</vt:lpstr>
      <vt:lpstr> try ~ except ~ else 구문</vt:lpstr>
      <vt:lpstr> 사용자 정의 예외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413</cp:revision>
  <dcterms:created xsi:type="dcterms:W3CDTF">2019-03-04T02:36:55Z</dcterms:created>
  <dcterms:modified xsi:type="dcterms:W3CDTF">2023-04-16T13:15:32Z</dcterms:modified>
</cp:coreProperties>
</file>