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299" r:id="rId3"/>
    <p:sldId id="315" r:id="rId4"/>
    <p:sldId id="316" r:id="rId5"/>
    <p:sldId id="318" r:id="rId6"/>
    <p:sldId id="319" r:id="rId7"/>
    <p:sldId id="317" r:id="rId8"/>
    <p:sldId id="320" r:id="rId9"/>
    <p:sldId id="327" r:id="rId10"/>
    <p:sldId id="328" r:id="rId11"/>
    <p:sldId id="321" r:id="rId12"/>
    <p:sldId id="322" r:id="rId13"/>
    <p:sldId id="323" r:id="rId14"/>
    <p:sldId id="324" r:id="rId15"/>
    <p:sldId id="367" r:id="rId16"/>
    <p:sldId id="326" r:id="rId17"/>
    <p:sldId id="329" r:id="rId18"/>
    <p:sldId id="330" r:id="rId19"/>
    <p:sldId id="331" r:id="rId20"/>
    <p:sldId id="305" r:id="rId21"/>
    <p:sldId id="341" r:id="rId22"/>
    <p:sldId id="374" r:id="rId23"/>
    <p:sldId id="375" r:id="rId24"/>
    <p:sldId id="332" r:id="rId25"/>
    <p:sldId id="376" r:id="rId26"/>
    <p:sldId id="393" r:id="rId27"/>
    <p:sldId id="377" r:id="rId28"/>
    <p:sldId id="392" r:id="rId29"/>
    <p:sldId id="394" r:id="rId30"/>
    <p:sldId id="395" r:id="rId31"/>
    <p:sldId id="396" r:id="rId32"/>
    <p:sldId id="346" r:id="rId33"/>
    <p:sldId id="380" r:id="rId34"/>
    <p:sldId id="381" r:id="rId35"/>
    <p:sldId id="382" r:id="rId36"/>
    <p:sldId id="383" r:id="rId37"/>
    <p:sldId id="384" r:id="rId38"/>
    <p:sldId id="409" r:id="rId39"/>
    <p:sldId id="386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10" r:id="rId52"/>
    <p:sldId id="397" r:id="rId53"/>
    <p:sldId id="387" r:id="rId54"/>
    <p:sldId id="389" r:id="rId55"/>
    <p:sldId id="388" r:id="rId56"/>
    <p:sldId id="390" r:id="rId57"/>
    <p:sldId id="391" r:id="rId5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xmlns="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xmlns="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9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데이터베이스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(DB)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4488" y="1481009"/>
            <a:ext cx="1428760" cy="45429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현실 단계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08784" y="1481009"/>
            <a:ext cx="1428760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개념 단계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17096" y="2237354"/>
            <a:ext cx="1428760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논리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4488" y="4390072"/>
            <a:ext cx="1357322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31710" y="4390072"/>
            <a:ext cx="1357322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속성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889104" y="4365104"/>
            <a:ext cx="1500198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레코드타입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40594">
            <a:off x="470075" y="2180393"/>
            <a:ext cx="990257" cy="621755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4071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678" y="2877835"/>
            <a:ext cx="764078" cy="1199237"/>
          </a:xfrm>
          <a:prstGeom prst="rect">
            <a:avLst/>
          </a:prstGeom>
          <a:noFill/>
        </p:spPr>
      </p:pic>
      <p:sp>
        <p:nvSpPr>
          <p:cNvPr id="15" name="타원 14"/>
          <p:cNvSpPr/>
          <p:nvPr/>
        </p:nvSpPr>
        <p:spPr>
          <a:xfrm>
            <a:off x="1844686" y="2163454"/>
            <a:ext cx="1000132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18" name="타원 17"/>
          <p:cNvSpPr/>
          <p:nvPr/>
        </p:nvSpPr>
        <p:spPr>
          <a:xfrm>
            <a:off x="2988264" y="2163454"/>
            <a:ext cx="1388672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>
                <a:solidFill>
                  <a:sysClr val="windowText" lastClr="000000"/>
                </a:solidFill>
              </a:rPr>
              <a:t>전화번호</a:t>
            </a:r>
          </a:p>
        </p:txBody>
      </p:sp>
      <p:sp>
        <p:nvSpPr>
          <p:cNvPr id="19" name="타원 18"/>
          <p:cNvSpPr/>
          <p:nvPr/>
        </p:nvSpPr>
        <p:spPr>
          <a:xfrm>
            <a:off x="4520952" y="2163454"/>
            <a:ext cx="826288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131710" y="3306462"/>
            <a:ext cx="12452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회원</a:t>
            </a:r>
          </a:p>
        </p:txBody>
      </p:sp>
      <p:cxnSp>
        <p:nvCxnSpPr>
          <p:cNvPr id="22" name="직선 연결선 21"/>
          <p:cNvCxnSpPr>
            <a:stCxn id="15" idx="4"/>
            <a:endCxn id="20" idx="0"/>
          </p:cNvCxnSpPr>
          <p:nvPr/>
        </p:nvCxnSpPr>
        <p:spPr>
          <a:xfrm>
            <a:off x="2344752" y="2734958"/>
            <a:ext cx="1409571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4"/>
            <a:endCxn id="20" idx="0"/>
          </p:cNvCxnSpPr>
          <p:nvPr/>
        </p:nvCxnSpPr>
        <p:spPr>
          <a:xfrm>
            <a:off x="3682600" y="2734958"/>
            <a:ext cx="71723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9" idx="4"/>
            <a:endCxn id="20" idx="0"/>
          </p:cNvCxnSpPr>
          <p:nvPr/>
        </p:nvCxnSpPr>
        <p:spPr>
          <a:xfrm flipH="1">
            <a:off x="3754323" y="2734958"/>
            <a:ext cx="1179773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21726"/>
              </p:ext>
            </p:extLst>
          </p:nvPr>
        </p:nvGraphicFramePr>
        <p:xfrm>
          <a:off x="5601072" y="3377900"/>
          <a:ext cx="2165973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97"/>
                <a:gridCol w="936104"/>
                <a:gridCol w="648072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전화번호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주소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664748" y="2899980"/>
            <a:ext cx="857256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회원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602062" y="383675"/>
            <a:ext cx="4020287" cy="5674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데이터 베이스 설계</a:t>
            </a:r>
            <a:endParaRPr lang="ko-KR" altLang="en-US" sz="2800" dirty="0"/>
          </a:p>
        </p:txBody>
      </p:sp>
      <p:sp>
        <p:nvSpPr>
          <p:cNvPr id="4" name="오른쪽 화살표 3"/>
          <p:cNvSpPr/>
          <p:nvPr/>
        </p:nvSpPr>
        <p:spPr>
          <a:xfrm>
            <a:off x="1972742" y="3429000"/>
            <a:ext cx="648072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4632053" y="3431297"/>
            <a:ext cx="648072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60744" y="2227127"/>
            <a:ext cx="1428760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물</a:t>
            </a:r>
            <a:r>
              <a:rPr lang="ko-KR" altLang="en-US" b="1" dirty="0" smtClean="0">
                <a:latin typeface="+mj-ea"/>
                <a:ea typeface="+mj-ea"/>
              </a:rPr>
              <a:t>리 </a:t>
            </a:r>
            <a:r>
              <a:rPr lang="ko-KR" altLang="en-US" b="1" dirty="0">
                <a:latin typeface="+mj-ea"/>
                <a:ea typeface="+mj-ea"/>
              </a:rPr>
              <a:t>단계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049344" y="3140968"/>
            <a:ext cx="1635760" cy="83099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latin typeface="+mj-ea"/>
                <a:ea typeface="+mj-ea"/>
              </a:rPr>
              <a:t>n</a:t>
            </a:r>
            <a:r>
              <a:rPr lang="en-US" altLang="ko-KR" sz="1600" dirty="0" smtClean="0">
                <a:latin typeface="+mj-ea"/>
                <a:ea typeface="+mj-ea"/>
              </a:rPr>
              <a:t>ame CHAR(20)</a:t>
            </a: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p</a:t>
            </a:r>
            <a:r>
              <a:rPr lang="en-US" altLang="ko-KR" sz="1600" dirty="0" smtClean="0">
                <a:latin typeface="+mj-ea"/>
                <a:ea typeface="+mj-ea"/>
              </a:rPr>
              <a:t>hone TEXT</a:t>
            </a: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a</a:t>
            </a:r>
            <a:r>
              <a:rPr lang="en-US" altLang="ko-KR" sz="1600" dirty="0" smtClean="0">
                <a:latin typeface="+mj-ea"/>
                <a:ea typeface="+mj-ea"/>
              </a:rPr>
              <a:t>ddress TEXT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20811" y="4365104"/>
            <a:ext cx="1500198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 err="1" smtClean="0">
                <a:latin typeface="+mj-ea"/>
                <a:ea typeface="+mj-ea"/>
              </a:rPr>
              <a:t>자료</a:t>
            </a:r>
            <a:r>
              <a:rPr lang="ko-KR" altLang="en-US" sz="1600" dirty="0" err="1">
                <a:latin typeface="+mj-ea"/>
                <a:ea typeface="+mj-ea"/>
              </a:rPr>
              <a:t>형</a:t>
            </a:r>
            <a:r>
              <a:rPr lang="ko-KR" altLang="en-US" sz="1600" dirty="0" err="1" smtClean="0">
                <a:latin typeface="+mj-ea"/>
                <a:ea typeface="+mj-ea"/>
              </a:rPr>
              <a:t>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14943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032" y="197768"/>
            <a:ext cx="4316928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124744"/>
            <a:ext cx="8915400" cy="28083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</a:t>
            </a:r>
            <a:r>
              <a:rPr lang="ko-KR" altLang="en-US" sz="1800" b="1" dirty="0" err="1" smtClean="0"/>
              <a:t>관계형</a:t>
            </a:r>
            <a:r>
              <a:rPr lang="ko-KR" altLang="en-US" sz="1800" b="1" dirty="0" smtClean="0"/>
              <a:t> 데이터 모델</a:t>
            </a:r>
            <a:endParaRPr lang="en-US" altLang="ko-KR" sz="1800" b="1" dirty="0" smtClean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데이터간의 관계에 초점을 둔 모델로 현재 가장 많이 사용하는 모델이다</a:t>
            </a:r>
            <a:r>
              <a:rPr lang="en-US" altLang="ko-KR" sz="1600" b="1" dirty="0" smtClean="0"/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회사의 사원정보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소속된 부서정보</a:t>
            </a:r>
            <a:endParaRPr lang="en-US" altLang="ko-KR" sz="1600" dirty="0" smtClean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사원 정보와 부서 정보를 하나의 묶음으로 관리하면 데이터 구조가 간단해진다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 같은 부서 사원들은 부서 정보가 중복되므로 효율적인 관리가 어려워진다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왜냐하면 부서 이름이 바뀌면 사원들의 부서 정보를 일일이 찾아서 수정해주어야 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629590"/>
              </p:ext>
            </p:extLst>
          </p:nvPr>
        </p:nvGraphicFramePr>
        <p:xfrm>
          <a:off x="2768757" y="3894574"/>
          <a:ext cx="5382597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21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21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80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0001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0002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성춘향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대리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연구소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0003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이몽룡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영업팀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분당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0004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심청이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667913"/>
              </p:ext>
            </p:extLst>
          </p:nvPr>
        </p:nvGraphicFramePr>
        <p:xfrm>
          <a:off x="1208584" y="3882534"/>
          <a:ext cx="1404156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정보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6297254" y="5262814"/>
            <a:ext cx="1872208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541400" y="4602614"/>
            <a:ext cx="1248139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중복발</a:t>
            </a:r>
            <a:r>
              <a:rPr lang="ko-KR" altLang="en-US" sz="1600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97254" y="4218740"/>
            <a:ext cx="1872208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25" idx="3"/>
            <a:endCxn id="17" idx="3"/>
          </p:cNvCxnSpPr>
          <p:nvPr/>
        </p:nvCxnSpPr>
        <p:spPr>
          <a:xfrm>
            <a:off x="8169462" y="4410676"/>
            <a:ext cx="13758" cy="1044074"/>
          </a:xfrm>
          <a:prstGeom prst="bentConnector3">
            <a:avLst>
              <a:gd name="adj1" fmla="val 125659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24" idx="1"/>
          </p:cNvCxnSpPr>
          <p:nvPr/>
        </p:nvCxnSpPr>
        <p:spPr>
          <a:xfrm>
            <a:off x="8307373" y="4926650"/>
            <a:ext cx="23402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08584" y="5826750"/>
            <a:ext cx="241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 smtClean="0"/>
              <a:t>정규화 전의 형태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00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032" y="188640"/>
            <a:ext cx="4473354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086781"/>
              </p:ext>
            </p:extLst>
          </p:nvPr>
        </p:nvGraphicFramePr>
        <p:xfrm>
          <a:off x="2768757" y="3268424"/>
          <a:ext cx="4758530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06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06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6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86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0001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0002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성춘향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대리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0003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이몽룡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0004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심청이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969896"/>
              </p:ext>
            </p:extLst>
          </p:nvPr>
        </p:nvGraphicFramePr>
        <p:xfrm>
          <a:off x="1208584" y="3256384"/>
          <a:ext cx="1404156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정보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</a:t>
                      </a:r>
                      <a:r>
                        <a:rPr lang="ko-KR" altLang="en-US" sz="1400" baseline="0" dirty="0" smtClean="0"/>
                        <a:t> 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6396017" y="3212976"/>
            <a:ext cx="1170130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08584" y="5301209"/>
            <a:ext cx="7081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정규화 후의 형태 </a:t>
            </a:r>
            <a:r>
              <a:rPr lang="en-US" altLang="ko-KR" sz="1600" dirty="0" smtClean="0"/>
              <a:t>-&gt; 1</a:t>
            </a:r>
            <a:r>
              <a:rPr lang="ko-KR" altLang="en-US" sz="1600" dirty="0" smtClean="0"/>
              <a:t>대 多의 구조로 변경된다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한 부서에는 여러 명의 사원이 존재한다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232276"/>
              </p:ext>
            </p:extLst>
          </p:nvPr>
        </p:nvGraphicFramePr>
        <p:xfrm>
          <a:off x="1208584" y="1412776"/>
          <a:ext cx="1404156" cy="1219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정보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부서 이름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위치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230499"/>
              </p:ext>
            </p:extLst>
          </p:nvPr>
        </p:nvGraphicFramePr>
        <p:xfrm>
          <a:off x="2807619" y="1412776"/>
          <a:ext cx="3527876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06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86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6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연구소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영업팀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분당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2768757" y="1340768"/>
            <a:ext cx="1248139" cy="15841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9" idx="2"/>
            <a:endCxn id="25" idx="0"/>
          </p:cNvCxnSpPr>
          <p:nvPr/>
        </p:nvCxnSpPr>
        <p:spPr>
          <a:xfrm rot="16200000" flipH="1">
            <a:off x="5042939" y="1274832"/>
            <a:ext cx="288032" cy="358825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97768"/>
            <a:ext cx="4532952" cy="854968"/>
          </a:xfrm>
        </p:spPr>
        <p:txBody>
          <a:bodyPr/>
          <a:lstStyle/>
          <a:p>
            <a:r>
              <a:rPr lang="en-US" altLang="ko-KR" dirty="0" smtClean="0"/>
              <a:t> 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6506" y="1124744"/>
            <a:ext cx="9283031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데이터베이스의 구성 요소</a:t>
            </a:r>
            <a:endParaRPr lang="en-US" altLang="ko-KR" sz="20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 테이블</a:t>
            </a:r>
            <a:r>
              <a:rPr lang="en-US" altLang="ko-KR" b="1" dirty="0"/>
              <a:t>(Table)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/>
              <a:t>표 형태의 데이터 저장 공간을 테이블이라고 한다</a:t>
            </a:r>
            <a:r>
              <a:rPr lang="en-US" altLang="ko-KR" sz="1600" b="1" dirty="0"/>
              <a:t>. 2</a:t>
            </a:r>
            <a:r>
              <a:rPr lang="ko-KR" altLang="en-US" sz="1600" b="1" dirty="0"/>
              <a:t>차원 형태로 행과 열로 구성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 </a:t>
            </a:r>
            <a:r>
              <a:rPr lang="ko-KR" altLang="en-US" sz="1600" dirty="0"/>
              <a:t>행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ROW) - </a:t>
            </a:r>
            <a:r>
              <a:rPr lang="ko-KR" altLang="en-US" sz="1600" dirty="0" smtClean="0"/>
              <a:t>저장하려는 </a:t>
            </a:r>
            <a:r>
              <a:rPr lang="ko-KR" altLang="en-US" sz="1600" dirty="0"/>
              <a:t>하나의 개체를 구성하는 여러 값을 가로로 늘어뜨린 형태다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열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COLUMN) - </a:t>
            </a:r>
            <a:r>
              <a:rPr lang="ko-KR" altLang="en-US" sz="1600" dirty="0" smtClean="0"/>
              <a:t>저장하려는 </a:t>
            </a:r>
            <a:r>
              <a:rPr lang="ko-KR" altLang="en-US" sz="1600" dirty="0"/>
              <a:t>데이터를 대표하는 이름과 공통 특성을 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80244"/>
              </p:ext>
            </p:extLst>
          </p:nvPr>
        </p:nvGraphicFramePr>
        <p:xfrm>
          <a:off x="1520618" y="4233304"/>
          <a:ext cx="4944549" cy="142794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34814">
                  <a:extLst>
                    <a:ext uri="{9D8B030D-6E8A-4147-A177-3AD203B41FA5}">
                      <a16:colId xmlns="" xmlns:a16="http://schemas.microsoft.com/office/drawing/2014/main" val="1302133471"/>
                    </a:ext>
                  </a:extLst>
                </a:gridCol>
                <a:gridCol w="1053757">
                  <a:extLst>
                    <a:ext uri="{9D8B030D-6E8A-4147-A177-3AD203B41FA5}">
                      <a16:colId xmlns="" xmlns:a16="http://schemas.microsoft.com/office/drawing/2014/main" val="3478021724"/>
                    </a:ext>
                  </a:extLst>
                </a:gridCol>
                <a:gridCol w="1377989"/>
                <a:gridCol w="1377989"/>
              </a:tblGrid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197872"/>
                  </a:ext>
                </a:extLst>
              </a:tr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오상식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컴퓨터공학과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1167864"/>
                  </a:ext>
                </a:extLst>
              </a:tr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20171010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최정보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전자공학과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20182121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김나래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기계공학과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0620" y="3855995"/>
            <a:ext cx="74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학생</a:t>
            </a:r>
            <a:endParaRPr lang="ko-KR" altLang="en-US" sz="16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85148" y="3984309"/>
            <a:ext cx="1746294" cy="74083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속성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칼럼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</a:p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애트리뷰트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>
            <a:stCxn id="8" idx="1"/>
            <a:endCxn id="14" idx="3"/>
          </p:cNvCxnSpPr>
          <p:nvPr/>
        </p:nvCxnSpPr>
        <p:spPr>
          <a:xfrm flipH="1" flipV="1">
            <a:off x="6591182" y="4315783"/>
            <a:ext cx="593966" cy="3894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208584" y="4135763"/>
            <a:ext cx="5382598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6542578" y="4615889"/>
            <a:ext cx="312035" cy="10453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10162" y="4960472"/>
            <a:ext cx="1746294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튜플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레코드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행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2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032" y="197768"/>
            <a:ext cx="4604960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6506" y="1251625"/>
            <a:ext cx="928303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데이터베이스의 구성 요소</a:t>
            </a:r>
            <a:endParaRPr lang="en-US" altLang="ko-KR" sz="20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특별한 의미를 지닌 열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키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기본키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(Primary Key)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테이블의 지정된 행을 식별할 수 있는 유일한 값이어야 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값의 중복이 없어야 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NULL</a:t>
            </a:r>
            <a:r>
              <a:rPr lang="ko-KR" altLang="en-US" sz="1600" dirty="0" smtClean="0"/>
              <a:t>값을 가질 수 없다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주민등록번호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사번</a:t>
            </a:r>
            <a:r>
              <a:rPr lang="ko-KR" altLang="en-US" sz="1600" dirty="0" smtClean="0"/>
              <a:t> 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보조키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대체키 또는 </a:t>
            </a:r>
            <a:r>
              <a:rPr lang="ko-KR" altLang="en-US" sz="1600" dirty="0" err="1" smtClean="0"/>
              <a:t>후보키라</a:t>
            </a:r>
            <a:r>
              <a:rPr lang="ko-KR" altLang="en-US" sz="1600" dirty="0" smtClean="0"/>
              <a:t> 하며 </a:t>
            </a:r>
            <a:r>
              <a:rPr lang="ko-KR" altLang="en-US" sz="1600" dirty="0" err="1" smtClean="0"/>
              <a:t>후보키</a:t>
            </a:r>
            <a:r>
              <a:rPr lang="ko-KR" altLang="en-US" sz="1600" dirty="0" smtClean="0"/>
              <a:t> 중에서 </a:t>
            </a:r>
            <a:r>
              <a:rPr lang="ko-KR" altLang="en-US" sz="1600" dirty="0" err="1" smtClean="0"/>
              <a:t>기본키로</a:t>
            </a:r>
            <a:r>
              <a:rPr lang="ko-KR" altLang="en-US" sz="1600" dirty="0" smtClean="0"/>
              <a:t> 지정되지 않은 열이다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072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4754579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179938"/>
            <a:ext cx="8094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외래키</a:t>
            </a:r>
            <a:r>
              <a:rPr lang="en-US" altLang="ko-KR" b="1" dirty="0" smtClean="0">
                <a:solidFill>
                  <a:srgbClr val="C00000"/>
                </a:solidFill>
              </a:rPr>
              <a:t>(FK : Foreign Key)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특정 테이블에 포함되어 있으면서 다른 테이블의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지정된 키</a:t>
            </a:r>
            <a:endParaRPr lang="en-US" altLang="ko-KR" dirty="0" smtClean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973142"/>
              </p:ext>
            </p:extLst>
          </p:nvPr>
        </p:nvGraphicFramePr>
        <p:xfrm>
          <a:off x="2186693" y="4192488"/>
          <a:ext cx="5027231" cy="181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01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44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4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번호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이름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부서코드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501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502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김산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503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남한강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31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504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북한강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35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949114" y="4077072"/>
            <a:ext cx="1170130" cy="20882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86692" y="4150464"/>
            <a:ext cx="1170130" cy="187220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759446"/>
              </p:ext>
            </p:extLst>
          </p:nvPr>
        </p:nvGraphicFramePr>
        <p:xfrm>
          <a:off x="2372711" y="2276872"/>
          <a:ext cx="3804425" cy="12241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7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8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8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코드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이름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위치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전산팀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총무팀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333851" y="2204864"/>
            <a:ext cx="1248139" cy="15121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57226" y="4689140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14" y="2758616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40602" y="4857120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7" idx="2"/>
            <a:endCxn id="7" idx="0"/>
          </p:cNvCxnSpPr>
          <p:nvPr/>
        </p:nvCxnSpPr>
        <p:spPr>
          <a:xfrm rot="16200000" flipH="1">
            <a:off x="4566030" y="2108923"/>
            <a:ext cx="360040" cy="3576258"/>
          </a:xfrm>
          <a:prstGeom prst="bentConnector3">
            <a:avLst/>
          </a:prstGeom>
          <a:ln w="1905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0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124744"/>
            <a:ext cx="8915400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SQL(Structured Query Language)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‘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에스큐엘</a:t>
            </a:r>
            <a:r>
              <a:rPr lang="en-US" altLang="ko-KR" sz="1600" dirty="0" smtClean="0">
                <a:solidFill>
                  <a:srgbClr val="FF0000"/>
                </a:solidFill>
              </a:rPr>
              <a:t>’, </a:t>
            </a:r>
            <a:r>
              <a:rPr lang="ko-KR" altLang="en-US" sz="1600" dirty="0" smtClean="0">
                <a:solidFill>
                  <a:srgbClr val="FF0000"/>
                </a:solidFill>
              </a:rPr>
              <a:t>또는 </a:t>
            </a:r>
            <a:r>
              <a:rPr lang="en-US" altLang="ko-KR" sz="1600" dirty="0" smtClean="0">
                <a:solidFill>
                  <a:srgbClr val="FF0000"/>
                </a:solidFill>
              </a:rPr>
              <a:t>‘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시퀄</a:t>
            </a:r>
            <a:r>
              <a:rPr lang="en-US" altLang="ko-KR" sz="1600" dirty="0" smtClean="0">
                <a:solidFill>
                  <a:srgbClr val="FF0000"/>
                </a:solidFill>
              </a:rPr>
              <a:t>’</a:t>
            </a:r>
            <a:r>
              <a:rPr lang="ko-KR" altLang="en-US" sz="1600" dirty="0" smtClean="0">
                <a:solidFill>
                  <a:srgbClr val="FF0000"/>
                </a:solidFill>
              </a:rPr>
              <a:t>이라 부른다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사용자와 데이터베이스 시스템 간에 의사 소통을 하기 위한 언어이다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사용자가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을 이용하여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시스템에 데이터의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정의 등을 요구하면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시스템이 필요한 데이터를 가져와서 결과를 알려준다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726738"/>
              </p:ext>
            </p:extLst>
          </p:nvPr>
        </p:nvGraphicFramePr>
        <p:xfrm>
          <a:off x="1130577" y="3356992"/>
          <a:ext cx="8088343" cy="3105137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462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5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3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개념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544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DDL(Data </a:t>
                      </a:r>
                      <a:r>
                        <a:rPr lang="en-US" altLang="ko-KR" sz="1600" dirty="0" err="1" smtClean="0"/>
                        <a:t>Defiintion</a:t>
                      </a:r>
                      <a:r>
                        <a:rPr lang="en-US" altLang="ko-KR" sz="1600" dirty="0" smtClean="0"/>
                        <a:t> Language)</a:t>
                      </a:r>
                      <a:r>
                        <a:rPr lang="en-US" altLang="ko-KR" sz="1600" baseline="0" dirty="0" smtClean="0"/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- </a:t>
                      </a:r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정의어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테이블을 포함한 여러 객체를 생성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삭제하는 명령어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5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DML(Data Manipulation Language)</a:t>
                      </a:r>
                      <a:r>
                        <a:rPr lang="en-US" altLang="ko-KR" sz="1600" baseline="0" dirty="0" smtClean="0"/>
                        <a:t> - </a:t>
                      </a:r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조작어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데이터를 저장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검색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삭제하는 명령어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5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DCL(Data Control Language)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제어어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데이터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사용 권한과 관련된 명령어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8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/>
              <a:t> </a:t>
            </a:r>
            <a:r>
              <a:rPr lang="en-US" altLang="ko-KR" dirty="0" smtClean="0"/>
              <a:t>- DDL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62136" y="1340768"/>
            <a:ext cx="3586808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DDL(</a:t>
            </a:r>
            <a:r>
              <a:rPr lang="ko-KR" altLang="en-US" sz="2000" b="1" dirty="0" smtClean="0"/>
              <a:t>데이터 </a:t>
            </a:r>
            <a:r>
              <a:rPr lang="ko-KR" altLang="en-US" sz="2000" b="1" dirty="0" err="1" smtClean="0"/>
              <a:t>정의어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4776" y="1916832"/>
            <a:ext cx="4730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▷ 테이블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create table </a:t>
            </a:r>
            <a:r>
              <a:rPr lang="ko-KR" altLang="en-US" dirty="0" smtClean="0"/>
              <a:t>테이블이름</a:t>
            </a:r>
            <a:r>
              <a:rPr lang="en-US" altLang="ko-KR" dirty="0" smtClean="0"/>
              <a:t>(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name char(10),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age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 )</a:t>
            </a:r>
          </a:p>
          <a:p>
            <a:endParaRPr lang="en-US" altLang="ko-KR" dirty="0" smtClean="0"/>
          </a:p>
          <a:p>
            <a:r>
              <a:rPr lang="ko-KR" altLang="en-US" dirty="0"/>
              <a:t>▷ </a:t>
            </a:r>
            <a:r>
              <a:rPr lang="ko-KR" altLang="en-US" dirty="0" smtClean="0"/>
              <a:t>테이블 삭제</a:t>
            </a:r>
            <a:endParaRPr lang="en-US" altLang="ko-KR" dirty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drop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table </a:t>
            </a:r>
            <a:r>
              <a:rPr lang="ko-KR" altLang="en-US" dirty="0" smtClean="0"/>
              <a:t>테이블 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▷ 테이블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alter table </a:t>
            </a:r>
            <a:r>
              <a:rPr lang="ko-KR" altLang="en-US" dirty="0" smtClean="0"/>
              <a:t>테이블 이름 </a:t>
            </a:r>
            <a:r>
              <a:rPr lang="en-US" altLang="ko-KR" b="1" dirty="0" smtClean="0">
                <a:solidFill>
                  <a:srgbClr val="C00000"/>
                </a:solidFill>
              </a:rPr>
              <a:t>add</a:t>
            </a:r>
            <a:r>
              <a:rPr lang="en-US" altLang="ko-KR" dirty="0" smtClean="0"/>
              <a:t> </a:t>
            </a:r>
            <a:r>
              <a:rPr lang="ko-KR" altLang="en-US" dirty="0" smtClean="0"/>
              <a:t>칼럼추가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4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/>
              <a:t> </a:t>
            </a:r>
            <a:r>
              <a:rPr lang="en-US" altLang="ko-KR" dirty="0" smtClean="0"/>
              <a:t>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62136" y="1412776"/>
            <a:ext cx="3586808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DML(</a:t>
            </a:r>
            <a:r>
              <a:rPr lang="ko-KR" altLang="en-US" sz="2000" b="1" dirty="0" smtClean="0"/>
              <a:t>데이터 </a:t>
            </a:r>
            <a:r>
              <a:rPr lang="ko-KR" altLang="en-US" sz="2000" b="1" dirty="0" err="1" smtClean="0"/>
              <a:t>조작어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4776" y="1916832"/>
            <a:ext cx="7178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자료 삽입</a:t>
            </a:r>
            <a:r>
              <a:rPr lang="en-US" altLang="ko-KR" dirty="0" smtClean="0"/>
              <a:t>(insert)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insert into </a:t>
            </a:r>
            <a:r>
              <a:rPr lang="ko-KR" altLang="en-US" b="1" dirty="0" smtClean="0"/>
              <a:t>테이블이름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values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1, 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2)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▷ 자료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(select)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select 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>
                <a:solidFill>
                  <a:srgbClr val="C00000"/>
                </a:solidFill>
              </a:rPr>
              <a:t> from </a:t>
            </a:r>
            <a:r>
              <a:rPr lang="ko-KR" altLang="en-US" b="1" dirty="0" smtClean="0"/>
              <a:t>테이블이름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ko-KR" altLang="en-US" dirty="0" smtClean="0"/>
              <a:t>자료 수정</a:t>
            </a:r>
            <a:r>
              <a:rPr lang="en-US" altLang="ko-KR" dirty="0" smtClean="0"/>
              <a:t>(update)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update </a:t>
            </a:r>
            <a:r>
              <a:rPr lang="ko-KR" altLang="en-US" b="1" dirty="0" smtClean="0"/>
              <a:t>테이블이름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set=‘</a:t>
            </a:r>
            <a:r>
              <a:rPr lang="ko-KR" altLang="en-US" b="1" dirty="0" smtClean="0"/>
              <a:t>변경내용</a:t>
            </a:r>
            <a:r>
              <a:rPr lang="en-US" altLang="ko-KR" b="1" dirty="0" smtClean="0">
                <a:solidFill>
                  <a:srgbClr val="C00000"/>
                </a:solidFill>
              </a:rPr>
              <a:t>’ where </a:t>
            </a:r>
            <a:r>
              <a:rPr lang="ko-KR" altLang="en-US" b="1" dirty="0" err="1" smtClean="0"/>
              <a:t>칼럼명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ko-KR" altLang="en-US" dirty="0" smtClean="0"/>
              <a:t>자료 삭제</a:t>
            </a:r>
            <a:r>
              <a:rPr lang="en-US" altLang="ko-KR" dirty="0" smtClean="0"/>
              <a:t>(delete)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delete from </a:t>
            </a:r>
            <a:r>
              <a:rPr lang="ko-KR" altLang="en-US" dirty="0" smtClean="0"/>
              <a:t>테이블 이름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1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/>
              <a:t> </a:t>
            </a:r>
            <a:r>
              <a:rPr lang="en-US" altLang="ko-KR" dirty="0" smtClean="0"/>
              <a:t>- DCL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62136" y="1340768"/>
            <a:ext cx="3586808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DCL(</a:t>
            </a:r>
            <a:r>
              <a:rPr lang="ko-KR" altLang="en-US" sz="2000" b="1" dirty="0" smtClean="0"/>
              <a:t>데이터 </a:t>
            </a:r>
            <a:r>
              <a:rPr lang="ko-KR" altLang="en-US" sz="2000" b="1" dirty="0" err="1" smtClean="0"/>
              <a:t>제어어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0463" y="1812880"/>
            <a:ext cx="7178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ko-KR" altLang="en-US" dirty="0" err="1" smtClean="0"/>
              <a:t>커밋과</a:t>
            </a:r>
            <a:r>
              <a:rPr lang="ko-KR" altLang="en-US" dirty="0" smtClean="0"/>
              <a:t> 롤백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</a:t>
            </a:r>
            <a:r>
              <a:rPr lang="ko-KR" altLang="en-US" dirty="0" smtClean="0"/>
              <a:t>트랜잭션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작은 업무 단위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완료를 의미하는 명령어</a:t>
            </a:r>
            <a:r>
              <a:rPr lang="en-US" altLang="ko-KR" dirty="0" smtClean="0"/>
              <a:t> - </a:t>
            </a:r>
            <a:r>
              <a:rPr lang="en-US" altLang="ko-KR" b="1" dirty="0" smtClean="0">
                <a:solidFill>
                  <a:srgbClr val="C00000"/>
                </a:solidFill>
              </a:rPr>
              <a:t>commit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ko-KR" altLang="en-US" dirty="0" smtClean="0"/>
              <a:t>변경사항을 취소하고 원래대로 복구하는 명령어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b="1" dirty="0" smtClean="0">
                <a:solidFill>
                  <a:srgbClr val="C00000"/>
                </a:solidFill>
              </a:rPr>
              <a:t>rollback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ko-KR" altLang="en-US" dirty="0" smtClean="0"/>
              <a:t>권한 부여와 해제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권한을 부여하는 명령어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b="1" dirty="0" smtClean="0">
                <a:solidFill>
                  <a:srgbClr val="C00000"/>
                </a:solidFill>
              </a:rPr>
              <a:t>grant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DB </a:t>
            </a:r>
            <a:r>
              <a:rPr lang="ko-KR" altLang="en-US" dirty="0"/>
              <a:t>권한을 </a:t>
            </a:r>
            <a:r>
              <a:rPr lang="ko-KR" altLang="en-US" dirty="0" smtClean="0"/>
              <a:t>해</a:t>
            </a:r>
            <a:r>
              <a:rPr lang="ko-KR" altLang="en-US" dirty="0"/>
              <a:t>제</a:t>
            </a:r>
            <a:r>
              <a:rPr lang="ko-KR" altLang="en-US" dirty="0" smtClean="0"/>
              <a:t>하는 명령어 </a:t>
            </a:r>
            <a:r>
              <a:rPr lang="en-US" altLang="ko-KR" dirty="0" smtClean="0"/>
              <a:t>- </a:t>
            </a:r>
            <a:r>
              <a:rPr lang="en-US" altLang="ko-KR" b="1" dirty="0" smtClean="0">
                <a:solidFill>
                  <a:srgbClr val="C00000"/>
                </a:solidFill>
              </a:rPr>
              <a:t>revoke</a:t>
            </a:r>
            <a:endParaRPr lang="en-US" altLang="ko-KR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4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데이터 베이스란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?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Member DB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관리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SQLite3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0938" y="1124744"/>
            <a:ext cx="8460534" cy="1992035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qlite3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Oracle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데이터베이스 관리 시스템이지만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 위치하지 않고 응용프로그램에 넣어 사용하는 파일이다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에서는 내장된 라이브러리이므로 </a:t>
            </a:r>
            <a:r>
              <a:rPr lang="en-US" altLang="ko-KR" b="1" dirty="0" smtClean="0"/>
              <a:t>import sqlite3</a:t>
            </a:r>
            <a:r>
              <a:rPr lang="ko-KR" altLang="en-US" dirty="0" smtClean="0"/>
              <a:t>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6536" y="3171879"/>
            <a:ext cx="8424936" cy="153233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DB Browser for sqlite3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오픈소스</a:t>
            </a:r>
            <a:r>
              <a:rPr lang="ko-KR" altLang="en-US" dirty="0" smtClean="0"/>
              <a:t> 소프트웨어로 </a:t>
            </a:r>
            <a:r>
              <a:rPr lang="en-US" altLang="ko-KR" dirty="0" smtClean="0"/>
              <a:t>SQLite </a:t>
            </a:r>
            <a:r>
              <a:rPr lang="ko-KR" altLang="en-US" dirty="0" smtClean="0"/>
              <a:t>데이터베이스를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기반으로 편리하게 조작할 수 </a:t>
            </a:r>
            <a:r>
              <a:rPr lang="ko-KR" altLang="en-US" dirty="0"/>
              <a:t>있</a:t>
            </a:r>
            <a:r>
              <a:rPr lang="ko-KR" altLang="en-US" dirty="0" smtClean="0"/>
              <a:t>도록 해주는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다운로드 및 설치 필요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13"/>
          <a:stretch/>
        </p:blipFill>
        <p:spPr>
          <a:xfrm>
            <a:off x="1707615" y="4700359"/>
            <a:ext cx="5550658" cy="1734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6" name="직선 연결선 5"/>
          <p:cNvCxnSpPr/>
          <p:nvPr/>
        </p:nvCxnSpPr>
        <p:spPr>
          <a:xfrm>
            <a:off x="1496616" y="6021288"/>
            <a:ext cx="61206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91207" y="1348254"/>
            <a:ext cx="6842113" cy="107263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SQL </a:t>
            </a:r>
            <a:r>
              <a:rPr lang="ko-KR" altLang="en-US" sz="2000" b="1" dirty="0" smtClean="0"/>
              <a:t>언어 실습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새 데이터베이스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mydb.db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이름으로 저장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708920"/>
            <a:ext cx="3249006" cy="2583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708920"/>
            <a:ext cx="2376264" cy="1654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63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08584" y="1268760"/>
            <a:ext cx="6624736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Sqlite3 Document &gt; Alphabet.. &gt; CREATE TABLE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3317022" cy="39488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3"/>
          <a:stretch/>
        </p:blipFill>
        <p:spPr>
          <a:xfrm>
            <a:off x="5025008" y="2276872"/>
            <a:ext cx="4437791" cy="30787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40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61095"/>
              </p:ext>
            </p:extLst>
          </p:nvPr>
        </p:nvGraphicFramePr>
        <p:xfrm>
          <a:off x="5817096" y="2523930"/>
          <a:ext cx="3456384" cy="252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40"/>
                <a:gridCol w="1956444"/>
              </a:tblGrid>
              <a:tr h="390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 타입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char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고정길이 문자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text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가변길이 문자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integer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정수값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real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실수값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datetime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날짜와 시간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356992"/>
            <a:ext cx="4025937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136576" y="1340768"/>
            <a:ext cx="4953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테이블 생성</a:t>
            </a:r>
            <a:r>
              <a:rPr lang="en-US" altLang="ko-KR" dirty="0"/>
              <a:t>(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CREATE TABLE </a:t>
            </a:r>
            <a:r>
              <a:rPr lang="ko-KR" altLang="en-US" dirty="0"/>
              <a:t>테이블이름</a:t>
            </a:r>
            <a:r>
              <a:rPr lang="en-US" altLang="ko-KR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칼럼명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)</a:t>
            </a:r>
          </a:p>
        </p:txBody>
      </p:sp>
    </p:spTree>
    <p:extLst>
      <p:ext uri="{BB962C8B-B14F-4D97-AF65-F5344CB8AC3E}">
        <p14:creationId xmlns:p14="http://schemas.microsoft.com/office/powerpoint/2010/main" val="26455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11" y="2380818"/>
            <a:ext cx="6027943" cy="20499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Member </a:t>
            </a:r>
            <a:r>
              <a:rPr lang="ko-KR" altLang="en-US" sz="2800" dirty="0" smtClean="0"/>
              <a:t>테이블 생성하기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8584" y="141277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 ▷ 테이블 생성 확인</a:t>
            </a:r>
            <a:endParaRPr lang="en-US" altLang="ko-KR" sz="2000" b="1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22643" y="2305666"/>
            <a:ext cx="1986342" cy="37305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9" name="직선 화살표 연결선 8"/>
          <p:cNvCxnSpPr>
            <a:stCxn id="10" idx="1"/>
          </p:cNvCxnSpPr>
          <p:nvPr/>
        </p:nvCxnSpPr>
        <p:spPr>
          <a:xfrm flipH="1">
            <a:off x="4808986" y="2100213"/>
            <a:ext cx="504054" cy="391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13040" y="1844824"/>
            <a:ext cx="2020292" cy="51077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①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mydb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연결하기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28377" y="1340768"/>
            <a:ext cx="6544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삽입</a:t>
            </a:r>
            <a:r>
              <a:rPr lang="en-US" altLang="ko-KR" dirty="0"/>
              <a:t>(insert)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INSERT INTO </a:t>
            </a:r>
            <a:r>
              <a:rPr lang="ko-KR" altLang="en-US" b="1" dirty="0"/>
              <a:t>테이블이름</a:t>
            </a:r>
            <a:r>
              <a:rPr lang="en-US" altLang="ko-KR" b="1" dirty="0"/>
              <a:t>(</a:t>
            </a:r>
            <a:r>
              <a:rPr lang="ko-KR" altLang="en-US" b="1" dirty="0" err="1"/>
              <a:t>칼럼명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VALUES </a:t>
            </a:r>
            <a:r>
              <a:rPr lang="en-US" altLang="ko-KR" b="1" dirty="0"/>
              <a:t>(</a:t>
            </a:r>
            <a:r>
              <a:rPr lang="ko-KR" altLang="en-US" b="1" dirty="0"/>
              <a:t>값</a:t>
            </a:r>
            <a:r>
              <a:rPr lang="en-US" altLang="ko-KR" b="1" dirty="0"/>
              <a:t>1, </a:t>
            </a:r>
            <a:r>
              <a:rPr lang="ko-KR" altLang="en-US" b="1" dirty="0"/>
              <a:t>값</a:t>
            </a:r>
            <a:r>
              <a:rPr lang="en-US" altLang="ko-KR" b="1" dirty="0"/>
              <a:t>2) 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347647"/>
            <a:ext cx="7200800" cy="11405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353885" y="3717032"/>
            <a:ext cx="6419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문자는 </a:t>
            </a:r>
            <a:r>
              <a:rPr lang="ko-KR" altLang="en-US" dirty="0" err="1" smtClean="0"/>
              <a:t>홑따옴표</a:t>
            </a:r>
            <a:r>
              <a:rPr lang="ko-KR" altLang="en-US" dirty="0" smtClean="0"/>
              <a:t> 사용함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한줄</a:t>
            </a:r>
            <a:r>
              <a:rPr lang="ko-KR" altLang="en-US" dirty="0" smtClean="0"/>
              <a:t> 주석 처리는 </a:t>
            </a:r>
            <a:r>
              <a:rPr lang="en-US" altLang="ko-KR" dirty="0" smtClean="0"/>
              <a:t>(--) , </a:t>
            </a:r>
            <a:r>
              <a:rPr lang="ko-KR" altLang="en-US" dirty="0" smtClean="0"/>
              <a:t>여러 줄 주석은 </a:t>
            </a:r>
            <a:r>
              <a:rPr lang="en-US" altLang="ko-KR" dirty="0" smtClean="0"/>
              <a:t>/* ~ */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1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64568" y="1340768"/>
            <a:ext cx="81369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조회</a:t>
            </a:r>
            <a:r>
              <a:rPr lang="en-US" altLang="ko-KR" dirty="0"/>
              <a:t>(select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SELECT </a:t>
            </a:r>
            <a:r>
              <a:rPr lang="ko-KR" altLang="en-US" b="1" dirty="0" err="1"/>
              <a:t>칼럼명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FROM </a:t>
            </a:r>
            <a:r>
              <a:rPr lang="ko-KR" altLang="en-US" b="1" dirty="0" smtClean="0"/>
              <a:t>테이블이름 </a:t>
            </a:r>
            <a:r>
              <a:rPr lang="en-US" altLang="ko-KR" b="1" dirty="0"/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전체 자료 조회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>
                <a:solidFill>
                  <a:srgbClr val="C00000"/>
                </a:solidFill>
              </a:rPr>
              <a:t>SELECT </a:t>
            </a:r>
            <a:r>
              <a:rPr lang="ko-KR" altLang="en-US" b="1" dirty="0" err="1"/>
              <a:t>칼럼명</a:t>
            </a:r>
            <a:r>
              <a:rPr lang="en-US" altLang="ko-KR" b="1" dirty="0">
                <a:solidFill>
                  <a:srgbClr val="C00000"/>
                </a:solidFill>
              </a:rPr>
              <a:t> FROM </a:t>
            </a:r>
            <a:r>
              <a:rPr lang="ko-KR" altLang="en-US" b="1" dirty="0"/>
              <a:t>테이블이름 </a:t>
            </a:r>
            <a:r>
              <a:rPr lang="en-US" altLang="ko-KR" b="1" dirty="0" smtClean="0">
                <a:solidFill>
                  <a:srgbClr val="C00000"/>
                </a:solidFill>
              </a:rPr>
              <a:t>WHERE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칼럼명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값 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특정 </a:t>
            </a:r>
            <a:r>
              <a:rPr lang="ko-KR" altLang="en-US" b="1" dirty="0">
                <a:solidFill>
                  <a:srgbClr val="0070C0"/>
                </a:solidFill>
              </a:rPr>
              <a:t>자료 </a:t>
            </a:r>
            <a:r>
              <a:rPr lang="ko-KR" altLang="en-US" b="1" dirty="0" smtClean="0">
                <a:solidFill>
                  <a:srgbClr val="0070C0"/>
                </a:solidFill>
              </a:rPr>
              <a:t>조회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780928"/>
            <a:ext cx="4869602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5008226"/>
            <a:ext cx="2023289" cy="10850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94" y="5017420"/>
            <a:ext cx="1165961" cy="10440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53" y="5248759"/>
            <a:ext cx="4000847" cy="5410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74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80592" y="134076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조회</a:t>
            </a:r>
            <a:r>
              <a:rPr lang="en-US" altLang="ko-KR" dirty="0"/>
              <a:t>(select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정렬하기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SELECT 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>
                <a:solidFill>
                  <a:srgbClr val="C00000"/>
                </a:solidFill>
              </a:rPr>
              <a:t> FROM </a:t>
            </a:r>
            <a:r>
              <a:rPr lang="ko-KR" altLang="en-US" b="1" dirty="0" smtClean="0"/>
              <a:t>테이블이름 </a:t>
            </a:r>
            <a:r>
              <a:rPr lang="en-US" altLang="ko-KR" b="1" dirty="0" smtClean="0">
                <a:solidFill>
                  <a:srgbClr val="C00000"/>
                </a:solidFill>
              </a:rPr>
              <a:t>ORDER BY </a:t>
            </a:r>
            <a:r>
              <a:rPr lang="ko-KR" altLang="en-US" b="1" dirty="0" err="1" smtClean="0"/>
              <a:t>칼럼명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DESC</a:t>
            </a:r>
            <a:endParaRPr lang="en-US" altLang="ko-KR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420888"/>
            <a:ext cx="5258318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4149080"/>
            <a:ext cx="1815474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511" y="4185084"/>
            <a:ext cx="1822186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7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07231" y="1268760"/>
            <a:ext cx="5761993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▷ </a:t>
            </a:r>
            <a:r>
              <a:rPr lang="en-US" altLang="ko-KR" sz="2000" b="1" dirty="0" err="1" smtClean="0"/>
              <a:t>sql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파일로 저장하기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3105830"/>
            <a:ext cx="4197684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424608" y="195370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탭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</a:t>
            </a:r>
            <a:r>
              <a:rPr lang="ko-KR" altLang="en-US" dirty="0"/>
              <a:t>기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08784" y="3393862"/>
            <a:ext cx="288032" cy="37305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260813" y="2969241"/>
            <a:ext cx="612067" cy="391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04960" y="2458463"/>
            <a:ext cx="2012136" cy="51077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SQL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저장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80592" y="134076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en-US" altLang="ko-KR" dirty="0" smtClean="0"/>
              <a:t>(update)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UPDATE </a:t>
            </a:r>
            <a:r>
              <a:rPr lang="ko-KR" altLang="en-US" b="1" dirty="0" err="1" smtClean="0"/>
              <a:t>테이블</a:t>
            </a:r>
            <a:r>
              <a:rPr lang="ko-KR" altLang="en-US" b="1" dirty="0" err="1"/>
              <a:t>명</a:t>
            </a:r>
            <a:r>
              <a:rPr lang="en-US" altLang="ko-KR" b="1" dirty="0" smtClean="0">
                <a:solidFill>
                  <a:srgbClr val="C00000"/>
                </a:solidFill>
              </a:rPr>
              <a:t> SET 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/>
              <a:t>=</a:t>
            </a:r>
            <a:r>
              <a:rPr lang="ko-KR" altLang="en-US" b="1" dirty="0" smtClean="0"/>
              <a:t>값 </a:t>
            </a:r>
            <a:r>
              <a:rPr lang="en-US" altLang="ko-KR" b="1" dirty="0" smtClean="0">
                <a:solidFill>
                  <a:srgbClr val="C00000"/>
                </a:solidFill>
              </a:rPr>
              <a:t>WHERE 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/>
              <a:t>=</a:t>
            </a:r>
            <a:r>
              <a:rPr lang="ko-KR" altLang="en-US" b="1" dirty="0" smtClean="0"/>
              <a:t>값</a:t>
            </a:r>
            <a:endParaRPr lang="en-US" altLang="ko-KR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20888"/>
            <a:ext cx="6189086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4077072"/>
            <a:ext cx="2081686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83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0048" y="269776"/>
            <a:ext cx="3524840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506" y="1124744"/>
            <a:ext cx="9283031" cy="27363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000" b="1" dirty="0" smtClean="0"/>
              <a:t>데이터베이스</a:t>
            </a:r>
            <a:r>
              <a:rPr lang="en-US" altLang="ko-KR" sz="2000" b="1" dirty="0" smtClean="0"/>
              <a:t>(Database)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데이터들이 모여있는 데이터의 집합으로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서로 관련 있는 데이터들의 모임이다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메모장에 두서없이 적어 놓은 단어들의 모임은 데이터베이스가 아님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데이터베이스와 생활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학교 홈페이지에서 수강신청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성적 조회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전산화된 도서관에서 도서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비행기나 기차 예매 등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96392"/>
              </p:ext>
            </p:extLst>
          </p:nvPr>
        </p:nvGraphicFramePr>
        <p:xfrm>
          <a:off x="740532" y="4377320"/>
          <a:ext cx="4758528" cy="12119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92121">
                  <a:extLst>
                    <a:ext uri="{9D8B030D-6E8A-4147-A177-3AD203B41FA5}">
                      <a16:colId xmlns="" xmlns:a16="http://schemas.microsoft.com/office/drawing/2014/main" val="1302133471"/>
                    </a:ext>
                  </a:extLst>
                </a:gridCol>
                <a:gridCol w="1014113">
                  <a:extLst>
                    <a:ext uri="{9D8B030D-6E8A-4147-A177-3AD203B41FA5}">
                      <a16:colId xmlns="" xmlns:a16="http://schemas.microsoft.com/office/drawing/2014/main" val="3478021724"/>
                    </a:ext>
                  </a:extLst>
                </a:gridCol>
                <a:gridCol w="1326147"/>
                <a:gridCol w="1326147"/>
              </a:tblGrid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19787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오상식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컴퓨터공학과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116786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20171010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최정보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전자공학과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20182121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김나래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기계공학과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0532" y="4000011"/>
            <a:ext cx="148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 테이블</a:t>
            </a:r>
            <a:endParaRPr lang="ko-KR" altLang="en-US" sz="1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10949"/>
              </p:ext>
            </p:extLst>
          </p:nvPr>
        </p:nvGraphicFramePr>
        <p:xfrm>
          <a:off x="5733087" y="4377320"/>
          <a:ext cx="3666409" cy="9089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70130">
                  <a:extLst>
                    <a:ext uri="{9D8B030D-6E8A-4147-A177-3AD203B41FA5}">
                      <a16:colId xmlns="" xmlns:a16="http://schemas.microsoft.com/office/drawing/2014/main" val="1302133471"/>
                    </a:ext>
                  </a:extLst>
                </a:gridCol>
                <a:gridCol w="1496349">
                  <a:extLst>
                    <a:ext uri="{9D8B030D-6E8A-4147-A177-3AD203B41FA5}">
                      <a16:colId xmlns="" xmlns:a16="http://schemas.microsoft.com/office/drawing/2014/main" val="3478021724"/>
                    </a:ext>
                  </a:extLst>
                </a:gridCol>
                <a:gridCol w="999930"/>
              </a:tblGrid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과목번호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담당교수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19787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0303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웹 프로그래밍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송미영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116786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0116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데이터베이스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오용철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33087" y="4000011"/>
            <a:ext cx="148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과</a:t>
            </a:r>
            <a:r>
              <a:rPr lang="ko-KR" altLang="en-US" sz="1400" dirty="0"/>
              <a:t>목</a:t>
            </a:r>
            <a:r>
              <a:rPr lang="ko-KR" altLang="en-US" sz="1400" dirty="0" smtClean="0"/>
              <a:t> 테이블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2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6576" y="134076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en-US" altLang="ko-KR" dirty="0" smtClean="0"/>
              <a:t>(delete)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DELETE FROM </a:t>
            </a:r>
            <a:r>
              <a:rPr lang="ko-KR" altLang="en-US" b="1" dirty="0" err="1" smtClean="0"/>
              <a:t>테이블</a:t>
            </a:r>
            <a:r>
              <a:rPr lang="ko-KR" altLang="en-US" b="1" dirty="0" err="1"/>
              <a:t>명</a:t>
            </a:r>
            <a:r>
              <a:rPr lang="en-US" altLang="ko-KR" b="1" dirty="0" smtClean="0">
                <a:solidFill>
                  <a:srgbClr val="C00000"/>
                </a:solidFill>
              </a:rPr>
              <a:t> – </a:t>
            </a:r>
            <a:r>
              <a:rPr lang="ko-KR" altLang="en-US" b="1" dirty="0" smtClean="0">
                <a:solidFill>
                  <a:srgbClr val="0070C0"/>
                </a:solidFill>
              </a:rPr>
              <a:t>전체 자료 삭제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92896"/>
            <a:ext cx="2781310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568624" y="4077072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변경사항을 취소하고 원래대로 복구하는 명령어</a:t>
            </a:r>
            <a:r>
              <a:rPr lang="en-US" altLang="ko-KR" dirty="0"/>
              <a:t> – </a:t>
            </a:r>
            <a:r>
              <a:rPr lang="en-US" altLang="ko-KR" b="1" dirty="0" smtClean="0">
                <a:solidFill>
                  <a:srgbClr val="C00000"/>
                </a:solidFill>
              </a:rPr>
              <a:t>ROLLBACK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6576" y="134076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en-US" altLang="ko-KR" dirty="0" smtClean="0"/>
              <a:t>(delete)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DELETE </a:t>
            </a:r>
            <a:r>
              <a:rPr lang="en-US" altLang="ko-KR" b="1" dirty="0">
                <a:solidFill>
                  <a:srgbClr val="C00000"/>
                </a:solidFill>
              </a:rPr>
              <a:t>FROM </a:t>
            </a:r>
            <a:r>
              <a:rPr lang="ko-KR" altLang="en-US" b="1" dirty="0" err="1"/>
              <a:t>테이블명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WHERE </a:t>
            </a:r>
            <a:r>
              <a:rPr lang="ko-KR" altLang="en-US" b="1" dirty="0" err="1"/>
              <a:t>칼럼명</a:t>
            </a:r>
            <a:r>
              <a:rPr lang="en-US" altLang="ko-KR" b="1" dirty="0"/>
              <a:t>=</a:t>
            </a:r>
            <a:r>
              <a:rPr lang="ko-KR" altLang="en-US" b="1" dirty="0" smtClean="0"/>
              <a:t>값 </a:t>
            </a:r>
            <a:r>
              <a:rPr lang="en-US" altLang="ko-KR" b="1" dirty="0" smtClean="0"/>
              <a:t>– </a:t>
            </a:r>
            <a:r>
              <a:rPr lang="ko-KR" altLang="en-US" b="1" dirty="0" smtClean="0">
                <a:solidFill>
                  <a:srgbClr val="0070C0"/>
                </a:solidFill>
              </a:rPr>
              <a:t>특정 자료 삭제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565512"/>
            <a:ext cx="4793396" cy="9602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640632" y="3789040"/>
            <a:ext cx="66967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트랜잭션</a:t>
            </a:r>
            <a:r>
              <a:rPr lang="en-US" altLang="ko-KR" dirty="0"/>
              <a:t>(</a:t>
            </a:r>
            <a:r>
              <a:rPr lang="ko-KR" altLang="en-US" dirty="0"/>
              <a:t>작은 업무 단위</a:t>
            </a:r>
            <a:r>
              <a:rPr lang="en-US" altLang="ko-KR" dirty="0"/>
              <a:t>) </a:t>
            </a:r>
            <a:r>
              <a:rPr lang="ko-KR" altLang="en-US" dirty="0"/>
              <a:t>완료를 의미하는 명령어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b="1" dirty="0" smtClean="0">
                <a:solidFill>
                  <a:srgbClr val="C00000"/>
                </a:solidFill>
              </a:rPr>
              <a:t>COMMIT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C00000"/>
                </a:solidFill>
              </a:rPr>
              <a:t>커밋은</a:t>
            </a:r>
            <a:r>
              <a:rPr lang="ko-KR" altLang="en-US" b="1" dirty="0" smtClean="0">
                <a:solidFill>
                  <a:srgbClr val="C00000"/>
                </a:solidFill>
              </a:rPr>
              <a:t> 자료의 삽입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수정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삭제후</a:t>
            </a:r>
            <a:r>
              <a:rPr lang="ko-KR" altLang="en-US" b="1" dirty="0" smtClean="0">
                <a:solidFill>
                  <a:srgbClr val="C00000"/>
                </a:solidFill>
              </a:rPr>
              <a:t> 반드시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명시해야함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검색할 땐 명시할 필요 없음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74" y="2628175"/>
            <a:ext cx="1728192" cy="834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93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340768"/>
            <a:ext cx="3095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처리 프로세스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51518" y="3284984"/>
            <a:ext cx="590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2. cursor </a:t>
            </a:r>
            <a:r>
              <a:rPr lang="ko-KR" altLang="en-US" dirty="0" smtClean="0"/>
              <a:t>객체 생성 </a:t>
            </a:r>
            <a:r>
              <a:rPr lang="en-US" altLang="ko-KR" dirty="0" smtClean="0"/>
              <a:t>– DB </a:t>
            </a:r>
            <a:r>
              <a:rPr lang="ko-KR" altLang="en-US" dirty="0" smtClean="0"/>
              <a:t>테이블 작업 객체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12640" y="3789040"/>
            <a:ext cx="6120680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cur = </a:t>
            </a:r>
            <a:r>
              <a:rPr lang="en-US" altLang="ko-KR" sz="2000" dirty="0" err="1"/>
              <a:t>conn.cursor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351518" y="1916832"/>
            <a:ext cx="396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연결 객체 생성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12640" y="2420888"/>
            <a:ext cx="6120680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conn = sqlite3.connect("c:/</a:t>
            </a:r>
            <a:r>
              <a:rPr lang="en-US" altLang="ko-KR" sz="2000" dirty="0" err="1"/>
              <a:t>pydb</a:t>
            </a:r>
            <a:r>
              <a:rPr lang="en-US" altLang="ko-KR" sz="2000" dirty="0"/>
              <a:t>/</a:t>
            </a:r>
            <a:r>
              <a:rPr lang="en-US" altLang="ko-KR" sz="2000" dirty="0" err="1"/>
              <a:t>mydb.db</a:t>
            </a:r>
            <a:r>
              <a:rPr lang="en-US" altLang="ko-KR" sz="2000" dirty="0"/>
              <a:t>")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351518" y="4653136"/>
            <a:ext cx="590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3</a:t>
            </a:r>
            <a:r>
              <a:rPr lang="en-US" altLang="ko-KR" dirty="0" smtClean="0"/>
              <a:t>. execute() </a:t>
            </a:r>
            <a:r>
              <a:rPr lang="ko-KR" altLang="en-US" dirty="0" smtClean="0"/>
              <a:t>함수 실행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12640" y="5157192"/>
            <a:ext cx="6120680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cur.execute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sql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14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DB – </a:t>
            </a:r>
            <a:r>
              <a:rPr lang="ko-KR" altLang="en-US" sz="2800" dirty="0" smtClean="0"/>
              <a:t>사원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전체 검색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51974"/>
            <a:ext cx="6066046" cy="3635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4221088"/>
            <a:ext cx="2591025" cy="17984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2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– </a:t>
            </a:r>
            <a:r>
              <a:rPr lang="ko-KR" altLang="en-US" dirty="0"/>
              <a:t>사원 </a:t>
            </a:r>
            <a:r>
              <a:rPr lang="ko-KR" altLang="en-US" dirty="0" smtClean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사원 추가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8" y="1988840"/>
            <a:ext cx="7811241" cy="25721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244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– </a:t>
            </a:r>
            <a:r>
              <a:rPr lang="ko-KR" altLang="en-US" dirty="0"/>
              <a:t>사원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특정 사원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명 검색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88840"/>
            <a:ext cx="6482681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99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– </a:t>
            </a:r>
            <a:r>
              <a:rPr lang="ko-KR" altLang="en-US" dirty="0"/>
              <a:t>사원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/>
              <a:t>사</a:t>
            </a:r>
            <a:r>
              <a:rPr lang="ko-KR" altLang="en-US" sz="2000" b="1" dirty="0" smtClean="0"/>
              <a:t>원 정보 수정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87" y="2015367"/>
            <a:ext cx="7632848" cy="28749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05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– </a:t>
            </a:r>
            <a:r>
              <a:rPr lang="ko-KR" altLang="en-US" dirty="0"/>
              <a:t>사원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/>
              <a:t>사</a:t>
            </a:r>
            <a:r>
              <a:rPr lang="ko-KR" altLang="en-US" sz="2000" b="1" dirty="0" smtClean="0"/>
              <a:t>원 정보 삭제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47054"/>
            <a:ext cx="6336704" cy="30024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99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DB – </a:t>
            </a:r>
            <a:r>
              <a:rPr lang="ko-KR" altLang="en-US" sz="2800" dirty="0" smtClean="0"/>
              <a:t>회원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369976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데이터 베이스 생성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will.db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- </a:t>
            </a:r>
            <a:r>
              <a:rPr lang="ko-KR" altLang="en-US" sz="2000" b="1" dirty="0" smtClean="0"/>
              <a:t>회원 테이블 생성 </a:t>
            </a:r>
            <a:r>
              <a:rPr lang="en-US" altLang="ko-KR" sz="2000" b="1" dirty="0" smtClean="0"/>
              <a:t>- member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803527"/>
              </p:ext>
            </p:extLst>
          </p:nvPr>
        </p:nvGraphicFramePr>
        <p:xfrm>
          <a:off x="1352600" y="2564904"/>
          <a:ext cx="7200801" cy="288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306"/>
                <a:gridCol w="3311965"/>
                <a:gridCol w="2194530"/>
              </a:tblGrid>
              <a:tr h="3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칼럼 이름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자료형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memberId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CHAR(5)  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회원번호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passwd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CHAR(10)</a:t>
                      </a:r>
                      <a:r>
                        <a:rPr lang="en-US" altLang="ko-KR" sz="18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비밀번호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name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TEXT 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이름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gender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CHAR(4)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성별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age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나이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5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DB – </a:t>
            </a:r>
            <a:r>
              <a:rPr lang="ko-KR" altLang="en-US" sz="2800" dirty="0" smtClean="0"/>
              <a:t>회원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0591" y="3883114"/>
            <a:ext cx="590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접속 함수 </a:t>
            </a:r>
            <a:r>
              <a:rPr lang="en-US" altLang="ko-KR" sz="2000" b="1" dirty="0" smtClean="0"/>
              <a:t>: </a:t>
            </a:r>
            <a:r>
              <a:rPr lang="en-US" altLang="ko-KR" sz="2000" b="1" dirty="0" err="1" smtClean="0"/>
              <a:t>getconn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정의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1" y="4548724"/>
            <a:ext cx="4824536" cy="16885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80591" y="1196752"/>
            <a:ext cx="3024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함수 정의 및 호출</a:t>
            </a:r>
            <a:endParaRPr lang="en-US" altLang="ko-KR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99" y="1750750"/>
            <a:ext cx="2386510" cy="197074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6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데이터베이스 관리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268760"/>
            <a:ext cx="9205023" cy="50405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200" b="1" dirty="0" smtClean="0"/>
              <a:t>데이터베이스 관리 시스템</a:t>
            </a:r>
            <a:r>
              <a:rPr lang="en-US" altLang="ko-KR" sz="2200" dirty="0" smtClean="0"/>
              <a:t>(Database </a:t>
            </a:r>
            <a:r>
              <a:rPr lang="en-US" altLang="ko-KR" sz="2200" dirty="0" err="1" smtClean="0"/>
              <a:t>Managentment</a:t>
            </a:r>
            <a:r>
              <a:rPr lang="en-US" altLang="ko-KR" sz="2200" dirty="0" smtClean="0"/>
              <a:t> System)</a:t>
            </a:r>
          </a:p>
        </p:txBody>
      </p:sp>
      <p:sp>
        <p:nvSpPr>
          <p:cNvPr id="11" name="원통 10"/>
          <p:cNvSpPr/>
          <p:nvPr/>
        </p:nvSpPr>
        <p:spPr>
          <a:xfrm>
            <a:off x="6903217" y="4869160"/>
            <a:ext cx="1638182" cy="72008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03217" y="3938322"/>
            <a:ext cx="1638182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>
            <a:stCxn id="12" idx="2"/>
          </p:cNvCxnSpPr>
          <p:nvPr/>
        </p:nvCxnSpPr>
        <p:spPr>
          <a:xfrm>
            <a:off x="7722307" y="4509120"/>
            <a:ext cx="3335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6" idx="2"/>
          </p:cNvCxnSpPr>
          <p:nvPr/>
        </p:nvCxnSpPr>
        <p:spPr>
          <a:xfrm>
            <a:off x="7175757" y="3501008"/>
            <a:ext cx="434669" cy="4156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74558" y="1764722"/>
            <a:ext cx="49925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많은 </a:t>
            </a:r>
            <a:r>
              <a:rPr lang="ko-KR" altLang="en-US" sz="1600" dirty="0"/>
              <a:t>양의 데이터를 정교하게 구축하고 </a:t>
            </a:r>
            <a:r>
              <a:rPr lang="ko-KR" altLang="en-US" sz="1600" dirty="0" smtClean="0"/>
              <a:t>관리하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소프트웨어이다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데이터베이스의 </a:t>
            </a:r>
            <a:r>
              <a:rPr lang="ko-KR" altLang="en-US" sz="1600" dirty="0"/>
              <a:t>정의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 갱신</a:t>
            </a:r>
            <a:r>
              <a:rPr lang="en-US" altLang="ko-KR" sz="1600" dirty="0"/>
              <a:t>, </a:t>
            </a:r>
            <a:r>
              <a:rPr lang="ko-KR" altLang="en-US" sz="1600" dirty="0"/>
              <a:t>질의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처리</a:t>
            </a:r>
            <a:r>
              <a:rPr lang="en-US" altLang="ko-KR" sz="1600" dirty="0"/>
              <a:t>, </a:t>
            </a:r>
            <a:r>
              <a:rPr lang="ko-KR" altLang="en-US" sz="1600" dirty="0"/>
              <a:t>요지보수</a:t>
            </a:r>
            <a:r>
              <a:rPr lang="en-US" altLang="ko-KR" sz="1600" dirty="0"/>
              <a:t>, </a:t>
            </a:r>
            <a:r>
              <a:rPr lang="ko-KR" altLang="en-US" sz="1600" dirty="0"/>
              <a:t>보안 등의 편리한 기능을 </a:t>
            </a:r>
            <a:r>
              <a:rPr lang="ko-KR" altLang="en-US" sz="1600" dirty="0" smtClean="0"/>
              <a:t>제공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대표적으로 </a:t>
            </a:r>
            <a:r>
              <a:rPr lang="ko-KR" altLang="en-US" sz="1600" dirty="0" err="1"/>
              <a:t>오라클</a:t>
            </a:r>
            <a:r>
              <a:rPr lang="ko-KR" altLang="en-US" sz="1600" dirty="0"/>
              <a:t> 사의 </a:t>
            </a:r>
            <a:r>
              <a:rPr lang="en-US" altLang="ko-KR" sz="1600" dirty="0"/>
              <a:t>Oracle</a:t>
            </a:r>
            <a:r>
              <a:rPr lang="ko-KR" altLang="en-US" sz="1600" dirty="0"/>
              <a:t> 과 </a:t>
            </a:r>
            <a:r>
              <a:rPr lang="en-US" altLang="ko-KR" sz="1600" dirty="0"/>
              <a:t>MySQL,  </a:t>
            </a:r>
            <a:r>
              <a:rPr lang="ko-KR" altLang="en-US" sz="1600" dirty="0" smtClean="0"/>
              <a:t>마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이크로소프트사의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MSSQL</a:t>
            </a:r>
            <a:r>
              <a:rPr lang="ko-KR" altLang="en-US" sz="1600" dirty="0"/>
              <a:t>등이  </a:t>
            </a:r>
            <a:r>
              <a:rPr lang="ko-KR" altLang="en-US" sz="1600" dirty="0" smtClean="0"/>
              <a:t>있다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한편 </a:t>
            </a:r>
            <a:r>
              <a:rPr lang="en-US" altLang="ko-KR" sz="1600" dirty="0" smtClean="0"/>
              <a:t>sqlite3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 서버가 아닌 응용 프로그램에 </a:t>
            </a:r>
            <a:r>
              <a:rPr lang="ko-KR" altLang="en-US" sz="1600" dirty="0" err="1" smtClean="0"/>
              <a:t>넣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어 사용하는 가벼운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경량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데이터베이스이다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8073347" y="3484570"/>
            <a:ext cx="390043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424382" y="2930210"/>
            <a:ext cx="1502748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응용프로그램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513174" y="1844824"/>
            <a:ext cx="1249708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151357" y="2813282"/>
            <a:ext cx="1170129" cy="7597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172091" y="2492896"/>
            <a:ext cx="3335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DB – </a:t>
            </a:r>
            <a:r>
              <a:rPr lang="ko-KR" altLang="en-US" sz="2800" dirty="0" smtClean="0"/>
              <a:t>회원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369976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테이</a:t>
            </a:r>
            <a:r>
              <a:rPr lang="ko-KR" altLang="en-US" sz="2000" b="1" dirty="0"/>
              <a:t>블</a:t>
            </a:r>
            <a:r>
              <a:rPr lang="ko-KR" altLang="en-US" sz="2000" b="1" dirty="0" smtClean="0"/>
              <a:t> 생성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테이블 이름 </a:t>
            </a:r>
            <a:r>
              <a:rPr lang="en-US" altLang="ko-KR" sz="2000" b="1" dirty="0" smtClean="0"/>
              <a:t>: member, </a:t>
            </a:r>
            <a:r>
              <a:rPr lang="en-US" altLang="ko-KR" sz="2000" b="1" dirty="0" err="1" smtClean="0"/>
              <a:t>def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create_table</a:t>
            </a:r>
            <a:r>
              <a:rPr lang="en-US" altLang="ko-KR" sz="2000" b="1" dirty="0" smtClean="0"/>
              <a:t>()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791211"/>
            <a:ext cx="4173048" cy="48781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49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DB – </a:t>
            </a:r>
            <a:r>
              <a:rPr lang="ko-KR" altLang="en-US" sz="2800" dirty="0" smtClean="0"/>
              <a:t>회원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자료 삽입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   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insert_member</a:t>
            </a:r>
            <a:r>
              <a:rPr lang="en-US" altLang="ko-KR" sz="2000" dirty="0" smtClean="0"/>
              <a:t>() : </a:t>
            </a:r>
            <a:r>
              <a:rPr lang="ko-KR" altLang="en-US" dirty="0" smtClean="0"/>
              <a:t>동적 바인딩 방식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420888"/>
            <a:ext cx="7447790" cy="30095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4725144"/>
            <a:ext cx="3360711" cy="1676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25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DB – </a:t>
            </a:r>
            <a:r>
              <a:rPr lang="ko-KR" altLang="en-US" sz="2800" dirty="0" smtClean="0"/>
              <a:t>회원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자료 전체 검색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    </a:t>
            </a:r>
            <a:r>
              <a:rPr lang="en-US" altLang="ko-KR" sz="2000" dirty="0" smtClean="0"/>
              <a:t>-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select_member</a:t>
            </a:r>
            <a:r>
              <a:rPr lang="en-US" altLang="ko-KR" dirty="0" smtClean="0"/>
              <a:t>() &gt; </a:t>
            </a:r>
            <a:r>
              <a:rPr lang="en-US" altLang="ko-KR" dirty="0" err="1" smtClean="0"/>
              <a:t>fetchall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자료를 반환 받음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자료 검색 시엔 </a:t>
            </a:r>
            <a:r>
              <a:rPr lang="en-US" altLang="ko-KR" dirty="0" err="1" smtClean="0"/>
              <a:t>conn.commit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사용 </a:t>
            </a:r>
            <a:r>
              <a:rPr lang="ko-KR" altLang="en-US" dirty="0" err="1" smtClean="0"/>
              <a:t>안함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2746088"/>
            <a:ext cx="4084623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70" y="4869160"/>
            <a:ext cx="4747672" cy="990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13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DB – </a:t>
            </a:r>
            <a:r>
              <a:rPr lang="ko-KR" altLang="en-US" sz="2800" dirty="0" smtClean="0"/>
              <a:t>회원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자료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개 검색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    </a:t>
            </a:r>
            <a:r>
              <a:rPr lang="en-US" altLang="ko-KR" dirty="0"/>
              <a:t>-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 smtClean="0"/>
              <a:t>select_one</a:t>
            </a:r>
            <a:r>
              <a:rPr lang="en-US" altLang="ko-KR" dirty="0" smtClean="0"/>
              <a:t>() </a:t>
            </a:r>
            <a:r>
              <a:rPr lang="en-US" altLang="ko-KR" dirty="0"/>
              <a:t>&gt; </a:t>
            </a:r>
            <a:r>
              <a:rPr lang="en-US" altLang="ko-KR" dirty="0" err="1"/>
              <a:t>fetchone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자료 반환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90711"/>
            <a:ext cx="6431838" cy="27586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32" y="5373216"/>
            <a:ext cx="4587638" cy="3734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59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DB – </a:t>
            </a:r>
            <a:r>
              <a:rPr lang="ko-KR" altLang="en-US" sz="2800" dirty="0" smtClean="0"/>
              <a:t>회원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자료 수정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   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update_member</a:t>
            </a:r>
            <a:r>
              <a:rPr lang="en-US" altLang="ko-KR" dirty="0" smtClean="0"/>
              <a:t>()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331482"/>
            <a:ext cx="6024186" cy="25532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06" y="5067943"/>
            <a:ext cx="4618120" cy="327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706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DB – </a:t>
            </a:r>
            <a:r>
              <a:rPr lang="ko-KR" altLang="en-US" sz="2800" dirty="0" smtClean="0"/>
              <a:t>회원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268760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자료 삭</a:t>
            </a:r>
            <a:r>
              <a:rPr lang="ko-KR" altLang="en-US" sz="2000" b="1" dirty="0"/>
              <a:t>제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   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delete_member</a:t>
            </a:r>
            <a:r>
              <a:rPr lang="en-US" altLang="ko-KR" dirty="0" smtClean="0"/>
              <a:t>()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65" y="2333105"/>
            <a:ext cx="5909106" cy="25847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86" y="5157192"/>
            <a:ext cx="4572397" cy="6172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76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520" y="188640"/>
            <a:ext cx="4326083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Releation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9" y="1353542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엔티티</a:t>
            </a:r>
            <a:r>
              <a:rPr lang="en-US" altLang="ko-KR" b="1" dirty="0" smtClean="0">
                <a:solidFill>
                  <a:srgbClr val="C00000"/>
                </a:solidFill>
              </a:rPr>
              <a:t>(Entity) </a:t>
            </a:r>
            <a:r>
              <a:rPr lang="ko-KR" altLang="en-US" b="1" dirty="0" smtClean="0">
                <a:solidFill>
                  <a:srgbClr val="C00000"/>
                </a:solidFill>
              </a:rPr>
              <a:t>관계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releation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- 1</a:t>
            </a:r>
            <a:r>
              <a:rPr lang="ko-KR" altLang="en-US" dirty="0" smtClean="0"/>
              <a:t>대 多의 관계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多 대 多 관계</a:t>
            </a:r>
            <a:endParaRPr lang="en-US" altLang="ko-KR" dirty="0" smtClean="0"/>
          </a:p>
        </p:txBody>
      </p:sp>
      <p:sp>
        <p:nvSpPr>
          <p:cNvPr id="14" name="타원 13"/>
          <p:cNvSpPr/>
          <p:nvPr/>
        </p:nvSpPr>
        <p:spPr>
          <a:xfrm>
            <a:off x="3846478" y="3684172"/>
            <a:ext cx="864096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교</a:t>
            </a:r>
            <a:r>
              <a:rPr lang="ko-KR" altLang="en-US" sz="1600" b="1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21" name="타원 20"/>
          <p:cNvSpPr/>
          <p:nvPr/>
        </p:nvSpPr>
        <p:spPr>
          <a:xfrm>
            <a:off x="5214630" y="2778918"/>
            <a:ext cx="864096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학</a:t>
            </a:r>
            <a:r>
              <a:rPr lang="ko-KR" altLang="en-US" sz="1600" b="1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3" name="타원 22"/>
          <p:cNvSpPr/>
          <p:nvPr/>
        </p:nvSpPr>
        <p:spPr>
          <a:xfrm>
            <a:off x="5214630" y="3684172"/>
            <a:ext cx="864096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학</a:t>
            </a:r>
            <a:r>
              <a:rPr lang="ko-KR" altLang="en-US" sz="1600" b="1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4" name="타원 23"/>
          <p:cNvSpPr/>
          <p:nvPr/>
        </p:nvSpPr>
        <p:spPr>
          <a:xfrm>
            <a:off x="5214630" y="4548268"/>
            <a:ext cx="864096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학</a:t>
            </a:r>
            <a:r>
              <a:rPr lang="ko-KR" altLang="en-US" sz="1600" b="1" dirty="0">
                <a:solidFill>
                  <a:schemeClr val="tx1"/>
                </a:solidFill>
              </a:rPr>
              <a:t>생</a:t>
            </a:r>
          </a:p>
        </p:txBody>
      </p:sp>
      <p:cxnSp>
        <p:nvCxnSpPr>
          <p:cNvPr id="8" name="직선 화살표 연결선 7"/>
          <p:cNvCxnSpPr>
            <a:stCxn id="14" idx="6"/>
            <a:endCxn id="21" idx="3"/>
          </p:cNvCxnSpPr>
          <p:nvPr/>
        </p:nvCxnSpPr>
        <p:spPr>
          <a:xfrm flipV="1">
            <a:off x="4710574" y="3371240"/>
            <a:ext cx="630600" cy="65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4" idx="6"/>
            <a:endCxn id="23" idx="2"/>
          </p:cNvCxnSpPr>
          <p:nvPr/>
        </p:nvCxnSpPr>
        <p:spPr>
          <a:xfrm>
            <a:off x="4710574" y="403114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6"/>
            <a:endCxn id="24" idx="2"/>
          </p:cNvCxnSpPr>
          <p:nvPr/>
        </p:nvCxnSpPr>
        <p:spPr>
          <a:xfrm>
            <a:off x="4710574" y="4031146"/>
            <a:ext cx="50405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064568" y="3684172"/>
            <a:ext cx="864096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부서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432720" y="2778918"/>
            <a:ext cx="864096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9" name="타원 28"/>
          <p:cNvSpPr/>
          <p:nvPr/>
        </p:nvSpPr>
        <p:spPr>
          <a:xfrm>
            <a:off x="2432720" y="3684172"/>
            <a:ext cx="864096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0" name="타원 29"/>
          <p:cNvSpPr/>
          <p:nvPr/>
        </p:nvSpPr>
        <p:spPr>
          <a:xfrm>
            <a:off x="2432720" y="4548268"/>
            <a:ext cx="864096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cxnSp>
        <p:nvCxnSpPr>
          <p:cNvPr id="31" name="직선 화살표 연결선 30"/>
          <p:cNvCxnSpPr>
            <a:stCxn id="27" idx="6"/>
            <a:endCxn id="28" idx="3"/>
          </p:cNvCxnSpPr>
          <p:nvPr/>
        </p:nvCxnSpPr>
        <p:spPr>
          <a:xfrm flipV="1">
            <a:off x="1928664" y="3371240"/>
            <a:ext cx="630600" cy="65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6"/>
            <a:endCxn id="29" idx="2"/>
          </p:cNvCxnSpPr>
          <p:nvPr/>
        </p:nvCxnSpPr>
        <p:spPr>
          <a:xfrm>
            <a:off x="1928664" y="403114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6"/>
            <a:endCxn id="30" idx="2"/>
          </p:cNvCxnSpPr>
          <p:nvPr/>
        </p:nvCxnSpPr>
        <p:spPr>
          <a:xfrm>
            <a:off x="1928664" y="4031146"/>
            <a:ext cx="50405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710535" y="3684172"/>
            <a:ext cx="864096" cy="6939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회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5" name="타원 34"/>
          <p:cNvSpPr/>
          <p:nvPr/>
        </p:nvSpPr>
        <p:spPr>
          <a:xfrm>
            <a:off x="8078686" y="2564904"/>
            <a:ext cx="1027921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게시</a:t>
            </a:r>
            <a:r>
              <a:rPr lang="ko-KR" altLang="en-US" sz="1400" b="1">
                <a:solidFill>
                  <a:schemeClr val="tx1"/>
                </a:solidFill>
              </a:rPr>
              <a:t>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4" idx="6"/>
            <a:endCxn id="35" idx="3"/>
          </p:cNvCxnSpPr>
          <p:nvPr/>
        </p:nvCxnSpPr>
        <p:spPr>
          <a:xfrm flipV="1">
            <a:off x="7574631" y="3242709"/>
            <a:ext cx="654591" cy="78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4" idx="6"/>
          </p:cNvCxnSpPr>
          <p:nvPr/>
        </p:nvCxnSpPr>
        <p:spPr>
          <a:xfrm>
            <a:off x="7574631" y="403114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4" idx="6"/>
          </p:cNvCxnSpPr>
          <p:nvPr/>
        </p:nvCxnSpPr>
        <p:spPr>
          <a:xfrm>
            <a:off x="7574631" y="4031146"/>
            <a:ext cx="50405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8101543" y="3573016"/>
            <a:ext cx="1027921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게시</a:t>
            </a:r>
            <a:r>
              <a:rPr lang="ko-KR" altLang="en-US" sz="1400" b="1">
                <a:solidFill>
                  <a:schemeClr val="tx1"/>
                </a:solidFill>
              </a:rPr>
              <a:t>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101543" y="4548268"/>
            <a:ext cx="1027921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게시</a:t>
            </a:r>
            <a:r>
              <a:rPr lang="ko-KR" altLang="en-US" sz="1400" b="1">
                <a:solidFill>
                  <a:schemeClr val="tx1"/>
                </a:solidFill>
              </a:rPr>
              <a:t>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520" y="188640"/>
            <a:ext cx="4326083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Releation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8094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외래키</a:t>
            </a:r>
            <a:r>
              <a:rPr lang="en-US" altLang="ko-KR" b="1" dirty="0" smtClean="0">
                <a:solidFill>
                  <a:srgbClr val="C00000"/>
                </a:solidFill>
              </a:rPr>
              <a:t>(FK : Foreign Key)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 테이블에 포함되어 있으면서 다른 테이블의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지정된 키</a:t>
            </a:r>
            <a:endParaRPr lang="en-US" altLang="ko-KR" dirty="0" smtClean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888666"/>
              </p:ext>
            </p:extLst>
          </p:nvPr>
        </p:nvGraphicFramePr>
        <p:xfrm>
          <a:off x="2402717" y="4336504"/>
          <a:ext cx="5027231" cy="181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01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44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4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번호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이름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부서코드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501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502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김산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503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남한강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31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504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북한강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35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6165138" y="4221088"/>
            <a:ext cx="1170130" cy="20882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02716" y="4294480"/>
            <a:ext cx="1170130" cy="187220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945300"/>
              </p:ext>
            </p:extLst>
          </p:nvPr>
        </p:nvGraphicFramePr>
        <p:xfrm>
          <a:off x="2588735" y="2420888"/>
          <a:ext cx="3804425" cy="12241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7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8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8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코드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이름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위치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전산팀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총무팀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549875" y="2348880"/>
            <a:ext cx="1248139" cy="15121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73250" y="4833156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91638" y="2902632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56626" y="5001136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7" idx="2"/>
            <a:endCxn id="7" idx="0"/>
          </p:cNvCxnSpPr>
          <p:nvPr/>
        </p:nvCxnSpPr>
        <p:spPr>
          <a:xfrm rot="16200000" flipH="1">
            <a:off x="4782054" y="2252939"/>
            <a:ext cx="360040" cy="3576258"/>
          </a:xfrm>
          <a:prstGeom prst="bentConnector3">
            <a:avLst/>
          </a:prstGeom>
          <a:ln w="1905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0575" y="1380579"/>
            <a:ext cx="6342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와 직원 테이블 생성</a:t>
            </a:r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사원</a:t>
            </a:r>
            <a:r>
              <a:rPr lang="en-US" altLang="ko-KR" b="1" dirty="0" smtClean="0"/>
              <a:t>(employee)</a:t>
            </a:r>
            <a:r>
              <a:rPr lang="ko-KR" altLang="en-US" b="1" dirty="0" smtClean="0"/>
              <a:t> 테이블에 </a:t>
            </a:r>
            <a:r>
              <a:rPr lang="en-US" altLang="ko-KR" b="1" dirty="0" smtClean="0"/>
              <a:t>Foreign Key </a:t>
            </a:r>
            <a:r>
              <a:rPr lang="ko-KR" altLang="en-US" b="1" dirty="0" smtClean="0"/>
              <a:t>설정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564904"/>
            <a:ext cx="5728862" cy="3716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1793507" y="5805264"/>
            <a:ext cx="5760640" cy="28803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27670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-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0575" y="1380579"/>
            <a:ext cx="592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</a:t>
            </a:r>
            <a:r>
              <a:rPr lang="ko-KR" altLang="en-US" sz="2000" b="1" dirty="0"/>
              <a:t>서</a:t>
            </a:r>
            <a:r>
              <a:rPr lang="ko-KR" altLang="en-US" sz="2000" b="1" dirty="0" smtClean="0"/>
              <a:t>와 직원 자료 추가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39" y="4221088"/>
            <a:ext cx="4976888" cy="10081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856" y="3789040"/>
            <a:ext cx="2143875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276872"/>
            <a:ext cx="2088232" cy="11847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44" y="2132856"/>
            <a:ext cx="5265877" cy="1851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490498" y="5373216"/>
            <a:ext cx="504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 테이블에 부서코드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이 없으므로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사원 </a:t>
            </a:r>
            <a:r>
              <a:rPr lang="en-US" altLang="ko-KR" dirty="0" smtClean="0"/>
              <a:t>503</a:t>
            </a:r>
            <a:r>
              <a:rPr lang="ko-KR" altLang="en-US" dirty="0" smtClean="0"/>
              <a:t>을 추가 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28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62524" y="1124744"/>
            <a:ext cx="3432381" cy="5760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파일시스템과 </a:t>
            </a:r>
            <a:r>
              <a:rPr lang="en-US" altLang="ko-KR" sz="2000" dirty="0" smtClean="0"/>
              <a:t>DBMS</a:t>
            </a:r>
          </a:p>
        </p:txBody>
      </p:sp>
      <p:sp>
        <p:nvSpPr>
          <p:cNvPr id="16" name="원통 15"/>
          <p:cNvSpPr/>
          <p:nvPr/>
        </p:nvSpPr>
        <p:spPr>
          <a:xfrm>
            <a:off x="6357156" y="4188757"/>
            <a:ext cx="1638182" cy="782149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재학생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3043" y="5042913"/>
            <a:ext cx="3588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학생과 관련된 일련의 데이터를 한곳에 모아 관리하면 데이터의 오류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누락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중복 등의 문제를 해결할 수 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58" y="1700808"/>
            <a:ext cx="3583343" cy="25586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5877" y="4188757"/>
            <a:ext cx="3590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파일 시스템은 서로 다른 여러 응용 프로그램이 제공하는 기능에 맞게 필요한 데이터를 각각 저장하고 관리한다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따라서 각 파일에 저장한 데이터는 서로 연관이 없고 중복 또는 누락이 발생할 수 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18152" y="3338571"/>
            <a:ext cx="1638182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137242" y="3818777"/>
            <a:ext cx="3335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499061" y="2594641"/>
            <a:ext cx="1580757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ysClr val="windowText" lastClr="000000"/>
                </a:solidFill>
              </a:rPr>
              <a:t>학사프로그</a:t>
            </a:r>
            <a:r>
              <a:rPr lang="ko-KR" altLang="en-US" sz="1400">
                <a:solidFill>
                  <a:sysClr val="windowText" lastClr="000000"/>
                </a:solidFill>
              </a:rPr>
              <a:t>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49277" y="2594641"/>
            <a:ext cx="1638182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장학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금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프로그램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669191" y="3043127"/>
            <a:ext cx="234026" cy="3504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7508274" y="3021423"/>
            <a:ext cx="195022" cy="366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538065" y="1893145"/>
            <a:ext cx="3276364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데이터베이스관리시스템 방식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15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관계</a:t>
            </a:r>
            <a:r>
              <a:rPr lang="en-US" altLang="ko-KR" dirty="0"/>
              <a:t>(</a:t>
            </a:r>
            <a:r>
              <a:rPr lang="en-US" altLang="ko-KR" dirty="0" err="1"/>
              <a:t>Releation</a:t>
            </a:r>
            <a:r>
              <a:rPr lang="en-US" altLang="ko-KR" dirty="0"/>
              <a:t>) - </a:t>
            </a:r>
            <a:r>
              <a:rPr lang="ko-KR" altLang="en-US" dirty="0" err="1"/>
              <a:t>외래키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0575" y="1380579"/>
            <a:ext cx="592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부서 자료 삭제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23" y="2103082"/>
            <a:ext cx="4786415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196501"/>
            <a:ext cx="3456384" cy="8085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967131" y="3277616"/>
            <a:ext cx="412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 테이블에서 부서 테이블을 참조하고 있으므로 삭제할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DB – </a:t>
            </a:r>
            <a:r>
              <a:rPr lang="en-US" altLang="ko-KR" dirty="0" smtClean="0"/>
              <a:t>book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369976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데이터 베이스 생성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test.db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- </a:t>
            </a:r>
            <a:r>
              <a:rPr lang="ko-KR" altLang="en-US" sz="2000" b="1" dirty="0" smtClean="0"/>
              <a:t>책 </a:t>
            </a:r>
            <a:r>
              <a:rPr lang="ko-KR" altLang="en-US" sz="2000" b="1" dirty="0" smtClean="0"/>
              <a:t>테이블 생성 </a:t>
            </a:r>
            <a:r>
              <a:rPr lang="en-US" altLang="ko-KR" sz="2000" b="1" dirty="0" smtClean="0"/>
              <a:t>- </a:t>
            </a:r>
            <a:r>
              <a:rPr lang="en-US" altLang="ko-KR" sz="2000" b="1" dirty="0" smtClean="0"/>
              <a:t>book</a:t>
            </a:r>
            <a:endParaRPr lang="en-US" altLang="ko-KR" sz="2000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10450"/>
              </p:ext>
            </p:extLst>
          </p:nvPr>
        </p:nvGraphicFramePr>
        <p:xfrm>
          <a:off x="1352600" y="2564904"/>
          <a:ext cx="7200801" cy="278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306"/>
                <a:gridCol w="3311965"/>
                <a:gridCol w="2194530"/>
              </a:tblGrid>
              <a:tr h="3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칼럼 이름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자료형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book_no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INTEGER 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PRIMARY 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KEY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AUTOINCREMENT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dirty="0" err="1" smtClean="0">
                          <a:latin typeface="+mn-ea"/>
                          <a:ea typeface="+mn-ea"/>
                        </a:rPr>
                        <a:t>책번호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title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TEXT NOT 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책제목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publisher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TEXT 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저자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page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INTEGER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페이지수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</a:t>
            </a:r>
            <a:r>
              <a:rPr lang="en-US" altLang="ko-KR" dirty="0" smtClean="0"/>
              <a:t>– book </a:t>
            </a:r>
            <a:r>
              <a:rPr lang="ko-KR" altLang="en-US" dirty="0" smtClean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369976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db</a:t>
            </a:r>
            <a:r>
              <a:rPr lang="ko-KR" altLang="en-US" sz="2000" b="1" dirty="0" smtClean="0"/>
              <a:t>생성 및 </a:t>
            </a:r>
            <a:r>
              <a:rPr lang="en-US" altLang="ko-KR" sz="2000" b="1" dirty="0" smtClean="0"/>
              <a:t>connect(</a:t>
            </a:r>
            <a:r>
              <a:rPr lang="ko-KR" altLang="en-US" sz="2000" b="1" dirty="0" smtClean="0"/>
              <a:t>연결</a:t>
            </a:r>
            <a:r>
              <a:rPr lang="en-US" altLang="ko-KR" sz="2000" b="1" dirty="0" smtClean="0"/>
              <a:t>) – </a:t>
            </a:r>
            <a:r>
              <a:rPr lang="en-US" altLang="ko-KR" sz="2000" b="1" dirty="0" err="1" smtClean="0"/>
              <a:t>getconn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정의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42187"/>
            <a:ext cx="5832648" cy="1598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21" y="4005064"/>
            <a:ext cx="2225074" cy="13188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93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268760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</a:t>
            </a:r>
            <a:r>
              <a:rPr lang="ko-KR" altLang="en-US" sz="2000" b="1" dirty="0" smtClean="0"/>
              <a:t>테이블 생성하기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21903"/>
            <a:ext cx="5216164" cy="42795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77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34076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책 추가하기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15751" y="4653136"/>
            <a:ext cx="5846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sequence(</a:t>
            </a:r>
            <a:r>
              <a:rPr lang="ko-KR" altLang="en-US" b="1" dirty="0"/>
              <a:t>순서</a:t>
            </a:r>
            <a:r>
              <a:rPr lang="en-US" altLang="ko-KR" b="1" dirty="0"/>
              <a:t>) -&gt; </a:t>
            </a:r>
            <a:r>
              <a:rPr lang="en-US" altLang="ko-KR" b="1" dirty="0" err="1"/>
              <a:t>autoincrement</a:t>
            </a:r>
            <a:r>
              <a:rPr lang="en-US" altLang="ko-KR" b="1" dirty="0"/>
              <a:t>(1</a:t>
            </a:r>
            <a:r>
              <a:rPr lang="ko-KR" altLang="en-US" b="1" dirty="0"/>
              <a:t>씩 자동증가</a:t>
            </a:r>
            <a:r>
              <a:rPr lang="en-US" altLang="ko-KR" b="1" dirty="0" smtClean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book_no</a:t>
            </a:r>
            <a:r>
              <a:rPr lang="ko-KR" altLang="en-US" dirty="0" smtClean="0"/>
              <a:t>는 수동 입력하지 않아야 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51" y="2060442"/>
            <a:ext cx="7483489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06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자료 전체 목록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88840"/>
            <a:ext cx="5429207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4293096"/>
            <a:ext cx="3696021" cy="716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153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책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권 검색하기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88840"/>
            <a:ext cx="6264183" cy="2530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22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268760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책 정보 변경 및 삭제하기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31" y="1688748"/>
            <a:ext cx="5328328" cy="48365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55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101962"/>
              </p:ext>
            </p:extLst>
          </p:nvPr>
        </p:nvGraphicFramePr>
        <p:xfrm>
          <a:off x="1921087" y="2803768"/>
          <a:ext cx="5226581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41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학번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2019-0001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컴퓨터공학과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군휴학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2019-0002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경영학과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졸업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2019-0003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철학과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63928" y="2442374"/>
            <a:ext cx="1851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학사 프로그램</a:t>
            </a:r>
            <a:endParaRPr lang="ko-KR" altLang="en-US" sz="1600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048930"/>
              </p:ext>
            </p:extLst>
          </p:nvPr>
        </p:nvGraphicFramePr>
        <p:xfrm>
          <a:off x="1999095" y="4747984"/>
          <a:ext cx="5226581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21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381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장학금 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가능여부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군휴학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신청불가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성적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신청가능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신청가능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41937" y="4386590"/>
            <a:ext cx="263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장학금 신청 프로그램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41937" y="5396056"/>
            <a:ext cx="5361748" cy="43204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63928" y="3451843"/>
            <a:ext cx="5361748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41395" y="1136751"/>
            <a:ext cx="81909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파일 시스템 방식의 문제점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이순신 학생이 졸업했는데 업데이트가 되지 않아 </a:t>
            </a:r>
            <a:r>
              <a:rPr lang="ko-KR" altLang="en-US" sz="1600" dirty="0" err="1" smtClean="0"/>
              <a:t>재학중으로</a:t>
            </a:r>
            <a:r>
              <a:rPr lang="ko-KR" altLang="en-US" sz="1600" dirty="0" smtClean="0"/>
              <a:t> 되어 있어 장학금 신청이 가능한 걸로 오류 발생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42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218238"/>
            <a:ext cx="9205023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/>
              <a:t>   데이터베이스 관리 시스템의 장점</a:t>
            </a:r>
            <a:endParaRPr lang="en-US" altLang="ko-KR" sz="2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974558" y="1722294"/>
            <a:ext cx="82689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데이터의 중복과 불일치 감소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데이터가 여러 곳에 분산되어 있으면 중복 저장될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같은 의미의 데이터가 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른</a:t>
            </a:r>
            <a:r>
              <a:rPr lang="ko-KR" altLang="en-US" sz="1600" dirty="0" smtClean="0"/>
              <a:t> 값을 갖게 되는 불일치가 생길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질의 처리에 효율적인 저장 구조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사용자는 질의</a:t>
            </a:r>
            <a:r>
              <a:rPr lang="en-US" altLang="ko-KR" sz="1600" dirty="0" smtClean="0"/>
              <a:t>(Query)</a:t>
            </a:r>
            <a:r>
              <a:rPr lang="ko-KR" altLang="en-US" sz="1600" dirty="0" smtClean="0"/>
              <a:t>를 통해서 데이터베이스에 접근하는데 시간이 소요되지만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DBMS</a:t>
            </a:r>
            <a:r>
              <a:rPr lang="ko-KR" altLang="en-US" sz="1600" dirty="0" smtClean="0"/>
              <a:t>는 시간을 줄이도록 저장 구조가 설계되어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백업</a:t>
            </a:r>
            <a:r>
              <a:rPr lang="en-US" altLang="ko-KR" sz="1600" b="1" dirty="0" smtClean="0"/>
              <a:t>(Backup)</a:t>
            </a:r>
            <a:r>
              <a:rPr lang="ko-KR" altLang="en-US" sz="1600" b="1" dirty="0" smtClean="0"/>
              <a:t>과 복구</a:t>
            </a:r>
            <a:r>
              <a:rPr lang="en-US" altLang="ko-KR" sz="1600" b="1" dirty="0" smtClean="0"/>
              <a:t>(Recovery)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데이터는 저장과 동시에 반드시 백업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따로 복사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되어야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복구는 트랜잭션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업무 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관리하여 데이터베이스가 피해를 보기 전 상태로 복구하는 것이다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567" y="5229200"/>
            <a:ext cx="538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※ </a:t>
            </a:r>
            <a:r>
              <a:rPr lang="ko-KR" altLang="en-US" b="1" dirty="0" smtClean="0">
                <a:solidFill>
                  <a:srgbClr val="C00000"/>
                </a:solidFill>
              </a:rPr>
              <a:t>단점 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ko-KR" altLang="en-US" b="1" dirty="0" smtClean="0">
                <a:solidFill>
                  <a:srgbClr val="C00000"/>
                </a:solidFill>
              </a:rPr>
              <a:t>사용하는 자원이 많고 복잡하며 비싸다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718120" y="1196752"/>
            <a:ext cx="89154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</a:t>
            </a:r>
            <a:r>
              <a:rPr lang="ko-KR" altLang="en-US" sz="1800" b="1" dirty="0" smtClean="0"/>
              <a:t>데이터 모델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 데이터를 저장하는 방식을 정의해 놓은 개념 모형이다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계층형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네트워크형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관계형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 지향형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18120" y="2762853"/>
            <a:ext cx="8915400" cy="1674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</a:t>
            </a:r>
            <a:r>
              <a:rPr lang="ko-KR" altLang="en-US" sz="1800" b="1" dirty="0" smtClean="0"/>
              <a:t>데이터 모델링</a:t>
            </a:r>
            <a:r>
              <a:rPr lang="en-US" altLang="ko-KR" sz="1800" b="1" dirty="0" smtClean="0"/>
              <a:t>(Data Modeling)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 베이스의 </a:t>
            </a:r>
            <a:r>
              <a:rPr lang="ko-KR" altLang="en-US" sz="1600" dirty="0" err="1" smtClean="0"/>
              <a:t>설계시</a:t>
            </a:r>
            <a:r>
              <a:rPr lang="ko-KR" altLang="en-US" sz="1600" dirty="0" smtClean="0"/>
              <a:t> 클라이언트의 요구를 분석하여 논리모델을 구성하고 물리모델을 사용해 데이터베이스에 반영하는 작업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기본 요소</a:t>
            </a:r>
            <a:endParaRPr lang="en-US" altLang="ko-KR" sz="1600" dirty="0" smtClean="0"/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199522"/>
              </p:ext>
            </p:extLst>
          </p:nvPr>
        </p:nvGraphicFramePr>
        <p:xfrm>
          <a:off x="818542" y="4437114"/>
          <a:ext cx="8736971" cy="156133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069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534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36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개념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실제 예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(Entity)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물리적 개념에서는 테이블로 표현 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상품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(Attribute)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물리적 개념에서는 칼럼</a:t>
                      </a:r>
                      <a:r>
                        <a:rPr lang="en-US" altLang="ko-KR" sz="1600" dirty="0" smtClean="0"/>
                        <a:t>(Column)</a:t>
                      </a:r>
                      <a:r>
                        <a:rPr lang="ko-KR" altLang="en-US" sz="1600" dirty="0" smtClean="0"/>
                        <a:t>으로 표현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고객아이디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고객명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관계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</a:rPr>
                        <a:t>Releationship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기본키와</a:t>
                      </a:r>
                      <a:r>
                        <a:rPr lang="ko-KR" altLang="en-US" sz="1600" dirty="0" smtClean="0"/>
                        <a:t> 참조키로 정의 됨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일대일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일대다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고객과 주문과의 관계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3876" y="1149707"/>
            <a:ext cx="871562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개념적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현실세계를 </a:t>
            </a:r>
            <a:r>
              <a:rPr lang="ko-KR" altLang="en-US" sz="1600" dirty="0">
                <a:latin typeface="+mn-ea"/>
              </a:rPr>
              <a:t>추상화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특성화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하여  개체 타입과 관계를  </a:t>
            </a:r>
            <a:r>
              <a:rPr lang="ko-KR" altLang="en-US" sz="1600" dirty="0" smtClean="0">
                <a:latin typeface="+mn-ea"/>
              </a:rPr>
              <a:t>파악하여 표현하는 과정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  <a:sym typeface="Wingdings" pitchFamily="2" charset="2"/>
              </a:rPr>
              <a:t> </a:t>
            </a:r>
            <a:r>
              <a:rPr lang="ko-KR" altLang="en-US" sz="1600" b="1" dirty="0">
                <a:latin typeface="+mn-ea"/>
              </a:rPr>
              <a:t>개체 관계도</a:t>
            </a:r>
            <a:r>
              <a:rPr lang="en-US" altLang="ko-KR" sz="1600" b="1" dirty="0">
                <a:latin typeface="+mn-ea"/>
              </a:rPr>
              <a:t>(E-R </a:t>
            </a:r>
            <a:r>
              <a:rPr lang="ko-KR" altLang="en-US" sz="1600" b="1" dirty="0">
                <a:latin typeface="+mn-ea"/>
              </a:rPr>
              <a:t>다이어그램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Entity-</a:t>
            </a:r>
            <a:r>
              <a:rPr lang="en-US" altLang="ko-KR" sz="1600" dirty="0" err="1">
                <a:latin typeface="+mn-ea"/>
              </a:rPr>
              <a:t>Releationship</a:t>
            </a:r>
            <a:r>
              <a:rPr lang="en-US" altLang="ko-KR" sz="1600" dirty="0">
                <a:latin typeface="+mn-ea"/>
              </a:rPr>
              <a:t> Diagram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논리적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개념적 설계에서 만들어진 구조를 논리적으로 구현 가능한 데이터 모델로 변환하는 단계로 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사용자가 알아볼 수 있는 형태로 변환하는 과정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b="1" dirty="0" smtClean="0">
                <a:latin typeface="+mn-ea"/>
              </a:rPr>
              <a:t>테이블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표</a:t>
            </a:r>
            <a:r>
              <a:rPr lang="en-US" altLang="ko-KR" sz="1600" b="1" dirty="0" smtClean="0">
                <a:latin typeface="+mn-ea"/>
              </a:rPr>
              <a:t>) </a:t>
            </a:r>
            <a:r>
              <a:rPr lang="ko-KR" altLang="en-US" sz="1600" b="1" dirty="0" smtClean="0">
                <a:latin typeface="+mn-ea"/>
              </a:rPr>
              <a:t>형태</a:t>
            </a:r>
            <a:endParaRPr lang="en-US" altLang="ko-KR" sz="1600" b="1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물리적 설계</a:t>
            </a:r>
            <a:r>
              <a:rPr lang="en-US" altLang="ko-KR" b="1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논리적 데이터베이스 구조를 실제 기계가 처리하기에 알맞도록 내부 저장 장치 구조와 접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근 경로 등을 설계하는 과정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name char(20) – </a:t>
            </a:r>
            <a:r>
              <a:rPr lang="en-US" altLang="ko-KR" sz="1600" dirty="0" smtClean="0">
                <a:latin typeface="+mn-ea"/>
              </a:rPr>
              <a:t>name</a:t>
            </a:r>
            <a:r>
              <a:rPr lang="ko-KR" altLang="en-US" sz="1600" dirty="0" smtClean="0">
                <a:latin typeface="+mn-ea"/>
              </a:rPr>
              <a:t>은 문자형 </a:t>
            </a:r>
            <a:r>
              <a:rPr lang="en-US" altLang="ko-KR" sz="1600" dirty="0" smtClean="0">
                <a:latin typeface="+mn-ea"/>
              </a:rPr>
              <a:t>20Byte</a:t>
            </a:r>
            <a:r>
              <a:rPr lang="ko-KR" altLang="en-US" sz="1600" dirty="0" smtClean="0">
                <a:latin typeface="+mn-ea"/>
              </a:rPr>
              <a:t>를 의미함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0045" y="243572"/>
            <a:ext cx="2582758" cy="6759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8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모델링</a:t>
            </a:r>
            <a:endParaRPr lang="ko-KR" altLang="en-US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66852" y="2714620"/>
            <a:ext cx="1071570" cy="5000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9729" y="335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개체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728864" y="2643182"/>
            <a:ext cx="1214446" cy="57150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43179" y="335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관계</a:t>
            </a:r>
          </a:p>
        </p:txBody>
      </p:sp>
      <p:sp>
        <p:nvSpPr>
          <p:cNvPr id="10" name="타원 9"/>
          <p:cNvSpPr/>
          <p:nvPr/>
        </p:nvSpPr>
        <p:spPr>
          <a:xfrm>
            <a:off x="5610192" y="2643182"/>
            <a:ext cx="1143008" cy="50006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24507" y="335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42021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7126</TotalTime>
  <Words>2314</Words>
  <Application>Microsoft Office PowerPoint</Application>
  <PresentationFormat>A4 용지(210x297mm)</PresentationFormat>
  <Paragraphs>661</Paragraphs>
  <Slides>57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Office 테마</vt:lpstr>
      <vt:lpstr>9장. 데이터베이스(DB)</vt:lpstr>
      <vt:lpstr>목 차</vt:lpstr>
      <vt:lpstr>  데이터베이스</vt:lpstr>
      <vt:lpstr>   데이터베이스 관리 시스템</vt:lpstr>
      <vt:lpstr>   파일 시스템과 DBMS</vt:lpstr>
      <vt:lpstr>   파일 시스템과 DBMS</vt:lpstr>
      <vt:lpstr>   데이터베이스 관리 시스템</vt:lpstr>
      <vt:lpstr>   데이터 모델</vt:lpstr>
      <vt:lpstr>PowerPoint 프레젠테이션</vt:lpstr>
      <vt:lpstr>PowerPoint 프레젠테이션</vt:lpstr>
      <vt:lpstr>   관계형 데이터베이스 </vt:lpstr>
      <vt:lpstr>   관계형 데이터베이스 </vt:lpstr>
      <vt:lpstr>    관계형 데이터베이스</vt:lpstr>
      <vt:lpstr>   관계형 데이터베이스</vt:lpstr>
      <vt:lpstr>   관계형 데이터베이스</vt:lpstr>
      <vt:lpstr>   SQL이란?</vt:lpstr>
      <vt:lpstr>   SQL - DDL</vt:lpstr>
      <vt:lpstr>   SQL - DML</vt:lpstr>
      <vt:lpstr>   SQL - DCL</vt:lpstr>
      <vt:lpstr> sqlite3</vt:lpstr>
      <vt:lpstr> sqlite3</vt:lpstr>
      <vt:lpstr> sqlite3</vt:lpstr>
      <vt:lpstr> sqlite3</vt:lpstr>
      <vt:lpstr> Member 테이블 생성하기</vt:lpstr>
      <vt:lpstr> sqlite3</vt:lpstr>
      <vt:lpstr> sqlite3</vt:lpstr>
      <vt:lpstr> sqlite3</vt:lpstr>
      <vt:lpstr> sqlite3</vt:lpstr>
      <vt:lpstr> sqlite3</vt:lpstr>
      <vt:lpstr> sqlite3</vt:lpstr>
      <vt:lpstr> sqlite3</vt:lpstr>
      <vt:lpstr> 파이썬으로 DB 관리</vt:lpstr>
      <vt:lpstr> DB – 사원 관리</vt:lpstr>
      <vt:lpstr> DB – 사원 관리</vt:lpstr>
      <vt:lpstr> DB – 사원 관리</vt:lpstr>
      <vt:lpstr> DB – 사원 관리</vt:lpstr>
      <vt:lpstr> DB – 사원 관리</vt:lpstr>
      <vt:lpstr> DB – 회원 관리</vt:lpstr>
      <vt:lpstr> DB – 회원 관리</vt:lpstr>
      <vt:lpstr> DB – 회원 관리</vt:lpstr>
      <vt:lpstr> DB – 회원 관리</vt:lpstr>
      <vt:lpstr> DB – 회원 관리</vt:lpstr>
      <vt:lpstr> DB – 회원 관리</vt:lpstr>
      <vt:lpstr> DB – 회원 관리</vt:lpstr>
      <vt:lpstr> DB – 회원 관리</vt:lpstr>
      <vt:lpstr> 관계(Releation)</vt:lpstr>
      <vt:lpstr> 관계(Releation)</vt:lpstr>
      <vt:lpstr> 관계(Releation) - 외래키</vt:lpstr>
      <vt:lpstr> 관계(Releation) - 외래키</vt:lpstr>
      <vt:lpstr> 관계(Releation) - 외래키</vt:lpstr>
      <vt:lpstr> DB – book 관리</vt:lpstr>
      <vt:lpstr> DB – book 관리</vt:lpstr>
      <vt:lpstr> DB – book 관리</vt:lpstr>
      <vt:lpstr> DB – book 관리</vt:lpstr>
      <vt:lpstr> DB – book 관리</vt:lpstr>
      <vt:lpstr> DB – book 관리</vt:lpstr>
      <vt:lpstr> DB – book 관리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400</cp:revision>
  <dcterms:created xsi:type="dcterms:W3CDTF">2019-03-04T02:36:55Z</dcterms:created>
  <dcterms:modified xsi:type="dcterms:W3CDTF">2022-02-13T21:07:37Z</dcterms:modified>
</cp:coreProperties>
</file>