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382" r:id="rId12"/>
    <p:sldId id="383" r:id="rId13"/>
    <p:sldId id="375" r:id="rId14"/>
    <p:sldId id="396" r:id="rId15"/>
    <p:sldId id="384" r:id="rId16"/>
    <p:sldId id="385" r:id="rId17"/>
    <p:sldId id="386" r:id="rId18"/>
    <p:sldId id="387" r:id="rId19"/>
    <p:sldId id="388" r:id="rId20"/>
    <p:sldId id="393" r:id="rId21"/>
    <p:sldId id="389" r:id="rId22"/>
    <p:sldId id="391" r:id="rId23"/>
    <p:sldId id="394" r:id="rId24"/>
    <p:sldId id="395" r:id="rId25"/>
    <p:sldId id="392" r:id="rId26"/>
    <p:sldId id="397" r:id="rId27"/>
    <p:sldId id="398" r:id="rId28"/>
    <p:sldId id="390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5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5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etbootstrap.com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6" y="1379513"/>
            <a:ext cx="6978775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부트스트랩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&amp; Ajax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Ajax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-27384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서블릿</a:t>
            </a:r>
            <a:r>
              <a:rPr lang="ko-KR" altLang="en-US" sz="2800" dirty="0"/>
              <a:t> 연동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05273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text </a:t>
            </a:r>
            <a:r>
              <a:rPr lang="ko-KR" altLang="en-US" sz="2000" b="1" dirty="0" smtClean="0"/>
              <a:t>데이터 연동하기</a:t>
            </a:r>
            <a:r>
              <a:rPr lang="en-US" altLang="ko-KR" sz="2000" b="1" dirty="0" smtClean="0"/>
              <a:t>.   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88" y="1844824"/>
            <a:ext cx="8596105" cy="3482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29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980728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Bootstrap(</a:t>
            </a:r>
            <a:r>
              <a:rPr lang="ko-KR" altLang="en-US" sz="2000" b="1" dirty="0" smtClean="0"/>
              <a:t>부트스트랩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41" y="3055898"/>
            <a:ext cx="3895174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3639806"/>
            <a:ext cx="3096344" cy="27543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환경 설정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895023" y="5845706"/>
            <a:ext cx="648072" cy="38638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756754" y="5606003"/>
            <a:ext cx="1138269" cy="51439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09" y="6113828"/>
            <a:ext cx="1516512" cy="411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9" name="직선 화살표 연결선 18"/>
          <p:cNvCxnSpPr/>
          <p:nvPr/>
        </p:nvCxnSpPr>
        <p:spPr>
          <a:xfrm>
            <a:off x="5080445" y="6232094"/>
            <a:ext cx="1240707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직사각형 19"/>
          <p:cNvSpPr/>
          <p:nvPr/>
        </p:nvSpPr>
        <p:spPr>
          <a:xfrm>
            <a:off x="1050026" y="1475222"/>
            <a:ext cx="82056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부트스트랩은 </a:t>
            </a:r>
            <a:r>
              <a:rPr lang="ko-KR" altLang="en-US" sz="1600" dirty="0"/>
              <a:t>웹사이트를 쉽게 만들 수 있게 도와주는 </a:t>
            </a:r>
            <a:r>
              <a:rPr lang="en-US" altLang="ko-KR" sz="1600" dirty="0"/>
              <a:t>HTML, CSS, JS </a:t>
            </a:r>
            <a:r>
              <a:rPr lang="ko-KR" altLang="en-US" sz="1600" dirty="0"/>
              <a:t>프레임워크이다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하나의 </a:t>
            </a:r>
            <a:r>
              <a:rPr lang="en-US" altLang="ko-KR" sz="1600" dirty="0"/>
              <a:t>CSS</a:t>
            </a:r>
            <a:r>
              <a:rPr lang="ko-KR" altLang="en-US" sz="1600" dirty="0"/>
              <a:t>로 휴대폰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태블릿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데스크탑까지</a:t>
            </a:r>
            <a:r>
              <a:rPr lang="ko-KR" altLang="en-US" sz="1600" dirty="0"/>
              <a:t> 다양한 기기에서 </a:t>
            </a:r>
            <a:r>
              <a:rPr lang="ko-KR" altLang="en-US" sz="1600" dirty="0" smtClean="0"/>
              <a:t>작동하는 </a:t>
            </a: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웹을 구현할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sz="1600" dirty="0">
                <a:hlinkClick r:id="rId6"/>
              </a:rPr>
              <a:t>https://getbootstrap.com/</a:t>
            </a:r>
            <a:r>
              <a:rPr lang="en-US" altLang="ko-KR" sz="1600" dirty="0"/>
              <a:t> 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접속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다운로드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61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4568" y="115551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이클립스에서</a:t>
            </a:r>
            <a:r>
              <a:rPr lang="ko-KR" altLang="en-US" sz="2000" b="1" dirty="0" smtClean="0"/>
              <a:t> 사용하기</a:t>
            </a:r>
            <a:endParaRPr lang="en-US" altLang="ko-KR" sz="2400" dirty="0" smtClean="0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환경 설정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219673" y="5196412"/>
            <a:ext cx="8125815" cy="29794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44" r="35968"/>
          <a:stretch/>
        </p:blipFill>
        <p:spPr>
          <a:xfrm>
            <a:off x="3800872" y="4293096"/>
            <a:ext cx="5658650" cy="21602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3770778" y="3645024"/>
            <a:ext cx="3198446" cy="50405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부트스트랩 내부 파일 링크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48331" y="4725144"/>
            <a:ext cx="4032448" cy="50405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부트스트랩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CDN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으로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링크걸기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52" y="1872004"/>
            <a:ext cx="2446232" cy="13640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0107"/>
            <a:ext cx="1897545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3" name="직선 화살표 연결선 12"/>
          <p:cNvCxnSpPr/>
          <p:nvPr/>
        </p:nvCxnSpPr>
        <p:spPr>
          <a:xfrm flipH="1">
            <a:off x="3440832" y="2708920"/>
            <a:ext cx="1152128" cy="52718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90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점보트론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00808"/>
            <a:ext cx="8385806" cy="3518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3743" y="11874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웹 사이트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메인 화면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08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점보트론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8" y="1844824"/>
            <a:ext cx="4500500" cy="1191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4435883"/>
            <a:ext cx="3349204" cy="15440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4799377"/>
            <a:ext cx="3528392" cy="81702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7" y="3212977"/>
            <a:ext cx="6336705" cy="109091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점보트론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jumbotron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–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제목 스타일 사용하기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점보트론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988840"/>
            <a:ext cx="5040560" cy="22159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em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vs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rem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em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상위 요소 크기 기준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바로 위의 요소와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상대적인 크기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r</a:t>
            </a:r>
            <a:r>
              <a:rPr lang="en-US" altLang="ko-KR" dirty="0" smtClean="0"/>
              <a:t>em – html </a:t>
            </a:r>
            <a:r>
              <a:rPr lang="ko-KR" altLang="en-US" dirty="0" smtClean="0"/>
              <a:t>요소 크기 기준 </a:t>
            </a:r>
            <a:r>
              <a:rPr lang="en-US" altLang="ko-KR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font-size: 16px</a:t>
            </a:r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점보트론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jumbotron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사용하기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449" y="4581128"/>
            <a:ext cx="4680520" cy="13849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! important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나중에 설정한 값이 적용되지 않게 하려면 속성값 뒤에 붙임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1811756"/>
            <a:ext cx="3071126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점보트론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점보트론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jumbotron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배경 바꾸기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58" y="3068960"/>
            <a:ext cx="4810049" cy="12952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53" y="4669161"/>
            <a:ext cx="5170861" cy="129614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60" y="1844823"/>
            <a:ext cx="4661299" cy="10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90" y="1700808"/>
            <a:ext cx="6579646" cy="187220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60" y="3861048"/>
            <a:ext cx="6240876" cy="211362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93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800058" cy="180397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789040"/>
            <a:ext cx="3208930" cy="247381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3789040"/>
            <a:ext cx="2547585" cy="167312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5592934"/>
            <a:ext cx="3600400" cy="63335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58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88504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메뉴 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32" y="3573016"/>
            <a:ext cx="6172906" cy="27218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16" y="1700808"/>
            <a:ext cx="6460938" cy="172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-27384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Ajax </a:t>
            </a:r>
            <a:r>
              <a:rPr lang="ko-KR" altLang="en-US" sz="2800" dirty="0" smtClean="0"/>
              <a:t>개요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82809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jQuery(</a:t>
            </a:r>
            <a:r>
              <a:rPr lang="ko-KR" altLang="en-US" sz="2000" dirty="0" smtClean="0"/>
              <a:t>제이쿼리</a:t>
            </a:r>
            <a:r>
              <a:rPr lang="en-US" altLang="ko-KR" sz="2000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Ajax</a:t>
            </a:r>
            <a:r>
              <a:rPr lang="en-US" altLang="ko-KR" sz="2000" b="1" dirty="0" smtClean="0"/>
              <a:t> </a:t>
            </a:r>
            <a:r>
              <a:rPr lang="ko-KR" altLang="en-US" sz="2000" dirty="0" smtClean="0"/>
              <a:t>기능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사이트에</a:t>
            </a:r>
            <a:r>
              <a:rPr lang="ko-KR" altLang="en-US" sz="1600" dirty="0"/>
              <a:t>서</a:t>
            </a:r>
            <a:r>
              <a:rPr lang="ko-KR" altLang="en-US" sz="1600" dirty="0" smtClean="0"/>
              <a:t> 회원 가입을 하려면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중복 여부를 체크한다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이때 보통 회원 가입 페이지는 브라우저에 표시된 채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중복 여부를 확인하는 창만 서버에 질의하며 아래와 같이 화면에 따로 보여준다</a:t>
            </a:r>
            <a:r>
              <a:rPr lang="en-US" altLang="ko-KR" sz="1600" dirty="0" smtClean="0"/>
              <a:t>.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2564904"/>
            <a:ext cx="3513572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67978" y="4293096"/>
            <a:ext cx="869353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solidFill>
                  <a:srgbClr val="C00000"/>
                </a:solidFill>
              </a:rPr>
              <a:t>Ajax</a:t>
            </a:r>
            <a:r>
              <a:rPr lang="ko-KR" altLang="en-US" sz="1600" dirty="0" smtClean="0"/>
              <a:t>란 </a:t>
            </a:r>
            <a:r>
              <a:rPr lang="en-US" altLang="ko-KR" sz="1600" dirty="0" smtClean="0"/>
              <a:t>Asynchronous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자바스크립트</a:t>
            </a:r>
            <a:r>
              <a:rPr lang="en-US" altLang="ko-KR" sz="1600" dirty="0" smtClean="0"/>
              <a:t>) + XML</a:t>
            </a:r>
            <a:r>
              <a:rPr lang="ko-KR" altLang="en-US" sz="1600" dirty="0" smtClean="0"/>
              <a:t>의 의미로 자바스크립트를 사용한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통신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즉 클라이언트와 서버 간의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JSON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데이터를 주고 받는 기술을 말한다</a:t>
            </a:r>
            <a:r>
              <a:rPr lang="en-US" altLang="ko-KR" sz="1600" dirty="0" smtClean="0"/>
              <a:t>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Ajax</a:t>
            </a:r>
            <a:r>
              <a:rPr lang="ko-KR" altLang="en-US" sz="1600" dirty="0" smtClean="0"/>
              <a:t>는 페이지 이동 없이 데이터 처리가 가능하며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서버의 처리를 기다리지 않고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요청이 가능하다는 특징이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7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메뉴 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095541"/>
            <a:ext cx="2926334" cy="186706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1" name="모서리가 둥근 직사각형 10"/>
          <p:cNvSpPr/>
          <p:nvPr/>
        </p:nvSpPr>
        <p:spPr>
          <a:xfrm>
            <a:off x="1064568" y="2483962"/>
            <a:ext cx="1800200" cy="288032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17" y="2130836"/>
            <a:ext cx="4473122" cy="1288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102" y="3779625"/>
            <a:ext cx="4493338" cy="873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6825208" y="2276872"/>
            <a:ext cx="1800200" cy="288032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29264" y="3674571"/>
            <a:ext cx="1800200" cy="288032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css</a:t>
            </a:r>
            <a:r>
              <a:rPr lang="en-US" altLang="ko-KR" dirty="0"/>
              <a:t> </a:t>
            </a:r>
            <a:r>
              <a:rPr lang="en-US" altLang="ko-KR" dirty="0" smtClean="0"/>
              <a:t>: display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88504" y="1103856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CSS display: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inline-block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1819730"/>
            <a:ext cx="2736304" cy="114845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210096"/>
            <a:ext cx="2736304" cy="295520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9" name="직선 연결선 8"/>
          <p:cNvCxnSpPr/>
          <p:nvPr/>
        </p:nvCxnSpPr>
        <p:spPr>
          <a:xfrm>
            <a:off x="4880992" y="1268760"/>
            <a:ext cx="0" cy="509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241032" y="1103856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CSS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display: flex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0"/>
          <a:stretch/>
        </p:blipFill>
        <p:spPr>
          <a:xfrm>
            <a:off x="5571613" y="1727016"/>
            <a:ext cx="2765763" cy="115101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2940142"/>
            <a:ext cx="2808312" cy="354975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66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Button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버튼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(Button)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6" y="1844824"/>
            <a:ext cx="8620864" cy="35541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47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00808"/>
            <a:ext cx="6442407" cy="4246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Button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버튼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(Button)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24" y="4509120"/>
            <a:ext cx="2566567" cy="97611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5097016" y="3067939"/>
            <a:ext cx="2160240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(row)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공간 나누기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12/2 -&gt; 6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등분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12/4 -&gt; 3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등분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016896" y="3485169"/>
            <a:ext cx="1080120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936776" y="3345633"/>
            <a:ext cx="1080120" cy="37712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Button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980728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시스템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(Grid System)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36" y="4241976"/>
            <a:ext cx="5582437" cy="1921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99" y="5034064"/>
            <a:ext cx="2780449" cy="10257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0552" y="1505672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부트스트랩은 기본적으로 한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로 구분하는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시스템을 제공하는데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페이지를 구현하기 위한 필수 기능이다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== </a:t>
            </a:r>
            <a:r>
              <a:rPr lang="ko-KR" altLang="en-US" dirty="0" err="1" smtClean="0"/>
              <a:t>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칙</a:t>
            </a:r>
            <a:r>
              <a:rPr lang="ko-KR" altLang="en-US" dirty="0" smtClean="0"/>
              <a:t> </a:t>
            </a:r>
            <a:r>
              <a:rPr lang="en-US" altLang="ko-KR" dirty="0" smtClean="0"/>
              <a:t>==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row </a:t>
            </a:r>
            <a:r>
              <a:rPr lang="ko-KR" altLang="en-US" dirty="0" smtClean="0"/>
              <a:t>클래스는 </a:t>
            </a:r>
            <a:r>
              <a:rPr lang="en-US" altLang="ko-KR" dirty="0"/>
              <a:t>&lt;div class</a:t>
            </a:r>
            <a:r>
              <a:rPr lang="en-US" altLang="ko-KR" dirty="0" smtClean="0"/>
              <a:t>=“row”&gt; </a:t>
            </a:r>
            <a:r>
              <a:rPr lang="ko-KR" altLang="en-US" dirty="0" smtClean="0"/>
              <a:t>형태로</a:t>
            </a:r>
            <a:r>
              <a:rPr lang="en-US" altLang="ko-KR" dirty="0" smtClean="0"/>
              <a:t> container</a:t>
            </a:r>
            <a:r>
              <a:rPr lang="ko-KR" altLang="en-US" dirty="0" smtClean="0"/>
              <a:t>안에 위치해야 정상적인 배열이 가능하다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내용은 </a:t>
            </a:r>
            <a:r>
              <a:rPr lang="en-US" altLang="ko-KR" dirty="0" smtClean="0"/>
              <a:t>col-* </a:t>
            </a:r>
            <a:r>
              <a:rPr lang="ko-KR" altLang="en-US" dirty="0" smtClean="0"/>
              <a:t>형태로 의 자식 요소로 배치되어야 함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smtClean="0"/>
              <a:t>Small : col-</a:t>
            </a:r>
            <a:r>
              <a:rPr lang="en-US" altLang="ko-KR" dirty="0" err="1" smtClean="0"/>
              <a:t>sm</a:t>
            </a:r>
            <a:r>
              <a:rPr lang="en-US" altLang="ko-KR" dirty="0" smtClean="0"/>
              <a:t> -* : 768px </a:t>
            </a:r>
            <a:r>
              <a:rPr lang="ko-KR" altLang="en-US" dirty="0" smtClean="0"/>
              <a:t>이하 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smtClean="0"/>
              <a:t>Middle : col-md-* : 992px </a:t>
            </a:r>
            <a:r>
              <a:rPr lang="ko-KR" altLang="en-US" dirty="0" smtClean="0"/>
              <a:t>이하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smtClean="0"/>
              <a:t>Large : col-</a:t>
            </a:r>
            <a:r>
              <a:rPr lang="en-US" altLang="ko-KR" dirty="0" err="1" smtClean="0"/>
              <a:t>lg</a:t>
            </a:r>
            <a:r>
              <a:rPr lang="en-US" altLang="ko-KR" dirty="0" smtClean="0"/>
              <a:t>-*: 1200px </a:t>
            </a:r>
            <a:r>
              <a:rPr lang="ko-KR" altLang="en-US" dirty="0" smtClean="0"/>
              <a:t>이하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6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Button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88504" y="1103856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버튼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(Button)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7"/>
          <a:stretch/>
        </p:blipFill>
        <p:spPr>
          <a:xfrm>
            <a:off x="2830556" y="1746650"/>
            <a:ext cx="5977420" cy="221885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1"/>
          <a:stretch/>
        </p:blipFill>
        <p:spPr>
          <a:xfrm>
            <a:off x="4271472" y="4149080"/>
            <a:ext cx="4536504" cy="19807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46650"/>
            <a:ext cx="1749646" cy="391398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49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Footer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103856"/>
            <a:ext cx="2448272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CSS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flex -wrap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512" y="1700808"/>
            <a:ext cx="89289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flex-wrap</a:t>
            </a:r>
            <a:r>
              <a:rPr lang="ko-KR" altLang="en-US" dirty="0"/>
              <a:t> </a:t>
            </a:r>
            <a:r>
              <a:rPr lang="ko-KR" altLang="en-US" dirty="0" smtClean="0"/>
              <a:t>속성</a:t>
            </a:r>
            <a:r>
              <a:rPr lang="ko-KR" altLang="en-US" dirty="0"/>
              <a:t>은 </a:t>
            </a:r>
            <a:r>
              <a:rPr lang="en-US" altLang="ko-KR" dirty="0"/>
              <a:t>flex-item</a:t>
            </a:r>
            <a:r>
              <a:rPr lang="ko-KR" altLang="en-US" dirty="0"/>
              <a:t> 요소들이 강제로 </a:t>
            </a:r>
            <a:r>
              <a:rPr lang="ko-KR" altLang="en-US" dirty="0" smtClean="0"/>
              <a:t>한 줄에 </a:t>
            </a:r>
            <a:r>
              <a:rPr lang="ko-KR" altLang="en-US" dirty="0"/>
              <a:t>배치되게 할 것인지</a:t>
            </a:r>
            <a:r>
              <a:rPr lang="en-US" altLang="ko-KR" dirty="0"/>
              <a:t>, </a:t>
            </a:r>
            <a:r>
              <a:rPr lang="ko-KR" altLang="en-US" dirty="0"/>
              <a:t>또는 가능한 영역 내에서 벗어나지 않고 </a:t>
            </a:r>
            <a:r>
              <a:rPr lang="ko-KR" altLang="en-US" dirty="0" smtClean="0"/>
              <a:t>여러 행으로 </a:t>
            </a:r>
            <a:r>
              <a:rPr lang="ko-KR" altLang="en-US" dirty="0"/>
              <a:t>나누어 </a:t>
            </a:r>
            <a:r>
              <a:rPr lang="ko-KR" altLang="en-US" dirty="0" smtClean="0"/>
              <a:t>표현 할 </a:t>
            </a:r>
            <a:r>
              <a:rPr lang="ko-KR" altLang="en-US" dirty="0"/>
              <a:t>것인지 결정하는 </a:t>
            </a:r>
            <a:r>
              <a:rPr lang="ko-KR" altLang="en-US" dirty="0" smtClean="0"/>
              <a:t>속성이다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b="1" dirty="0" err="1" smtClean="0"/>
              <a:t>nowrap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기본 </a:t>
            </a:r>
            <a:r>
              <a:rPr lang="ko-KR" altLang="en-US" dirty="0" err="1"/>
              <a:t>설정값으로</a:t>
            </a:r>
            <a:r>
              <a:rPr lang="en-US" altLang="ko-KR" dirty="0"/>
              <a:t>, flex-container</a:t>
            </a:r>
            <a:r>
              <a:rPr lang="ko-KR" altLang="en-US" dirty="0"/>
              <a:t> </a:t>
            </a:r>
            <a:r>
              <a:rPr lang="ko-KR" altLang="en-US" dirty="0" smtClean="0"/>
              <a:t>부모 요소 </a:t>
            </a:r>
            <a:r>
              <a:rPr lang="ko-KR" altLang="en-US" dirty="0"/>
              <a:t>영역을 </a:t>
            </a:r>
            <a:r>
              <a:rPr lang="ko-KR" altLang="en-US" dirty="0" smtClean="0"/>
              <a:t>벗어나더라도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/>
              <a:t> </a:t>
            </a:r>
            <a:r>
              <a:rPr lang="ko-KR" altLang="en-US" dirty="0" smtClean="0"/>
              <a:t>           </a:t>
            </a:r>
            <a:r>
              <a:rPr lang="en-US" altLang="ko-KR" dirty="0" smtClean="0"/>
              <a:t>flex-item</a:t>
            </a:r>
            <a:r>
              <a:rPr lang="ko-KR" altLang="en-US" dirty="0"/>
              <a:t> 요소들을 </a:t>
            </a:r>
            <a:r>
              <a:rPr lang="ko-KR" altLang="en-US" b="1" dirty="0"/>
              <a:t>한 </a:t>
            </a:r>
            <a:r>
              <a:rPr lang="ko-KR" altLang="en-US" b="1" dirty="0" smtClean="0"/>
              <a:t>행</a:t>
            </a:r>
            <a:r>
              <a:rPr lang="ko-KR" altLang="en-US" dirty="0" smtClean="0"/>
              <a:t>에 배치한다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b="1" dirty="0"/>
              <a:t>wrap</a:t>
            </a:r>
            <a:r>
              <a:rPr lang="en-US" altLang="ko-KR" dirty="0"/>
              <a:t> : flex-item</a:t>
            </a:r>
            <a:r>
              <a:rPr lang="ko-KR" altLang="en-US" dirty="0"/>
              <a:t> 요소들이 내부 </a:t>
            </a:r>
            <a:r>
              <a:rPr lang="ko-KR" altLang="en-US" dirty="0" err="1"/>
              <a:t>로직에</a:t>
            </a:r>
            <a:r>
              <a:rPr lang="ko-KR" altLang="en-US" dirty="0"/>
              <a:t> 의해 분할되어 </a:t>
            </a:r>
            <a:r>
              <a:rPr lang="ko-KR" altLang="en-US" b="1" dirty="0"/>
              <a:t>여러 행</a:t>
            </a:r>
            <a:r>
              <a:rPr lang="ko-KR" altLang="en-US" dirty="0"/>
              <a:t>에 걸쳐서 </a:t>
            </a:r>
            <a:r>
              <a:rPr lang="ko-KR" altLang="en-US" dirty="0" smtClean="0"/>
              <a:t>배치된다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2520" y="4077072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참조 </a:t>
            </a:r>
            <a:r>
              <a:rPr lang="en-US" altLang="ko-KR" dirty="0" smtClean="0"/>
              <a:t>: https</a:t>
            </a:r>
            <a:r>
              <a:rPr lang="en-US" altLang="ko-KR" dirty="0"/>
              <a:t>://developer.mozilla.org/ko/docs/Web/CSS/flex-wrap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5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Footer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81" y="1718852"/>
            <a:ext cx="4860473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75" y="1742179"/>
            <a:ext cx="3382767" cy="43272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944075" y="1126180"/>
            <a:ext cx="1728192" cy="5026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wrap.css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6536" y="1122966"/>
            <a:ext cx="1728192" cy="5026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/>
              <a:t>f</a:t>
            </a:r>
            <a:r>
              <a:rPr lang="en-US" altLang="ko-KR" b="1" dirty="0" err="1" smtClean="0"/>
              <a:t>lex_wrap.jsp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6907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Footer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Footer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5" y="1772816"/>
            <a:ext cx="7173800" cy="11789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9" y="3163483"/>
            <a:ext cx="8705801" cy="179561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20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3724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웹 페이지 동작 방식 비교</a:t>
            </a:r>
            <a:endParaRPr lang="en-US" altLang="ko-KR" sz="2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88814" y="2217683"/>
            <a:ext cx="1804146" cy="320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48544" y="2174166"/>
            <a:ext cx="1397844" cy="13094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73417" y="2630970"/>
            <a:ext cx="792087" cy="5645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4854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37122" y="2277054"/>
            <a:ext cx="120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8544" y="4118382"/>
            <a:ext cx="1397844" cy="13094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408" y="4400835"/>
            <a:ext cx="936104" cy="74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8544" y="3699606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64768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808984" y="1556792"/>
            <a:ext cx="0" cy="437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0184" y="2674985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받음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00184" y="3555590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(JSP/ASP/~)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00184" y="4687973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HTML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037512" y="2825524"/>
            <a:ext cx="6112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703197" y="3006596"/>
            <a:ext cx="0" cy="47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3197" y="4203662"/>
            <a:ext cx="0" cy="433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120120" y="4839845"/>
            <a:ext cx="66869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7613350" y="2217683"/>
            <a:ext cx="1804146" cy="320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028954" y="2174166"/>
            <a:ext cx="1397844" cy="32507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53827" y="2630970"/>
            <a:ext cx="792087" cy="5645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2895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117532" y="2277054"/>
            <a:ext cx="120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81818" y="4419686"/>
            <a:ext cx="936104" cy="74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8930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724720" y="2674985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받음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724720" y="3536426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(JSP/ASP/~)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7724720" y="4563702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XML </a:t>
            </a:r>
            <a:r>
              <a:rPr lang="ko-KR" altLang="en-US" sz="1400" dirty="0" smtClean="0"/>
              <a:t>또는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JSON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6177136" y="2825524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8527733" y="3006596"/>
            <a:ext cx="0" cy="47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8527733" y="4059646"/>
            <a:ext cx="0" cy="433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6177136" y="4789249"/>
            <a:ext cx="511015" cy="26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617076" y="2174166"/>
            <a:ext cx="712188" cy="325070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037066" y="3555590"/>
            <a:ext cx="17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XMLHttpRequest</a:t>
            </a:r>
            <a:endParaRPr lang="ko-KR" altLang="en-US" sz="14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298042" y="2825524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7243437" y="4785900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37122" y="5571814"/>
            <a:ext cx="3515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페이지를 생성하여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의 중복코드가 발생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사용자와의 대화를 </a:t>
            </a:r>
            <a:r>
              <a:rPr lang="ko-KR" altLang="en-US" sz="1600" dirty="0" err="1" smtClean="0"/>
              <a:t>어렵게함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215286" y="5571814"/>
            <a:ext cx="384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데이터만 웹 서버에 요청하여 </a:t>
            </a:r>
            <a:r>
              <a:rPr lang="ko-KR" altLang="en-US" sz="1600" dirty="0" err="1" smtClean="0"/>
              <a:t>받은후</a:t>
            </a:r>
            <a:r>
              <a:rPr lang="ko-KR" altLang="en-US" sz="1600" dirty="0" smtClean="0"/>
              <a:t> 클라이언트에서 데이터에 대한 처리를 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57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</a:t>
            </a:r>
            <a:r>
              <a:rPr lang="ko-KR" altLang="en-US" sz="2000" b="1" dirty="0"/>
              <a:t>법</a:t>
            </a:r>
            <a:r>
              <a:rPr lang="en-US" altLang="ko-KR" sz="1600" dirty="0" smtClean="0"/>
              <a:t>.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12640" y="1823913"/>
            <a:ext cx="5616624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$.ajax</a:t>
            </a:r>
            <a:r>
              <a:rPr lang="en-US" altLang="ko-KR" sz="1600" dirty="0"/>
              <a:t>({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    type</a:t>
            </a:r>
            <a:r>
              <a:rPr lang="en-US" altLang="ko-KR" sz="1600" dirty="0" smtClean="0"/>
              <a:t>: “</a:t>
            </a:r>
            <a:r>
              <a:rPr lang="en-US" altLang="ko-KR" sz="1400" dirty="0" smtClean="0"/>
              <a:t>post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get</a:t>
            </a:r>
            <a:r>
              <a:rPr lang="en-US" altLang="ko-KR" sz="1600" dirty="0"/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    url</a:t>
            </a:r>
            <a:r>
              <a:rPr lang="en-US" altLang="ko-KR" sz="1600" dirty="0" smtClean="0"/>
              <a:t>: “</a:t>
            </a:r>
            <a:r>
              <a:rPr lang="ko-KR" altLang="en-US" sz="1400" dirty="0" smtClean="0"/>
              <a:t>요청할 </a:t>
            </a:r>
            <a:r>
              <a:rPr lang="en-US" altLang="ko-KR" sz="1400" dirty="0" smtClean="0"/>
              <a:t>URL</a:t>
            </a:r>
            <a:r>
              <a:rPr lang="en-US" altLang="ko-KR" sz="1600" dirty="0" smtClean="0"/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>
                <a:solidFill>
                  <a:srgbClr val="C00000"/>
                </a:solidFill>
              </a:rPr>
              <a:t>dataType</a:t>
            </a:r>
            <a:r>
              <a:rPr lang="en-US" altLang="ko-KR" sz="1600" dirty="0"/>
              <a:t>: ＂</a:t>
            </a:r>
            <a:r>
              <a:rPr lang="ko-KR" altLang="en-US" sz="1600" dirty="0"/>
              <a:t>서버에서 </a:t>
            </a:r>
            <a:r>
              <a:rPr lang="ko-KR" altLang="en-US" sz="1600" dirty="0" err="1"/>
              <a:t>전송받을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데이터형식</a:t>
            </a:r>
            <a:r>
              <a:rPr lang="en-US" altLang="ko-KR" sz="1600" dirty="0" smtClean="0"/>
              <a:t>",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    data</a:t>
            </a:r>
            <a:r>
              <a:rPr lang="en-US" altLang="ko-KR" sz="1600" dirty="0" smtClean="0"/>
              <a:t>: {</a:t>
            </a:r>
            <a:r>
              <a:rPr lang="ko-KR" altLang="en-US" sz="1400" dirty="0" smtClean="0"/>
              <a:t>서버로 전송할 데이터</a:t>
            </a:r>
            <a:r>
              <a:rPr lang="en-US" altLang="ko-KR" sz="1600" dirty="0" smtClean="0"/>
              <a:t>},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    success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function(){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  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정상 요청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응답 시 처리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},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    error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function(){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오류 발생 시 </a:t>
            </a:r>
            <a:r>
              <a:rPr lang="ko-KR" altLang="en-US" sz="1400" dirty="0"/>
              <a:t>처리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},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});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74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-27384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132856"/>
            <a:ext cx="1966130" cy="20956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2388609"/>
            <a:ext cx="4236749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0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-27384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71" y="1700808"/>
            <a:ext cx="7845761" cy="3719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977336" y="27809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Jquery1.jsp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6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-27384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0" y="2780928"/>
            <a:ext cx="8799560" cy="33604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07897" y="19496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Jquery2.jsp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268760"/>
            <a:ext cx="3358383" cy="13618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25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-27384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75640"/>
            <a:ext cx="7224386" cy="53497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761312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ajax1.jsp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0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-27384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 </a:t>
            </a:r>
            <a:r>
              <a:rPr lang="en-US" altLang="ko-KR" sz="2800" dirty="0" smtClean="0"/>
              <a:t>– </a:t>
            </a:r>
            <a:r>
              <a:rPr lang="ko-KR" altLang="en-US" sz="2800" dirty="0" err="1" smtClean="0"/>
              <a:t>서블릿</a:t>
            </a:r>
            <a:r>
              <a:rPr lang="ko-KR" altLang="en-US" sz="2800" dirty="0" smtClean="0"/>
              <a:t> 연동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05273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text </a:t>
            </a:r>
            <a:r>
              <a:rPr lang="ko-KR" altLang="en-US" sz="2000" b="1" dirty="0" smtClean="0"/>
              <a:t>데이터 연동하기</a:t>
            </a:r>
            <a:r>
              <a:rPr lang="en-US" altLang="ko-KR" sz="2000" b="1" dirty="0" smtClean="0"/>
              <a:t>.   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32031"/>
            <a:ext cx="6653087" cy="4608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4" y="3284984"/>
            <a:ext cx="3096344" cy="1140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85248" y="239793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ajax2.jsp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3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11569</TotalTime>
  <Words>763</Words>
  <Application>Microsoft Office PowerPoint</Application>
  <PresentationFormat>A4 용지(210x297mm)</PresentationFormat>
  <Paragraphs>178</Paragraphs>
  <Slides>28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13장. 부트스트랩 &amp; Ajax</vt:lpstr>
      <vt:lpstr>Ajax 개요</vt:lpstr>
      <vt:lpstr>Ajax 개요</vt:lpstr>
      <vt:lpstr>Ajax 사용법</vt:lpstr>
      <vt:lpstr>Ajax 실습</vt:lpstr>
      <vt:lpstr>Ajax 실습</vt:lpstr>
      <vt:lpstr>Ajax 실습</vt:lpstr>
      <vt:lpstr>Ajax 실습</vt:lpstr>
      <vt:lpstr>Ajax 실습 – 서블릿 연동</vt:lpstr>
      <vt:lpstr>Ajax 실습 – 서블릿 연동</vt:lpstr>
      <vt:lpstr> 부트 스트랩 환경 설정</vt:lpstr>
      <vt:lpstr> 부트 스트랩 환경 설정</vt:lpstr>
      <vt:lpstr> 부트 스트랩 - 점보트론</vt:lpstr>
      <vt:lpstr> 부트 스트랩 - 점보트론</vt:lpstr>
      <vt:lpstr> 부트 스트랩 - 점보트론</vt:lpstr>
      <vt:lpstr> 부트 스트랩 - 점보트론</vt:lpstr>
      <vt:lpstr> 부트 스트랩 – 네비게이션 바</vt:lpstr>
      <vt:lpstr> 부트 스트랩 – 네비게이션 바</vt:lpstr>
      <vt:lpstr> 부트 스트랩 – 네비게이션 바</vt:lpstr>
      <vt:lpstr> 부트 스트랩 – 네비게이션 바</vt:lpstr>
      <vt:lpstr> 부트 스트랩 – css : display</vt:lpstr>
      <vt:lpstr> 부트 스트랩 – Button</vt:lpstr>
      <vt:lpstr> 부트 스트랩 – Button</vt:lpstr>
      <vt:lpstr> 부트 스트랩 – Button</vt:lpstr>
      <vt:lpstr> 부트 스트랩 – Button</vt:lpstr>
      <vt:lpstr> 부트 스트랩 – Footer</vt:lpstr>
      <vt:lpstr> 부트 스트랩 – Footer</vt:lpstr>
      <vt:lpstr> 부트 스트랩 – 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733</cp:revision>
  <dcterms:created xsi:type="dcterms:W3CDTF">2019-03-04T02:36:55Z</dcterms:created>
  <dcterms:modified xsi:type="dcterms:W3CDTF">2023-06-15T22:54:38Z</dcterms:modified>
</cp:coreProperties>
</file>