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460" r:id="rId3"/>
    <p:sldId id="461" r:id="rId4"/>
    <p:sldId id="473" r:id="rId5"/>
    <p:sldId id="476" r:id="rId6"/>
    <p:sldId id="475" r:id="rId7"/>
    <p:sldId id="474" r:id="rId8"/>
    <p:sldId id="463" r:id="rId9"/>
    <p:sldId id="477" r:id="rId10"/>
    <p:sldId id="478" r:id="rId11"/>
    <p:sldId id="464" r:id="rId12"/>
    <p:sldId id="465" r:id="rId13"/>
    <p:sldId id="466" r:id="rId14"/>
    <p:sldId id="462" r:id="rId15"/>
    <p:sldId id="479" r:id="rId16"/>
    <p:sldId id="480" r:id="rId17"/>
    <p:sldId id="500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8" r:id="rId32"/>
    <p:sldId id="495" r:id="rId33"/>
    <p:sldId id="496" r:id="rId34"/>
    <p:sldId id="497" r:id="rId35"/>
    <p:sldId id="501" r:id="rId36"/>
    <p:sldId id="502" r:id="rId37"/>
    <p:sldId id="503" r:id="rId38"/>
    <p:sldId id="504" r:id="rId3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49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582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943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81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03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1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47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74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75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71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677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78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85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335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0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49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557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8973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745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627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417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088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0136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213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26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59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50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01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8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619888"/>
            <a:ext cx="9945555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453337"/>
            <a:ext cx="9945555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Picture 6" descr="html5 &amp; css3 – Institute of Software Technologie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046207"/>
            <a:ext cx="1200394" cy="6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2720" y="2060848"/>
            <a:ext cx="6696744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dirty="0" smtClean="0">
                <a:solidFill>
                  <a:schemeClr val="tx1"/>
                </a:solidFill>
              </a:rPr>
              <a:t>12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. flex(</a:t>
            </a:r>
            <a:r>
              <a:rPr lang="ko-KR" altLang="en-US" sz="2800" b="1" dirty="0" err="1" smtClean="0">
                <a:solidFill>
                  <a:schemeClr val="tx1"/>
                </a:solidFill>
              </a:rPr>
              <a:t>플렉스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) &amp;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부트스트랩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3916197"/>
            <a:ext cx="1283949" cy="1584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6"/>
          <a:stretch/>
        </p:blipFill>
        <p:spPr>
          <a:xfrm>
            <a:off x="5313040" y="3916197"/>
            <a:ext cx="1248807" cy="16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34318"/>
            <a:ext cx="2901976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3717032"/>
            <a:ext cx="5154824" cy="21434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592635" y="3186446"/>
            <a:ext cx="201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flex-wrap1.html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5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flex-wrap : </a:t>
            </a:r>
            <a:r>
              <a:rPr lang="ko-KR" altLang="en-US" sz="2000" b="1" dirty="0" smtClean="0"/>
              <a:t>컨테이너의 범위에 따라 배치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972480"/>
            <a:ext cx="3460080" cy="20161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1988840"/>
            <a:ext cx="5428502" cy="3451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20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justify-content : </a:t>
            </a:r>
            <a:r>
              <a:rPr lang="ko-KR" altLang="en-US" sz="2000" b="1" dirty="0" smtClean="0"/>
              <a:t>주축의 정렬 방법을 지정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844824"/>
            <a:ext cx="8616276" cy="8308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32" y="2675653"/>
            <a:ext cx="6730544" cy="40014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16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lign-items : </a:t>
            </a:r>
            <a:r>
              <a:rPr lang="ko-KR" altLang="en-US" sz="2000" b="1" dirty="0" smtClean="0"/>
              <a:t>교</a:t>
            </a:r>
            <a:r>
              <a:rPr lang="ko-KR" altLang="en-US" sz="2000" b="1" dirty="0"/>
              <a:t>차</a:t>
            </a:r>
            <a:r>
              <a:rPr lang="ko-KR" altLang="en-US" sz="2000" b="1" dirty="0" smtClean="0"/>
              <a:t>축의 정렬 방법을 지정</a:t>
            </a:r>
            <a:endParaRPr lang="en-US" altLang="ko-KR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36" y="2204864"/>
            <a:ext cx="3478916" cy="1810588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48" y="2254984"/>
            <a:ext cx="4886403" cy="36942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03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060848"/>
            <a:ext cx="676244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6536" y="1230121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Bootstrap(</a:t>
            </a:r>
            <a:r>
              <a:rPr lang="ko-KR" altLang="en-US" sz="2000" b="1" dirty="0" smtClean="0"/>
              <a:t>부트스트랩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이란</a:t>
            </a:r>
            <a:r>
              <a:rPr lang="en-US" altLang="ko-KR" sz="2000" b="1" dirty="0" smtClean="0"/>
              <a:t>?</a:t>
            </a:r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97768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환경 설정</a:t>
            </a:r>
            <a:endParaRPr lang="ko-KR" altLang="en-US" sz="2800" dirty="0"/>
          </a:p>
        </p:txBody>
      </p:sp>
      <p:sp>
        <p:nvSpPr>
          <p:cNvPr id="20" name="직사각형 19"/>
          <p:cNvSpPr/>
          <p:nvPr/>
        </p:nvSpPr>
        <p:spPr>
          <a:xfrm>
            <a:off x="848544" y="1724615"/>
            <a:ext cx="8205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부트스트랩은 </a:t>
            </a:r>
            <a:r>
              <a:rPr lang="ko-KR" altLang="en-US" sz="1600" dirty="0"/>
              <a:t>웹사이트를 쉽게 만들 수 있게 도와주는 </a:t>
            </a:r>
            <a:r>
              <a:rPr lang="en-US" altLang="ko-KR" sz="1600" dirty="0"/>
              <a:t>HTML, CSS, JS </a:t>
            </a:r>
            <a:r>
              <a:rPr lang="ko-KR" altLang="en-US" sz="1600" dirty="0" smtClean="0"/>
              <a:t>라이브러</a:t>
            </a:r>
            <a:r>
              <a:rPr lang="ko-KR" altLang="en-US" sz="1600" dirty="0"/>
              <a:t>리</a:t>
            </a:r>
            <a:r>
              <a:rPr lang="ko-KR" altLang="en-US" sz="1600" dirty="0" smtClean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하나의 </a:t>
            </a:r>
            <a:r>
              <a:rPr lang="en-US" altLang="ko-KR" sz="1600" dirty="0"/>
              <a:t>CSS</a:t>
            </a:r>
            <a:r>
              <a:rPr lang="ko-KR" altLang="en-US" sz="1600" dirty="0"/>
              <a:t>로 휴대폰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태블릿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데스크탑까지</a:t>
            </a:r>
            <a:r>
              <a:rPr lang="ko-KR" altLang="en-US" sz="1600" dirty="0"/>
              <a:t> 다양한 기기에서 </a:t>
            </a:r>
            <a:r>
              <a:rPr lang="ko-KR" altLang="en-US" sz="1600" dirty="0" smtClean="0"/>
              <a:t>작동하는 </a:t>
            </a:r>
            <a:r>
              <a:rPr lang="ko-KR" altLang="en-US" sz="1600" dirty="0" err="1" smtClean="0"/>
              <a:t>반응형</a:t>
            </a:r>
            <a:r>
              <a:rPr lang="ko-KR" altLang="en-US" sz="1600" dirty="0" smtClean="0"/>
              <a:t> 웹을 구현할 수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996952"/>
            <a:ext cx="3636404" cy="31455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 flipV="1">
            <a:off x="3656856" y="4365104"/>
            <a:ext cx="2448272" cy="151216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4214143" y="5653599"/>
            <a:ext cx="2755081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5.1</a:t>
            </a:r>
            <a:r>
              <a:rPr lang="ko-KR" altLang="en-US" dirty="0" smtClean="0"/>
              <a:t>버전 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다운로드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1"/>
          <a:stretch/>
        </p:blipFill>
        <p:spPr>
          <a:xfrm>
            <a:off x="6135965" y="3507938"/>
            <a:ext cx="3215266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88640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환경 설정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4149079"/>
            <a:ext cx="2408129" cy="10364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9"/>
          <a:stretch/>
        </p:blipFill>
        <p:spPr>
          <a:xfrm>
            <a:off x="1761312" y="4221087"/>
            <a:ext cx="2880320" cy="11192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모서리가 둥근 직사각형 16"/>
          <p:cNvSpPr/>
          <p:nvPr/>
        </p:nvSpPr>
        <p:spPr>
          <a:xfrm>
            <a:off x="1856656" y="5370265"/>
            <a:ext cx="4032448" cy="50405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☞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부트스트랩 내부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링크걸기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28428" y="5867979"/>
            <a:ext cx="5356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&lt;link </a:t>
            </a:r>
            <a:r>
              <a:rPr lang="en-US" altLang="ko-KR" dirty="0" err="1"/>
              <a:t>rel</a:t>
            </a:r>
            <a:r>
              <a:rPr lang="en-US" altLang="ko-KR" dirty="0"/>
              <a:t>="stylesheet" </a:t>
            </a:r>
            <a:r>
              <a:rPr lang="en-US" altLang="ko-KR" dirty="0" err="1"/>
              <a:t>href</a:t>
            </a:r>
            <a:r>
              <a:rPr lang="en-US" altLang="ko-KR" dirty="0"/>
              <a:t>="</a:t>
            </a:r>
            <a:r>
              <a:rPr lang="en-US" altLang="ko-KR" dirty="0" err="1"/>
              <a:t>css</a:t>
            </a:r>
            <a:r>
              <a:rPr lang="en-US" altLang="ko-KR" dirty="0"/>
              <a:t>/bootstrap.css"&gt;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008784" y="4725143"/>
            <a:ext cx="1944216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1" y="1268760"/>
            <a:ext cx="6624736" cy="20697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424608" y="3428999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다운로드 후 </a:t>
            </a:r>
            <a:r>
              <a:rPr lang="ko-KR" altLang="en-US" dirty="0" err="1" smtClean="0">
                <a:solidFill>
                  <a:srgbClr val="C00000"/>
                </a:solidFill>
              </a:rPr>
              <a:t>압축풀고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bootstrap.css </a:t>
            </a:r>
            <a:r>
              <a:rPr lang="ko-KR" altLang="en-US" dirty="0" smtClean="0">
                <a:solidFill>
                  <a:srgbClr val="C00000"/>
                </a:solidFill>
              </a:rPr>
              <a:t>파일을 </a:t>
            </a:r>
            <a:r>
              <a:rPr lang="en-US" altLang="ko-KR" dirty="0" err="1" smtClean="0">
                <a:solidFill>
                  <a:srgbClr val="C00000"/>
                </a:solidFill>
              </a:rPr>
              <a:t>css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디렉터리 안에 삽입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88640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환경 설정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05" y="1628800"/>
            <a:ext cx="7940728" cy="4054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0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88640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Components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916832"/>
            <a:ext cx="2664296" cy="23046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1906706"/>
            <a:ext cx="5000497" cy="41145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7848872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Get started &gt;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좌측 메뉴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: Components &gt; Button, Card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등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Buttons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98"/>
          <a:stretch/>
        </p:blipFill>
        <p:spPr>
          <a:xfrm>
            <a:off x="1496616" y="4365104"/>
            <a:ext cx="5544616" cy="194610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26014"/>
            <a:ext cx="3364087" cy="22989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064568" y="1228690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bootstrap.css &gt; </a:t>
            </a:r>
            <a:r>
              <a:rPr lang="en-US" altLang="ko-KR" sz="2000" dirty="0" err="1" smtClean="0"/>
              <a:t>ctrl+F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찾기</a:t>
            </a:r>
            <a:r>
              <a:rPr lang="en-US" altLang="ko-KR" sz="2000" dirty="0" smtClean="0"/>
              <a:t>) &gt; .</a:t>
            </a:r>
            <a:r>
              <a:rPr lang="en-US" altLang="ko-KR" sz="2000" dirty="0" err="1" smtClean="0"/>
              <a:t>btn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1801750"/>
            <a:ext cx="2712158" cy="24021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36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45050"/>
            <a:ext cx="6264696" cy="4557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그리</a:t>
            </a:r>
            <a:r>
              <a:rPr lang="ko-KR" altLang="en-US" sz="2000" b="1" dirty="0" err="1">
                <a:solidFill>
                  <a:srgbClr val="C00000"/>
                </a:solidFill>
              </a:rPr>
              <a:t>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레이아웃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(Grid Layout)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6576" y="1691223"/>
            <a:ext cx="806489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반응형</a:t>
            </a:r>
            <a:r>
              <a:rPr lang="ko-KR" altLang="en-US" sz="1600" dirty="0" smtClean="0"/>
              <a:t> 웹 디자인에서 웹 문서 요소를 배치하는 기준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웹 사이트 화면을 여러 개의 칼럼</a:t>
            </a:r>
            <a:r>
              <a:rPr lang="en-US" altLang="ko-KR" sz="1600" dirty="0" smtClean="0"/>
              <a:t>(column)</a:t>
            </a:r>
            <a:r>
              <a:rPr lang="ko-KR" altLang="en-US" sz="1600" dirty="0" smtClean="0"/>
              <a:t>으로 나눈 후 웹 요소를 배치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화면을 규칙적으로 배열하므로 레이아웃을 일관성 있게 유지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144688" y="5145115"/>
            <a:ext cx="1368152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84848" y="5145115"/>
            <a:ext cx="1368152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25008" y="5145115"/>
            <a:ext cx="1368152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08784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72880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36976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601072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00672" y="3068960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▶ </a:t>
            </a:r>
            <a:r>
              <a:rPr lang="ko-KR" altLang="en-US" dirty="0" err="1" smtClean="0"/>
              <a:t>플렉스</a:t>
            </a:r>
            <a:r>
              <a:rPr lang="ko-KR" altLang="en-US" dirty="0" smtClean="0"/>
              <a:t> 박스 레이아웃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수평이나 수직 방향 중 하나를 주축으로 정하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고 박스를 배치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여유 공간이 생길 경우 너비나 높이를 적절하게 늘리거나 줄일 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있음</a:t>
            </a:r>
            <a:endParaRPr lang="ko-KR" altLang="en-US" sz="16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44688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Badge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309634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- Badge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21696"/>
            <a:ext cx="6192688" cy="4041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49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card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309634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- Card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93704"/>
            <a:ext cx="6713802" cy="38941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11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Pagination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475252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- Pagination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41" y="1832471"/>
            <a:ext cx="7125318" cy="3193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08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400" dirty="0" smtClean="0"/>
              <a:t>구성 요소 예제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475252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2"/>
            <a:ext cx="4972620" cy="35394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6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Pagination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475252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73235"/>
            <a:ext cx="6161288" cy="43417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83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Pagination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475252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93704"/>
            <a:ext cx="3558848" cy="2156647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48" y="3811405"/>
            <a:ext cx="5990895" cy="27349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23" y="1908723"/>
            <a:ext cx="2880320" cy="17141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16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b="1" dirty="0" err="1">
                <a:solidFill>
                  <a:schemeClr val="tx1"/>
                </a:solidFill>
              </a:rPr>
              <a:t>그리드</a:t>
            </a:r>
            <a:r>
              <a:rPr lang="ko-KR" altLang="en-US" sz="2800" b="1" dirty="0">
                <a:solidFill>
                  <a:schemeClr val="tx1"/>
                </a:solidFill>
              </a:rPr>
              <a:t> 시스템</a:t>
            </a:r>
            <a:r>
              <a:rPr lang="en-US" altLang="ko-KR" sz="2800" b="1" dirty="0">
                <a:solidFill>
                  <a:schemeClr val="tx1"/>
                </a:solidFill>
              </a:rPr>
              <a:t>(Grid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System)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103856"/>
            <a:ext cx="453650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그리드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시스템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(Grid System)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576" y="1636345"/>
            <a:ext cx="80527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부트스트랩은 기본적으로 한 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로 구분하는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시스템을 제공하는데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 페이지를 구현하기 위한 필수 기능이다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== </a:t>
            </a:r>
            <a:r>
              <a:rPr lang="ko-KR" altLang="en-US" dirty="0" err="1" smtClean="0"/>
              <a:t>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칙</a:t>
            </a:r>
            <a:r>
              <a:rPr lang="ko-KR" altLang="en-US" dirty="0" smtClean="0"/>
              <a:t> </a:t>
            </a:r>
            <a:r>
              <a:rPr lang="en-US" altLang="ko-KR" dirty="0" smtClean="0"/>
              <a:t>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row </a:t>
            </a:r>
            <a:r>
              <a:rPr lang="ko-KR" altLang="en-US" dirty="0" smtClean="0"/>
              <a:t>클래스는 </a:t>
            </a:r>
            <a:r>
              <a:rPr lang="en-US" altLang="ko-KR" dirty="0"/>
              <a:t>&lt;div class</a:t>
            </a:r>
            <a:r>
              <a:rPr lang="en-US" altLang="ko-KR" dirty="0" smtClean="0"/>
              <a:t>=“row”&gt; </a:t>
            </a:r>
            <a:r>
              <a:rPr lang="ko-KR" altLang="en-US" dirty="0" smtClean="0"/>
              <a:t>형태로</a:t>
            </a:r>
            <a:r>
              <a:rPr lang="en-US" altLang="ko-KR" dirty="0" smtClean="0"/>
              <a:t> container</a:t>
            </a:r>
            <a:r>
              <a:rPr lang="ko-KR" altLang="en-US" dirty="0" smtClean="0"/>
              <a:t>안에 위치해야 정상적인 배열이 가능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내용은 </a:t>
            </a:r>
            <a:r>
              <a:rPr lang="en-US" altLang="ko-KR" dirty="0" smtClean="0"/>
              <a:t>col-* </a:t>
            </a:r>
            <a:r>
              <a:rPr lang="ko-KR" altLang="en-US" dirty="0" smtClean="0"/>
              <a:t>형태로 의 자식 요소로 배치되어야 함 </a:t>
            </a:r>
            <a:r>
              <a:rPr lang="en-US" altLang="ko-KR" dirty="0" smtClean="0"/>
              <a:t>&lt;div class=“col-6”&gt;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928664" y="3829109"/>
            <a:ext cx="2430991" cy="26862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83"/>
          <a:stretch/>
        </p:blipFill>
        <p:spPr>
          <a:xfrm>
            <a:off x="5025008" y="3829109"/>
            <a:ext cx="2430991" cy="26012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27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err="1" smtClean="0"/>
              <a:t>그리드</a:t>
            </a:r>
            <a:r>
              <a:rPr lang="ko-KR" altLang="en-US" sz="2800" dirty="0" smtClean="0"/>
              <a:t> 사용 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그리드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사용 예제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16832"/>
            <a:ext cx="8409384" cy="146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err="1" smtClean="0"/>
              <a:t>그리드</a:t>
            </a:r>
            <a:r>
              <a:rPr lang="ko-KR" altLang="en-US" sz="2800" dirty="0" smtClean="0"/>
              <a:t> 사용 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그리드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사용 예제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777344"/>
            <a:ext cx="5399798" cy="4913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81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쇼핑몰 메인 페이지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84784"/>
            <a:ext cx="7435217" cy="48378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73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3221" y="1730132"/>
            <a:ext cx="7493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배치할 요소를 감싸는 부모 요소를 만든다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d</a:t>
            </a:r>
            <a:r>
              <a:rPr lang="en-US" altLang="ko-KR" dirty="0" smtClean="0"/>
              <a:t>isplay </a:t>
            </a:r>
            <a:r>
              <a:rPr lang="ko-KR" altLang="en-US" dirty="0" smtClean="0"/>
              <a:t>속성을 이용한다</a:t>
            </a:r>
            <a:r>
              <a:rPr lang="en-US" altLang="ko-KR" dirty="0" smtClean="0"/>
              <a:t>. (display: flex)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31" y="3284984"/>
            <a:ext cx="3269264" cy="11430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2708920"/>
            <a:ext cx="3168352" cy="3645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8049344" y="314096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r>
              <a:rPr lang="en-US" altLang="ko-KR" sz="1600" dirty="0" smtClean="0"/>
              <a:t>lex1.html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453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err="1"/>
              <a:t>네비게이션</a:t>
            </a:r>
            <a:r>
              <a:rPr lang="ko-KR" altLang="en-US" sz="2800" dirty="0"/>
              <a:t> 바</a:t>
            </a:r>
            <a:r>
              <a:rPr lang="en-US" altLang="ko-KR" sz="2800" dirty="0"/>
              <a:t>(</a:t>
            </a:r>
            <a:r>
              <a:rPr lang="en-US" altLang="ko-KR" sz="2800" dirty="0" err="1"/>
              <a:t>navbar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4787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네비게이션</a:t>
            </a:r>
            <a:r>
              <a:rPr lang="ko-KR" altLang="en-US" sz="2000" b="1" dirty="0" err="1">
                <a:solidFill>
                  <a:srgbClr val="002060"/>
                </a:solidFill>
              </a:rPr>
              <a:t>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navbar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메뉴 스타일 적</a:t>
            </a:r>
            <a:r>
              <a:rPr lang="ko-KR" altLang="en-US" sz="2000" b="1" dirty="0">
                <a:solidFill>
                  <a:srgbClr val="002060"/>
                </a:solidFill>
              </a:rPr>
              <a:t>용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37" b="3039"/>
          <a:stretch/>
        </p:blipFill>
        <p:spPr>
          <a:xfrm>
            <a:off x="1136418" y="1866541"/>
            <a:ext cx="5184576" cy="5543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564904"/>
            <a:ext cx="7776863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22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err="1"/>
              <a:t>네비게이션</a:t>
            </a:r>
            <a:r>
              <a:rPr lang="ko-KR" altLang="en-US" sz="2800" dirty="0"/>
              <a:t> 바</a:t>
            </a:r>
            <a:r>
              <a:rPr lang="en-US" altLang="ko-KR" sz="2800" dirty="0"/>
              <a:t>(</a:t>
            </a:r>
            <a:r>
              <a:rPr lang="en-US" altLang="ko-KR" sz="2800" dirty="0" err="1"/>
              <a:t>navbar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4787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네비게이션</a:t>
            </a:r>
            <a:r>
              <a:rPr lang="ko-KR" altLang="en-US" sz="2000" b="1" dirty="0" err="1">
                <a:solidFill>
                  <a:srgbClr val="002060"/>
                </a:solidFill>
              </a:rPr>
              <a:t>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navbar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메뉴 스타일 적</a:t>
            </a:r>
            <a:r>
              <a:rPr lang="ko-KR" altLang="en-US" sz="2000" b="1" dirty="0">
                <a:solidFill>
                  <a:srgbClr val="002060"/>
                </a:solidFill>
              </a:rPr>
              <a:t>용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819" y="3645024"/>
            <a:ext cx="2070881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819" y="1988840"/>
            <a:ext cx="2202318" cy="141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8" y="2298889"/>
            <a:ext cx="6102241" cy="27142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4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96752"/>
            <a:ext cx="5586566" cy="54218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레이아</a:t>
            </a:r>
            <a:r>
              <a:rPr lang="ko-KR" altLang="en-US" sz="2800" dirty="0"/>
              <a:t>웃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20952" y="3818677"/>
            <a:ext cx="2160240" cy="83445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(row)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공간 나누기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12/2 -&gt; 6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등분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12/4 -&gt; 3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등분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440832" y="4235907"/>
            <a:ext cx="1080120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360712" y="4096371"/>
            <a:ext cx="1080120" cy="37712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레이아</a:t>
            </a:r>
            <a:r>
              <a:rPr lang="ko-KR" altLang="en-US" sz="2800" dirty="0"/>
              <a:t>웃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34" y="1159515"/>
            <a:ext cx="4320480" cy="55502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1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footer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60" y="3174267"/>
            <a:ext cx="8344624" cy="22709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6" y="1793105"/>
            <a:ext cx="8568952" cy="120384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footer –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바닥</a:t>
            </a:r>
            <a:r>
              <a:rPr lang="ko-KR" altLang="en-US" sz="2000" b="1" dirty="0">
                <a:solidFill>
                  <a:srgbClr val="002060"/>
                </a:solidFill>
              </a:rPr>
              <a:t>글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스타일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모바일 최적화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412776"/>
            <a:ext cx="3755124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1772816"/>
            <a:ext cx="4282811" cy="34826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79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4787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CSS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의 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calc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함수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64568" y="1844824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박스는 가변적이되 마진이나 패딩은 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고정시킬때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사용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492896"/>
            <a:ext cx="588798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2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12776"/>
            <a:ext cx="6652837" cy="46867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78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2606396"/>
            <a:ext cx="5268584" cy="34989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" y="1668356"/>
            <a:ext cx="9337080" cy="9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842003"/>
            <a:ext cx="3398815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6814" y="3925862"/>
            <a:ext cx="1272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flex2.html</a:t>
            </a:r>
            <a:endParaRPr lang="ko-KR" altLang="en-US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4509120"/>
            <a:ext cx="7018222" cy="16212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66310"/>
            <a:ext cx="3673158" cy="24919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56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99056"/>
            <a:ext cx="3196818" cy="35832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3804738"/>
            <a:ext cx="4927439" cy="20248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393160" y="3356992"/>
            <a:ext cx="201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r>
              <a:rPr lang="en-US" altLang="ko-KR" sz="1600" dirty="0" smtClean="0"/>
              <a:t>lex-direction1.html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505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16832"/>
            <a:ext cx="4038950" cy="3436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74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flex-direction : </a:t>
            </a:r>
            <a:r>
              <a:rPr lang="ko-KR" altLang="en-US" sz="2000" b="1" dirty="0" smtClean="0"/>
              <a:t>가로</a:t>
            </a:r>
            <a:r>
              <a:rPr lang="en-US" altLang="ko-KR" sz="2000" b="1" dirty="0" smtClean="0"/>
              <a:t>(row), </a:t>
            </a:r>
            <a:r>
              <a:rPr lang="ko-KR" altLang="en-US" sz="2000" b="1" dirty="0" smtClean="0"/>
              <a:t>세로</a:t>
            </a:r>
            <a:r>
              <a:rPr lang="en-US" altLang="ko-KR" sz="2000" b="1" dirty="0" smtClean="0"/>
              <a:t>(column)</a:t>
            </a:r>
            <a:r>
              <a:rPr lang="ko-KR" altLang="en-US" sz="2000" b="1" dirty="0" smtClean="0"/>
              <a:t> 방향 배치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46676"/>
            <a:ext cx="7872143" cy="8839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43" y="3011424"/>
            <a:ext cx="5298278" cy="3295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3" y="3501008"/>
            <a:ext cx="3196702" cy="18374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707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96704"/>
            <a:ext cx="3596952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7861</TotalTime>
  <Words>610</Words>
  <Application>Microsoft Office PowerPoint</Application>
  <PresentationFormat>A4 용지(210x297mm)</PresentationFormat>
  <Paragraphs>169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휴먼엑스포</vt:lpstr>
      <vt:lpstr>Arial</vt:lpstr>
      <vt:lpstr>Consolas</vt:lpstr>
      <vt:lpstr>Wingdings</vt:lpstr>
      <vt:lpstr>Office 테마</vt:lpstr>
      <vt:lpstr>12강. flex(플렉스) &amp; 부트스트랩</vt:lpstr>
      <vt:lpstr> 그리드 레이아웃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부트 스트랩 환경 설정</vt:lpstr>
      <vt:lpstr> 부트 스트랩 환경 설정</vt:lpstr>
      <vt:lpstr> 부트 스트랩 환경 설정</vt:lpstr>
      <vt:lpstr> 부트 스트랩 Components</vt:lpstr>
      <vt:lpstr> Components – Buttons</vt:lpstr>
      <vt:lpstr> components – Badge</vt:lpstr>
      <vt:lpstr> components – card</vt:lpstr>
      <vt:lpstr> components – Pagination</vt:lpstr>
      <vt:lpstr> 구성 요소 예제</vt:lpstr>
      <vt:lpstr> components – Pagination</vt:lpstr>
      <vt:lpstr> components – Pagination</vt:lpstr>
      <vt:lpstr> 그리드 시스템(Grid System)</vt:lpstr>
      <vt:lpstr> 그리드 사용 </vt:lpstr>
      <vt:lpstr> 그리드 사용 </vt:lpstr>
      <vt:lpstr> 쇼핑몰 메인 페이지</vt:lpstr>
      <vt:lpstr> 네비게이션 바(navbar)</vt:lpstr>
      <vt:lpstr> 네비게이션 바(navbar)</vt:lpstr>
      <vt:lpstr> 부트 스트랩 – 레이아웃</vt:lpstr>
      <vt:lpstr> 부트 스트랩 – 레이아웃</vt:lpstr>
      <vt:lpstr> 부트 스트랩 – footer</vt:lpstr>
      <vt:lpstr> 부트 스트랩 – 모바일 최적화</vt:lpstr>
      <vt:lpstr> calc() 함수</vt:lpstr>
      <vt:lpstr> calc() 함수</vt:lpstr>
      <vt:lpstr> calc()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484</cp:revision>
  <dcterms:created xsi:type="dcterms:W3CDTF">2019-03-04T02:36:55Z</dcterms:created>
  <dcterms:modified xsi:type="dcterms:W3CDTF">2023-04-18T20:57:02Z</dcterms:modified>
</cp:coreProperties>
</file>