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72" r:id="rId3"/>
    <p:sldId id="258" r:id="rId4"/>
    <p:sldId id="273" r:id="rId5"/>
    <p:sldId id="313" r:id="rId6"/>
    <p:sldId id="274" r:id="rId7"/>
    <p:sldId id="322" r:id="rId8"/>
    <p:sldId id="323" r:id="rId9"/>
    <p:sldId id="324" r:id="rId10"/>
    <p:sldId id="339" r:id="rId11"/>
    <p:sldId id="275" r:id="rId12"/>
    <p:sldId id="279" r:id="rId13"/>
    <p:sldId id="333" r:id="rId14"/>
    <p:sldId id="294" r:id="rId15"/>
    <p:sldId id="343" r:id="rId16"/>
    <p:sldId id="338" r:id="rId17"/>
    <p:sldId id="342" r:id="rId18"/>
    <p:sldId id="341" r:id="rId19"/>
    <p:sldId id="328" r:id="rId20"/>
    <p:sldId id="334" r:id="rId21"/>
    <p:sldId id="336" r:id="rId22"/>
    <p:sldId id="330" r:id="rId23"/>
    <p:sldId id="331" r:id="rId24"/>
    <p:sldId id="337" r:id="rId25"/>
    <p:sldId id="345" r:id="rId26"/>
    <p:sldId id="340" r:id="rId27"/>
    <p:sldId id="280" r:id="rId28"/>
    <p:sldId id="263" r:id="rId29"/>
    <p:sldId id="346" r:id="rId30"/>
    <p:sldId id="283" r:id="rId31"/>
    <p:sldId id="284" r:id="rId32"/>
    <p:sldId id="316" r:id="rId33"/>
    <p:sldId id="308" r:id="rId34"/>
    <p:sldId id="299" r:id="rId35"/>
    <p:sldId id="318" r:id="rId36"/>
    <p:sldId id="315" r:id="rId37"/>
    <p:sldId id="344" r:id="rId38"/>
    <p:sldId id="300" r:id="rId39"/>
    <p:sldId id="305" r:id="rId40"/>
    <p:sldId id="304" r:id="rId41"/>
    <p:sldId id="347" r:id="rId42"/>
    <p:sldId id="302" r:id="rId43"/>
    <p:sldId id="310" r:id="rId44"/>
    <p:sldId id="288" r:id="rId45"/>
    <p:sldId id="289" r:id="rId46"/>
    <p:sldId id="332" r:id="rId47"/>
    <p:sldId id="290" r:id="rId48"/>
    <p:sldId id="295" r:id="rId49"/>
    <p:sldId id="309" r:id="rId5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입출력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/ </a:t>
            </a:r>
            <a:r>
              <a:rPr lang="ko-KR" altLang="en-US" sz="1800" i="1" dirty="0" err="1" smtClean="0">
                <a:solidFill>
                  <a:schemeClr val="bg1"/>
                </a:solidFill>
              </a:rPr>
              <a:t>보조스트림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658298" y="1048961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</a:t>
            </a:r>
            <a:r>
              <a:rPr lang="en-US" altLang="ko-KR" b="1" dirty="0" smtClean="0"/>
              <a:t>b,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off,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메소드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7" y="2218262"/>
            <a:ext cx="6309907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08584" y="1628800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로 부터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개의 바이트를 출력 </a:t>
            </a:r>
            <a:r>
              <a:rPr lang="ko-KR" altLang="en-US" sz="1600" dirty="0" err="1" smtClean="0"/>
              <a:t>스트림으로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39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646137" y="1008313"/>
            <a:ext cx="2146623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InputStream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6102"/>
              </p:ext>
            </p:extLst>
          </p:nvPr>
        </p:nvGraphicFramePr>
        <p:xfrm>
          <a:off x="920552" y="3895652"/>
          <a:ext cx="8568953" cy="15495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55931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0962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바이트를 읽고 읽은 바이트를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read(byte[]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읽은 바이트들을 </a:t>
                      </a:r>
                      <a:r>
                        <a:rPr lang="ko-KR" altLang="en-US" sz="1600" dirty="0" err="1"/>
                        <a:t>매개값으로</a:t>
                      </a:r>
                      <a:r>
                        <a:rPr lang="ko-KR" altLang="en-US" sz="1600" dirty="0"/>
                        <a:t> 주어진 바이트 배열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에 저장하고 실제로 읽은 바이트 수를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사용한 시스템 자원을 반납하고 </a:t>
                      </a:r>
                      <a:r>
                        <a:rPr lang="ko-KR" altLang="en-US" sz="1600" dirty="0" smtClean="0"/>
                        <a:t>입력 </a:t>
                      </a:r>
                      <a:r>
                        <a:rPr lang="ko-KR" altLang="en-US" sz="1600" dirty="0"/>
                        <a:t>스트림을 닫는다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3433987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메소드</a:t>
            </a:r>
            <a:endParaRPr lang="en-US" altLang="ko-KR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9413"/>
              </p:ext>
            </p:extLst>
          </p:nvPr>
        </p:nvGraphicFramePr>
        <p:xfrm>
          <a:off x="916820" y="1986037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바이트 단위로 자료를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읽을때</a:t>
                      </a:r>
                      <a:r>
                        <a:rPr lang="ko-KR" altLang="en-US" sz="1600" dirty="0" smtClean="0"/>
                        <a:t> 추가 기능을 제공하는 보조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493329"/>
            <a:ext cx="2379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</a:t>
            </a:r>
            <a:r>
              <a:rPr lang="ko-KR" altLang="en-US" dirty="0" smtClean="0"/>
              <a:t>하위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A16AA8-01B7-4E82-A394-D6C917B40A38}"/>
              </a:ext>
            </a:extLst>
          </p:cNvPr>
          <p:cNvSpPr/>
          <p:nvPr/>
        </p:nvSpPr>
        <p:spPr>
          <a:xfrm>
            <a:off x="1427459" y="243044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4B120-8AB3-4152-91E4-81BB082FFEC2}"/>
              </a:ext>
            </a:extLst>
          </p:cNvPr>
          <p:cNvSpPr/>
          <p:nvPr/>
        </p:nvSpPr>
        <p:spPr>
          <a:xfrm>
            <a:off x="2388522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9D3A1-345D-4159-B552-E694CEA37306}"/>
              </a:ext>
            </a:extLst>
          </p:cNvPr>
          <p:cNvSpPr/>
          <p:nvPr/>
        </p:nvSpPr>
        <p:spPr>
          <a:xfrm>
            <a:off x="1884135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0486AD-001A-4443-A256-C3D30512FF40}"/>
              </a:ext>
            </a:extLst>
          </p:cNvPr>
          <p:cNvSpPr/>
          <p:nvPr/>
        </p:nvSpPr>
        <p:spPr>
          <a:xfrm>
            <a:off x="2892909" y="243044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1B704-84D5-456A-9784-C6E153D460E9}"/>
              </a:ext>
            </a:extLst>
          </p:cNvPr>
          <p:cNvSpPr txBox="1"/>
          <p:nvPr/>
        </p:nvSpPr>
        <p:spPr>
          <a:xfrm>
            <a:off x="3397296" y="243044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9CC3CD-D882-46B3-AA2F-118E9EA39352}"/>
              </a:ext>
            </a:extLst>
          </p:cNvPr>
          <p:cNvSpPr/>
          <p:nvPr/>
        </p:nvSpPr>
        <p:spPr>
          <a:xfrm>
            <a:off x="1427459" y="2734810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3845E9-4A76-41AD-AC35-4483CC9D4584}"/>
              </a:ext>
            </a:extLst>
          </p:cNvPr>
          <p:cNvSpPr/>
          <p:nvPr/>
        </p:nvSpPr>
        <p:spPr>
          <a:xfrm>
            <a:off x="2388522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17437E-5D09-4F7A-BE49-2DE8AB110FBC}"/>
              </a:ext>
            </a:extLst>
          </p:cNvPr>
          <p:cNvSpPr/>
          <p:nvPr/>
        </p:nvSpPr>
        <p:spPr>
          <a:xfrm>
            <a:off x="1884135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E2AE37-69D7-44BC-9C2E-28670CA980E2}"/>
              </a:ext>
            </a:extLst>
          </p:cNvPr>
          <p:cNvSpPr/>
          <p:nvPr/>
        </p:nvSpPr>
        <p:spPr>
          <a:xfrm>
            <a:off x="2892909" y="273480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7AE962-C049-4F71-819D-F0038902238D}"/>
              </a:ext>
            </a:extLst>
          </p:cNvPr>
          <p:cNvSpPr txBox="1"/>
          <p:nvPr/>
        </p:nvSpPr>
        <p:spPr>
          <a:xfrm>
            <a:off x="3397296" y="2734809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9107F-1DE1-4781-8F23-8C5A2678B356}"/>
              </a:ext>
            </a:extLst>
          </p:cNvPr>
          <p:cNvSpPr/>
          <p:nvPr/>
        </p:nvSpPr>
        <p:spPr>
          <a:xfrm>
            <a:off x="1427459" y="304189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8BDF7-9B52-453B-BA3E-0C4696B4186E}"/>
              </a:ext>
            </a:extLst>
          </p:cNvPr>
          <p:cNvSpPr/>
          <p:nvPr/>
        </p:nvSpPr>
        <p:spPr>
          <a:xfrm>
            <a:off x="2388522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7E78FD-2924-4806-A9F9-448171FACA35}"/>
              </a:ext>
            </a:extLst>
          </p:cNvPr>
          <p:cNvSpPr/>
          <p:nvPr/>
        </p:nvSpPr>
        <p:spPr>
          <a:xfrm>
            <a:off x="1884135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23CEFC-9E24-40EE-8E80-328F1F315A0C}"/>
              </a:ext>
            </a:extLst>
          </p:cNvPr>
          <p:cNvSpPr/>
          <p:nvPr/>
        </p:nvSpPr>
        <p:spPr>
          <a:xfrm>
            <a:off x="2892909" y="304189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AA0224-A3D1-4505-BAAD-F46CB744CE8B}"/>
              </a:ext>
            </a:extLst>
          </p:cNvPr>
          <p:cNvSpPr txBox="1"/>
          <p:nvPr/>
        </p:nvSpPr>
        <p:spPr>
          <a:xfrm>
            <a:off x="3397296" y="304189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6E4DC9-FEB4-40C5-8353-3EEF76D27CE3}"/>
              </a:ext>
            </a:extLst>
          </p:cNvPr>
          <p:cNvSpPr/>
          <p:nvPr/>
        </p:nvSpPr>
        <p:spPr>
          <a:xfrm>
            <a:off x="1427459" y="3348976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C18EC1-04CB-4B23-AF7D-C1FAC8ACE829}"/>
              </a:ext>
            </a:extLst>
          </p:cNvPr>
          <p:cNvSpPr/>
          <p:nvPr/>
        </p:nvSpPr>
        <p:spPr>
          <a:xfrm>
            <a:off x="2388522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31A137-3EDE-4C72-BC77-03A39F117AAB}"/>
              </a:ext>
            </a:extLst>
          </p:cNvPr>
          <p:cNvSpPr/>
          <p:nvPr/>
        </p:nvSpPr>
        <p:spPr>
          <a:xfrm>
            <a:off x="1884135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062888-80DA-4D6D-9162-11555AF73DFB}"/>
              </a:ext>
            </a:extLst>
          </p:cNvPr>
          <p:cNvSpPr/>
          <p:nvPr/>
        </p:nvSpPr>
        <p:spPr>
          <a:xfrm>
            <a:off x="2892909" y="334897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77F8-7136-4378-8049-EBA563593C7A}"/>
              </a:ext>
            </a:extLst>
          </p:cNvPr>
          <p:cNvSpPr txBox="1"/>
          <p:nvPr/>
        </p:nvSpPr>
        <p:spPr>
          <a:xfrm>
            <a:off x="3397296" y="3348975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004B29-D25B-4F0A-8FD6-B573888955A9}"/>
              </a:ext>
            </a:extLst>
          </p:cNvPr>
          <p:cNvSpPr/>
          <p:nvPr/>
        </p:nvSpPr>
        <p:spPr>
          <a:xfrm>
            <a:off x="1427459" y="3656058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6EBF71-76AC-431F-BF72-A4337BAACE90}"/>
              </a:ext>
            </a:extLst>
          </p:cNvPr>
          <p:cNvSpPr/>
          <p:nvPr/>
        </p:nvSpPr>
        <p:spPr>
          <a:xfrm>
            <a:off x="2388522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A01518-A957-46DF-A7BB-28C6006E78FE}"/>
              </a:ext>
            </a:extLst>
          </p:cNvPr>
          <p:cNvSpPr/>
          <p:nvPr/>
        </p:nvSpPr>
        <p:spPr>
          <a:xfrm>
            <a:off x="1884135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91A4E6-E4D8-4CEC-8952-48A05DD10146}"/>
              </a:ext>
            </a:extLst>
          </p:cNvPr>
          <p:cNvSpPr/>
          <p:nvPr/>
        </p:nvSpPr>
        <p:spPr>
          <a:xfrm>
            <a:off x="2892909" y="365605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B2FB7-8585-4C5F-ACA6-7A089E1D55FD}"/>
              </a:ext>
            </a:extLst>
          </p:cNvPr>
          <p:cNvSpPr txBox="1"/>
          <p:nvPr/>
        </p:nvSpPr>
        <p:spPr>
          <a:xfrm>
            <a:off x="3397296" y="3656057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115E4-4B67-409D-9D08-93A78C301560}"/>
              </a:ext>
            </a:extLst>
          </p:cNvPr>
          <p:cNvCxnSpPr>
            <a:cxnSpLocks/>
          </p:cNvCxnSpPr>
          <p:nvPr/>
        </p:nvCxnSpPr>
        <p:spPr>
          <a:xfrm>
            <a:off x="4376937" y="2640589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ABF0F5E-BD77-4ECB-8645-4728AD5BF049}"/>
              </a:ext>
            </a:extLst>
          </p:cNvPr>
          <p:cNvCxnSpPr>
            <a:cxnSpLocks/>
          </p:cNvCxnSpPr>
          <p:nvPr/>
        </p:nvCxnSpPr>
        <p:spPr>
          <a:xfrm>
            <a:off x="4376937" y="306896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394006-C958-46AF-901E-D121D3FC0939}"/>
              </a:ext>
            </a:extLst>
          </p:cNvPr>
          <p:cNvSpPr/>
          <p:nvPr/>
        </p:nvSpPr>
        <p:spPr>
          <a:xfrm>
            <a:off x="4547792" y="2718380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706B4D-AF58-484B-9662-A7E0A70657CE}"/>
              </a:ext>
            </a:extLst>
          </p:cNvPr>
          <p:cNvSpPr/>
          <p:nvPr/>
        </p:nvSpPr>
        <p:spPr>
          <a:xfrm>
            <a:off x="5167837" y="271346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68E86A-F245-4EED-A9E6-6FCA91A1DC4C}"/>
              </a:ext>
            </a:extLst>
          </p:cNvPr>
          <p:cNvSpPr/>
          <p:nvPr/>
        </p:nvSpPr>
        <p:spPr>
          <a:xfrm>
            <a:off x="5802185" y="271973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A28589-9F0F-49FE-85D6-8D673019EB46}"/>
              </a:ext>
            </a:extLst>
          </p:cNvPr>
          <p:cNvSpPr/>
          <p:nvPr/>
        </p:nvSpPr>
        <p:spPr>
          <a:xfrm>
            <a:off x="6436533" y="271973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49B01-CDC2-453B-B699-346E974FAAC6}"/>
              </a:ext>
            </a:extLst>
          </p:cNvPr>
          <p:cNvSpPr/>
          <p:nvPr/>
        </p:nvSpPr>
        <p:spPr>
          <a:xfrm>
            <a:off x="7021567" y="2713465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54BB761-875F-48DD-A908-8C648EA6F348}"/>
              </a:ext>
            </a:extLst>
          </p:cNvPr>
          <p:cNvCxnSpPr/>
          <p:nvPr/>
        </p:nvCxnSpPr>
        <p:spPr>
          <a:xfrm>
            <a:off x="7648643" y="2843413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10687A-8F63-48FA-B312-17595A84BC62}"/>
              </a:ext>
            </a:extLst>
          </p:cNvPr>
          <p:cNvSpPr txBox="1"/>
          <p:nvPr/>
        </p:nvSpPr>
        <p:spPr>
          <a:xfrm>
            <a:off x="4376936" y="2263838"/>
            <a:ext cx="142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InputStream</a:t>
            </a:r>
            <a:endParaRPr lang="en-US" altLang="ko-KR" sz="1600" dirty="0"/>
          </a:p>
        </p:txBody>
      </p:sp>
      <p:sp>
        <p:nvSpPr>
          <p:cNvPr id="71" name="오른쪽 대괄호 70">
            <a:extLst>
              <a:ext uri="{FF2B5EF4-FFF2-40B4-BE49-F238E27FC236}">
                <a16:creationId xmlns:a16="http://schemas.microsoft.com/office/drawing/2014/main" id="{844C4B39-2297-4026-83F1-9917176E991D}"/>
              </a:ext>
            </a:extLst>
          </p:cNvPr>
          <p:cNvSpPr/>
          <p:nvPr/>
        </p:nvSpPr>
        <p:spPr>
          <a:xfrm rot="16200000">
            <a:off x="2359740" y="1449194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179BE-0F3F-4A65-87B0-972BCE9F4E2D}"/>
              </a:ext>
            </a:extLst>
          </p:cNvPr>
          <p:cNvSpPr txBox="1"/>
          <p:nvPr/>
        </p:nvSpPr>
        <p:spPr>
          <a:xfrm>
            <a:off x="1669666" y="2044299"/>
            <a:ext cx="129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(4byte</a:t>
            </a:r>
            <a:r>
              <a:rPr lang="en-US" altLang="ko-KR" sz="1400" dirty="0"/>
              <a:t>)</a:t>
            </a:r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582103"/>
            <a:ext cx="6231930" cy="4719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2" y="1055576"/>
            <a:ext cx="8205148" cy="512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980728"/>
            <a:ext cx="5635951" cy="5260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85" y="1440007"/>
            <a:ext cx="6576630" cy="397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3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416496" y="1025877"/>
            <a:ext cx="418446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 try ~ with ~ resource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6546" y="1575039"/>
            <a:ext cx="8568952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close()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명시적으로 호출하지 않아도 </a:t>
            </a:r>
            <a:r>
              <a:rPr lang="en-US" altLang="ko-KR" sz="1600" dirty="0"/>
              <a:t>try </a:t>
            </a:r>
            <a:r>
              <a:rPr lang="ko-KR" altLang="en-US" sz="1600" dirty="0" err="1"/>
              <a:t>블록내에서</a:t>
            </a:r>
            <a:r>
              <a:rPr lang="ko-KR" altLang="en-US" sz="1600" dirty="0"/>
              <a:t> 열린 리소스를 자동으로 닫도록 </a:t>
            </a:r>
            <a:r>
              <a:rPr lang="ko-KR" altLang="en-US" sz="1600" dirty="0" err="1"/>
              <a:t>만들수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try~with~resource</a:t>
            </a:r>
            <a:r>
              <a:rPr lang="en-US" altLang="ko-KR" sz="1600" dirty="0"/>
              <a:t> </a:t>
            </a:r>
            <a:r>
              <a:rPr lang="ko-KR" altLang="en-US" sz="1600" dirty="0"/>
              <a:t>문을 사용하려면 해당 리소스가 </a:t>
            </a:r>
            <a:r>
              <a:rPr lang="en-US" altLang="ko-KR" sz="1600" dirty="0" err="1"/>
              <a:t>AutoCloseable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인터페이스를 </a:t>
            </a:r>
            <a:r>
              <a:rPr lang="ko-KR" altLang="en-US" sz="1600" dirty="0"/>
              <a:t>구현해야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62" y="3140968"/>
            <a:ext cx="3323764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제목 5"/>
          <p:cNvSpPr txBox="1">
            <a:spLocks/>
          </p:cNvSpPr>
          <p:nvPr/>
        </p:nvSpPr>
        <p:spPr>
          <a:xfrm>
            <a:off x="-15552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</p:spTree>
    <p:extLst>
      <p:ext uri="{BB962C8B-B14F-4D97-AF65-F5344CB8AC3E}">
        <p14:creationId xmlns:p14="http://schemas.microsoft.com/office/powerpoint/2010/main" val="42640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260259" cy="5140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5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이미지 파일 복사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581"/>
            <a:ext cx="6569010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50" y="3933056"/>
            <a:ext cx="3281741" cy="2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93671"/>
            <a:ext cx="8936217" cy="2701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스트림</a:t>
            </a:r>
            <a:r>
              <a:rPr lang="ko-KR" altLang="en-US" sz="1600" dirty="0" err="1" smtClean="0"/>
              <a:t>이란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자료흐름이 물의 흐름과 같다는 뜻이다</a:t>
            </a:r>
            <a:r>
              <a:rPr lang="en-US" altLang="ko-KR" sz="1600" dirty="0" smtClean="0"/>
              <a:t>.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입출력 장치는 매우 다양하기 때문에 프로그램 호환성이 떨어짐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장치와 무관하고 일관성 있게 프로그램을 구현할 수 있도록 일종의 가상통로인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제공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자료를 읽어 들이려는 소스</a:t>
            </a:r>
            <a:r>
              <a:rPr lang="en-US" altLang="ko-KR" sz="1600" dirty="0" smtClean="0">
                <a:latin typeface="+mn-ea"/>
              </a:rPr>
              <a:t>(source)</a:t>
            </a:r>
            <a:r>
              <a:rPr lang="ko-KR" altLang="en-US" sz="1600" dirty="0" smtClean="0">
                <a:latin typeface="+mn-ea"/>
              </a:rPr>
              <a:t>와 자료를 쓰려는 대상</a:t>
            </a:r>
            <a:r>
              <a:rPr lang="en-US" altLang="ko-KR" sz="1600" dirty="0" smtClean="0">
                <a:latin typeface="+mn-ea"/>
              </a:rPr>
              <a:t>(target)</a:t>
            </a:r>
            <a:r>
              <a:rPr lang="ko-KR" altLang="en-US" sz="1600" dirty="0" smtClean="0">
                <a:latin typeface="+mn-ea"/>
              </a:rPr>
              <a:t>에 따라 각각 다른 </a:t>
            </a:r>
            <a:r>
              <a:rPr lang="ko-KR" altLang="en-US" sz="1600" dirty="0" err="1" smtClean="0">
                <a:solidFill>
                  <a:srgbClr val="C00000"/>
                </a:solidFill>
                <a:latin typeface="+mn-ea"/>
              </a:rPr>
              <a:t>스트림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 클래스</a:t>
            </a:r>
            <a:r>
              <a:rPr lang="ko-KR" altLang="en-US" sz="1600" dirty="0" smtClean="0">
                <a:latin typeface="+mn-ea"/>
              </a:rPr>
              <a:t>를 제공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입력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어떤 동영상을 재생하기 위해 동영상 파일에서 자료를 </a:t>
            </a:r>
            <a:r>
              <a:rPr lang="ko-KR" altLang="en-US" sz="1600" dirty="0" err="1" smtClean="0">
                <a:latin typeface="+mn-ea"/>
              </a:rPr>
              <a:t>읽을때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편집 화면에 사용자가 쓴 글을 파일에 저장할 때는 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584848" y="407707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061973" y="4288740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584848" y="464485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4810812" y="4640956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27787" y="4699038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키보드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615225" y="4442054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61273" y="4648769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61273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2661272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408121" y="4363550"/>
            <a:ext cx="123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입력스트림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494206" y="4367518"/>
            <a:ext cx="107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출력스트림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396691" y="4697012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모니터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6584129" y="4440029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도착지</a:t>
            </a:r>
            <a:endParaRPr lang="en-US" altLang="ko-KR" sz="12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648769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466078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2795748" y="5250381"/>
            <a:ext cx="14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InputStream</a:t>
            </a:r>
            <a:endParaRPr lang="en-US" altLang="ko-KR" sz="1400" dirty="0"/>
          </a:p>
          <a:p>
            <a:r>
              <a:rPr lang="en-US" altLang="ko-KR" sz="1400" dirty="0" err="1" smtClean="0"/>
              <a:t>FileInputStream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4808984" y="527694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OutputStream</a:t>
            </a:r>
            <a:endParaRPr lang="en-US" altLang="ko-KR" sz="1400" dirty="0"/>
          </a:p>
          <a:p>
            <a:r>
              <a:rPr lang="en-US" altLang="ko-KR" sz="1400" dirty="0" err="1"/>
              <a:t>FileOutputStream</a:t>
            </a:r>
            <a:endParaRPr lang="en-US" altLang="ko-KR" sz="1400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38"/>
          <a:stretch/>
        </p:blipFill>
        <p:spPr>
          <a:xfrm>
            <a:off x="704528" y="1844824"/>
            <a:ext cx="5448773" cy="3144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t="53650" r="22008"/>
          <a:stretch/>
        </p:blipFill>
        <p:spPr>
          <a:xfrm>
            <a:off x="5889104" y="3284983"/>
            <a:ext cx="3685592" cy="2680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16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19148" cy="5037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5877272"/>
            <a:ext cx="2171888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0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534424" y="1008313"/>
            <a:ext cx="1898295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Writer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432"/>
              </p:ext>
            </p:extLst>
          </p:nvPr>
        </p:nvGraphicFramePr>
        <p:xfrm>
          <a:off x="782553" y="4146151"/>
          <a:ext cx="8712333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762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61262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62078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c)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문자를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write(char[]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배열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ko-KR" altLang="en-US" sz="1600" dirty="0" smtClean="0"/>
                        <a:t>의 내용을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flush()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출력하기 전에 자료가 있는 공간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출력버퍼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비워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7150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99679"/>
              </p:ext>
            </p:extLst>
          </p:nvPr>
        </p:nvGraphicFramePr>
        <p:xfrm>
          <a:off x="778186" y="1905484"/>
          <a:ext cx="8644692" cy="17602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7792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OutputStreamWriter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바이트 단위로 출력한 자료를 문자로 변환해 주는  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쓸 때 배열을 제공하여 한꺼번에 쓸 수 있는 기능을 제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412776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80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4858853" y="221038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4858853" y="293046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7010667" y="2557781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4858852" y="192235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Writer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71166" y="1916832"/>
            <a:ext cx="15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2byte=</a:t>
            </a:r>
            <a:r>
              <a:rPr lang="ko-KR" altLang="en-US" sz="1600" dirty="0" smtClean="0"/>
              <a:t>한 문자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83951" y="2388307"/>
            <a:ext cx="1209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87710" y="2585969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112474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FileWriter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쓰기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3087510" y="2575071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4401034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4401033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258C4-FA88-4BB3-8D16-9EDFB284D80A}"/>
              </a:ext>
            </a:extLst>
          </p:cNvPr>
          <p:cNvSpPr txBox="1"/>
          <p:nvPr/>
        </p:nvSpPr>
        <p:spPr>
          <a:xfrm>
            <a:off x="3224808" y="44585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058767-3938-4078-ACC2-EA6DDD430742}"/>
              </a:ext>
            </a:extLst>
          </p:cNvPr>
          <p:cNvSpPr txBox="1"/>
          <p:nvPr/>
        </p:nvSpPr>
        <p:spPr>
          <a:xfrm>
            <a:off x="3224808" y="51114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3F9BA42-6978-423F-93E0-97C5B21F2BCD}"/>
              </a:ext>
            </a:extLst>
          </p:cNvPr>
          <p:cNvCxnSpPr>
            <a:cxnSpLocks/>
          </p:cNvCxnSpPr>
          <p:nvPr/>
        </p:nvCxnSpPr>
        <p:spPr>
          <a:xfrm>
            <a:off x="4892238" y="4581128"/>
            <a:ext cx="3333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36C195D-95DF-46F0-9D3E-4A497C4C75C9}"/>
              </a:ext>
            </a:extLst>
          </p:cNvPr>
          <p:cNvCxnSpPr>
            <a:cxnSpLocks/>
          </p:cNvCxnSpPr>
          <p:nvPr/>
        </p:nvCxnSpPr>
        <p:spPr>
          <a:xfrm>
            <a:off x="4880992" y="5445224"/>
            <a:ext cx="3401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B22184-BE10-42D4-A22D-B3473162D8EF}"/>
              </a:ext>
            </a:extLst>
          </p:cNvPr>
          <p:cNvCxnSpPr/>
          <p:nvPr/>
        </p:nvCxnSpPr>
        <p:spPr>
          <a:xfrm>
            <a:off x="7761312" y="502172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EB9FB6-6085-47B9-A1B5-9983437A769D}"/>
              </a:ext>
            </a:extLst>
          </p:cNvPr>
          <p:cNvSpPr txBox="1"/>
          <p:nvPr/>
        </p:nvSpPr>
        <p:spPr>
          <a:xfrm>
            <a:off x="5097016" y="4170566"/>
            <a:ext cx="100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Reader</a:t>
            </a:r>
          </a:p>
        </p:txBody>
      </p:sp>
      <p:sp>
        <p:nvSpPr>
          <p:cNvPr id="47" name="오른쪽 대괄호 46">
            <a:extLst>
              <a:ext uri="{FF2B5EF4-FFF2-40B4-BE49-F238E27FC236}">
                <a16:creationId xmlns:a16="http://schemas.microsoft.com/office/drawing/2014/main" id="{C12EBBD3-9D1B-4E32-A559-D193D25F0077}"/>
              </a:ext>
            </a:extLst>
          </p:cNvPr>
          <p:cNvSpPr/>
          <p:nvPr/>
        </p:nvSpPr>
        <p:spPr>
          <a:xfrm rot="16200000">
            <a:off x="2155239" y="3334246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0A50E0-29CC-4A60-9893-428A1DCC291E}"/>
              </a:ext>
            </a:extLst>
          </p:cNvPr>
          <p:cNvSpPr txBox="1"/>
          <p:nvPr/>
        </p:nvSpPr>
        <p:spPr>
          <a:xfrm>
            <a:off x="1465165" y="388253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(4byte</a:t>
            </a:r>
            <a:r>
              <a:rPr lang="en-US" altLang="ko-KR" sz="1600" dirty="0"/>
              <a:t>)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328498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</a:t>
            </a:r>
            <a:r>
              <a:rPr lang="ko-KR" altLang="en-US" sz="2000" b="1" dirty="0"/>
              <a:t>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5043955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5043954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056989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4341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406234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903586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08584" y="2312806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65260" y="2312805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69646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66998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7024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054376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701822"/>
            <a:ext cx="2592288" cy="1660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96752"/>
            <a:ext cx="5671423" cy="4807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47" y="4149080"/>
            <a:ext cx="2187130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6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052736"/>
            <a:ext cx="5709138" cy="50740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90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262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File </a:t>
            </a:r>
            <a:r>
              <a:rPr lang="ko-KR" altLang="en-US" sz="1800" dirty="0" smtClean="0">
                <a:latin typeface="+mn-ea"/>
              </a:rPr>
              <a:t>클래스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 개념을 추상화한 클래스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파일의 속성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경로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 등을 알 수 있음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2856"/>
            <a:ext cx="6218459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91" y="4365104"/>
            <a:ext cx="1950889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37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50448" y="1114118"/>
            <a:ext cx="1754280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Reader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759"/>
              </p:ext>
            </p:extLst>
          </p:nvPr>
        </p:nvGraphicFramePr>
        <p:xfrm>
          <a:off x="782553" y="4281451"/>
          <a:ext cx="8568317" cy="145180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07660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한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read(char[]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배열에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파일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8503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Reader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220"/>
              </p:ext>
            </p:extLst>
          </p:nvPr>
        </p:nvGraphicFramePr>
        <p:xfrm>
          <a:off x="778186" y="2049500"/>
          <a:ext cx="8572684" cy="166245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0591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문자 단위</a:t>
                      </a:r>
                      <a:r>
                        <a:rPr lang="en-US" altLang="ko-KR" sz="1600" dirty="0" smtClean="0"/>
                        <a:t>(2</a:t>
                      </a:r>
                      <a:r>
                        <a:rPr lang="ko-KR" altLang="en-US" sz="1600" dirty="0" smtClean="0"/>
                        <a:t>바이트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읽는 </a:t>
                      </a:r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InputStreamReader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바이트 단위로 읽은 자료를 문자로 변환해 주는 보조 </a:t>
                      </a:r>
                      <a:r>
                        <a:rPr lang="ko-KR" altLang="en-US" sz="1600" dirty="0" err="1" smtClean="0"/>
                        <a:t>스트림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읽을 때 배열을 제공하여 한꺼번에 읽을 수 있는 기능을 제공해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556792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20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04528" y="1015866"/>
            <a:ext cx="410445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" y="-27384"/>
            <a:ext cx="65723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Reader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772816"/>
            <a:ext cx="6034645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0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04528" y="1015866"/>
            <a:ext cx="410445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" y="-27384"/>
            <a:ext cx="65723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Reader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6336704" cy="4535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5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052736"/>
            <a:ext cx="922424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+mn-ea"/>
              </a:rPr>
              <a:t>   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바이트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스트림과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문자 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바이트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그림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동영상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음악 </a:t>
            </a:r>
            <a:r>
              <a:rPr lang="ko-KR" altLang="en-US" sz="1600" dirty="0" err="1">
                <a:latin typeface="+mn-ea"/>
              </a:rPr>
              <a:t>파일등</a:t>
            </a:r>
            <a:r>
              <a:rPr lang="ko-KR" altLang="en-US" sz="1600" dirty="0">
                <a:latin typeface="+mn-ea"/>
              </a:rPr>
              <a:t> 대부분 파일은 바이트 단위로 읽거나 </a:t>
            </a:r>
            <a:r>
              <a:rPr lang="ko-KR" altLang="en-US" sz="1600" dirty="0" smtClean="0">
                <a:latin typeface="+mn-ea"/>
              </a:rPr>
              <a:t>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문자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문자만 받고 보낼 수 있도록 특화되어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6753"/>
              </p:ext>
            </p:extLst>
          </p:nvPr>
        </p:nvGraphicFramePr>
        <p:xfrm>
          <a:off x="744143" y="2348880"/>
          <a:ext cx="8568953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최상위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하위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12640" y="4057327"/>
            <a:ext cx="6192688" cy="955849"/>
            <a:chOff x="1712640" y="2132856"/>
            <a:chExt cx="6192688" cy="95584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321152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입출력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료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12640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자바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응용프로그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램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296816" y="2276872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296816" y="2708920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440831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16895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92959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69023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5087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3939" y="2780928"/>
              <a:ext cx="1673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ysClr val="windowText" lastClr="000000"/>
                  </a:solidFill>
                </a:rPr>
                <a:t>바이트단위 </a:t>
              </a:r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스트림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321152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입출력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12640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응용프로그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램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296816" y="5353471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96816" y="5785519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56857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3939" y="5857527"/>
            <a:ext cx="167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문자 단위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스트림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1891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8014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3048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03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606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111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14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694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보조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실제 읽고 쓰는 </a:t>
            </a:r>
            <a:r>
              <a:rPr lang="ko-KR" altLang="en-US" sz="1600" dirty="0" err="1" smtClean="0">
                <a:latin typeface="+mn-ea"/>
              </a:rPr>
              <a:t>스트림이</a:t>
            </a:r>
            <a:r>
              <a:rPr lang="ko-KR" altLang="en-US" sz="1600" dirty="0" smtClean="0">
                <a:latin typeface="+mn-ea"/>
              </a:rPr>
              <a:t> 아닌 보조적인 기능을 추가하는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생성자의 매개변수로 또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</a:rPr>
              <a:t>기반스트림</a:t>
            </a:r>
            <a:r>
              <a:rPr lang="ko-KR" altLang="en-US" sz="1600" dirty="0" err="1" smtClean="0">
                <a:latin typeface="+mn-ea"/>
              </a:rPr>
              <a:t>을</a:t>
            </a:r>
            <a:r>
              <a:rPr lang="ko-KR" altLang="en-US" sz="1600" dirty="0" smtClean="0">
                <a:latin typeface="+mn-ea"/>
              </a:rPr>
              <a:t> 가짐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데코레이터</a:t>
            </a:r>
            <a:r>
              <a:rPr lang="en-US" altLang="ko-KR" sz="1600" dirty="0" smtClean="0">
                <a:latin typeface="+mn-ea"/>
              </a:rPr>
              <a:t>(decorator) </a:t>
            </a:r>
            <a:r>
              <a:rPr lang="ko-KR" altLang="en-US" sz="1600" dirty="0" smtClean="0">
                <a:latin typeface="+mn-ea"/>
              </a:rPr>
              <a:t>패턴이라고 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61455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추가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3512840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smtClean="0"/>
              <a:t>문자로 변환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 추가</a:t>
            </a:r>
            <a:endParaRPr lang="ko-KR" altLang="en-US" sz="1600" dirty="0"/>
          </a:p>
        </p:txBody>
      </p:sp>
      <p:sp>
        <p:nvSpPr>
          <p:cNvPr id="2" name="타원 1"/>
          <p:cNvSpPr/>
          <p:nvPr/>
        </p:nvSpPr>
        <p:spPr>
          <a:xfrm>
            <a:off x="1280591" y="3246430"/>
            <a:ext cx="2520281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바이트 단위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 입력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92866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기반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65311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42358"/>
            <a:ext cx="8720193" cy="176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OutputStreamWriter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입력되는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준다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System.in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이나 네트워크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socket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통신을 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쓰인다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기능이 없으므로 다른 입출력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포함한다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17097"/>
              </p:ext>
            </p:extLst>
          </p:nvPr>
        </p:nvGraphicFramePr>
        <p:xfrm>
          <a:off x="1064568" y="3097136"/>
          <a:ext cx="7704856" cy="14839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14182"/>
            <a:ext cx="4759753" cy="470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읽기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24788"/>
            <a:ext cx="7205430" cy="38484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0"/>
          <a:stretch/>
        </p:blipFill>
        <p:spPr>
          <a:xfrm>
            <a:off x="6465168" y="1357453"/>
            <a:ext cx="2764535" cy="194421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5" y="5157192"/>
            <a:ext cx="2304256" cy="2560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91320"/>
            <a:ext cx="8720193" cy="929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Output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StreamWriter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쓰기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출</a:t>
            </a:r>
            <a:r>
              <a:rPr lang="ko-KR" altLang="en-US" sz="1600" dirty="0">
                <a:latin typeface="+mn-ea"/>
              </a:rPr>
              <a:t>력</a:t>
            </a:r>
            <a:r>
              <a:rPr lang="ko-KR" altLang="en-US" sz="1600" dirty="0" smtClean="0">
                <a:latin typeface="+mn-ea"/>
              </a:rPr>
              <a:t>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파일을 생성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50179"/>
            <a:ext cx="8077901" cy="314733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663728"/>
            <a:ext cx="3589331" cy="2209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553400" y="2852936"/>
            <a:ext cx="504056" cy="432048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1332" y="254515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세미콜론으로 구분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0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942174"/>
            <a:ext cx="3247585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27650"/>
              </p:ext>
            </p:extLst>
          </p:nvPr>
        </p:nvGraphicFramePr>
        <p:xfrm>
          <a:off x="1033982" y="2996952"/>
          <a:ext cx="7996501" cy="24518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1177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528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BufferedInputStream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646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BufferedOutputStream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BufferedReader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BufferedWriter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754" y="105273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Buffered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769" y="14847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입출력이 한 바이트나 문자 단위로 이루어지면 그만큼 프로그램 수행 속도가 느려진다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Buffered </a:t>
            </a:r>
            <a:r>
              <a:rPr lang="ko-KR" altLang="en-US" sz="1600" dirty="0" err="1" smtClean="0"/>
              <a:t>스트림은</a:t>
            </a:r>
            <a:r>
              <a:rPr lang="ko-KR" altLang="en-US" sz="1600" dirty="0" smtClean="0"/>
              <a:t> 내부적으로 </a:t>
            </a:r>
            <a:r>
              <a:rPr lang="en-US" altLang="ko-KR" sz="1600" dirty="0" smtClean="0"/>
              <a:t>8,192</a:t>
            </a:r>
            <a:r>
              <a:rPr lang="ko-KR" altLang="en-US" sz="1600" dirty="0" smtClean="0"/>
              <a:t>바이트 크기의 배열을 가지고 있으며 더 빠르게 입출력을 수행하는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24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0552" y="980728"/>
            <a:ext cx="8064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BufferedInputStream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BufferedOutputStream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파일 복사하기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3" y="1455271"/>
            <a:ext cx="7807393" cy="4838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5048634"/>
            <a:ext cx="3581711" cy="25148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7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71003" y="1124744"/>
            <a:ext cx="5966174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40968"/>
            <a:ext cx="4627572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8511" y="1674844"/>
            <a:ext cx="84249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라인 단위로 문자열 읽는 매우 편리한 </a:t>
            </a: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키 이전의 모든 문자열을 읽고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이용하면 키보드에서 입력한 내용 및 파일 내용을 라인 단위로 읽을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7" y="3356992"/>
            <a:ext cx="2304256" cy="807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4" y="1124744"/>
            <a:ext cx="7719729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BufferedWriter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8720193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파일 쓰기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114480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95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988840"/>
            <a:ext cx="3175577" cy="847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로 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 배열을 이용하여 읽어오기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052736"/>
            <a:ext cx="603079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47141"/>
              </p:ext>
            </p:extLst>
          </p:nvPr>
        </p:nvGraphicFramePr>
        <p:xfrm>
          <a:off x="1388603" y="3356992"/>
          <a:ext cx="6912769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PrintStream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err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오류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0512" y="980728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   표준 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입출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력</a:t>
            </a: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System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개의 변수를 가지고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System.out</a:t>
            </a:r>
            <a:r>
              <a:rPr lang="ko-KR" altLang="en-US" sz="1600" dirty="0">
                <a:latin typeface="+mn-ea"/>
              </a:rPr>
              <a:t>은 표준 출력용</a:t>
            </a:r>
            <a:r>
              <a:rPr lang="en-US" altLang="ko-KR" sz="1600" dirty="0">
                <a:latin typeface="+mn-ea"/>
              </a:rPr>
              <a:t>, System.in</a:t>
            </a:r>
            <a:r>
              <a:rPr lang="ko-KR" altLang="en-US" sz="1600" dirty="0">
                <a:latin typeface="+mn-ea"/>
              </a:rPr>
              <a:t>은 표준 입력용 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빨간색으로 오류를 </a:t>
            </a:r>
            <a:r>
              <a:rPr lang="ko-KR" altLang="en-US" sz="1600" dirty="0" smtClean="0">
                <a:latin typeface="+mn-ea"/>
              </a:rPr>
              <a:t>표시할 때는 </a:t>
            </a:r>
            <a:r>
              <a:rPr lang="en-US" altLang="ko-KR" sz="1600" dirty="0" err="1">
                <a:latin typeface="+mn-ea"/>
              </a:rPr>
              <a:t>System.err</a:t>
            </a:r>
            <a:r>
              <a:rPr lang="ko-KR" altLang="en-US" sz="1600" dirty="0">
                <a:latin typeface="+mn-ea"/>
              </a:rPr>
              <a:t>을 사용한다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out, in, err </a:t>
            </a:r>
            <a:r>
              <a:rPr lang="ko-KR" altLang="en-US" sz="1600" dirty="0">
                <a:latin typeface="+mn-ea"/>
              </a:rPr>
              <a:t>모두 정적 변수이다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그 </a:t>
            </a:r>
            <a:r>
              <a:rPr lang="ko-KR" altLang="en-US" sz="1600" dirty="0">
                <a:latin typeface="+mn-ea"/>
              </a:rPr>
              <a:t>외 </a:t>
            </a:r>
            <a:r>
              <a:rPr lang="en-US" altLang="ko-KR" sz="1600" dirty="0" err="1">
                <a:latin typeface="+mn-ea"/>
              </a:rPr>
              <a:t>java.util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패키지에 있는 </a:t>
            </a:r>
            <a:r>
              <a:rPr lang="en-US" altLang="ko-KR" sz="1600" b="1" dirty="0">
                <a:latin typeface="+mn-ea"/>
              </a:rPr>
              <a:t>Scanner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실수 등을 읽을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4111681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영어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타자 연습 게임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1" y="1718550"/>
            <a:ext cx="3105464" cy="2862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2"/>
          <a:stretch/>
        </p:blipFill>
        <p:spPr>
          <a:xfrm>
            <a:off x="1398301" y="4941168"/>
            <a:ext cx="5459297" cy="4921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80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4111681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영어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타자 연습 게임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3" y="1916832"/>
            <a:ext cx="6797629" cy="3238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4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0" y="980727"/>
            <a:ext cx="6409968" cy="5331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5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85156"/>
            <a:ext cx="7208552" cy="476805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942174"/>
            <a:ext cx="2952328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성적 통계 처리하기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43" y="5261609"/>
            <a:ext cx="1980113" cy="765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70" y="4323161"/>
            <a:ext cx="1159880" cy="7163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9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err="1" smtClean="0"/>
              <a:t>보조스트림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DataStream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97303" y="910558"/>
            <a:ext cx="5047785" cy="502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DataInputStream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DataOutputStream</a:t>
            </a: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3877"/>
              </p:ext>
            </p:extLst>
          </p:nvPr>
        </p:nvGraphicFramePr>
        <p:xfrm>
          <a:off x="1180356" y="2348880"/>
          <a:ext cx="5544616" cy="18936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byte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char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한 문자를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정수값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double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실수값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00318"/>
              </p:ext>
            </p:extLst>
          </p:nvPr>
        </p:nvGraphicFramePr>
        <p:xfrm>
          <a:off x="3872880" y="4437112"/>
          <a:ext cx="5376137" cy="18783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85585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19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(double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97302" y="1340768"/>
            <a:ext cx="8792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지금까지의 공부한 </a:t>
            </a:r>
            <a:r>
              <a:rPr lang="ko-KR" altLang="en-US" sz="1600" dirty="0" err="1">
                <a:latin typeface="+mn-ea"/>
              </a:rPr>
              <a:t>스트림은</a:t>
            </a:r>
            <a:r>
              <a:rPr lang="ko-KR" altLang="en-US" sz="1600" dirty="0">
                <a:latin typeface="+mn-ea"/>
              </a:rPr>
              <a:t> 사람이 읽고 쓰는 텍스트 또는 이미지 형식의 자료를 </a:t>
            </a:r>
            <a:r>
              <a:rPr lang="ko-KR" altLang="en-US" sz="1600" dirty="0" smtClean="0">
                <a:latin typeface="+mn-ea"/>
              </a:rPr>
              <a:t>다루었으나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DataStream</a:t>
            </a:r>
            <a:r>
              <a:rPr lang="ko-KR" altLang="en-US" sz="1600" dirty="0">
                <a:latin typeface="+mn-ea"/>
              </a:rPr>
              <a:t>은 메모리에 저장된 </a:t>
            </a:r>
            <a:r>
              <a:rPr lang="en-US" altLang="ko-KR" sz="1600" dirty="0">
                <a:latin typeface="+mn-ea"/>
              </a:rPr>
              <a:t>0, 1</a:t>
            </a:r>
            <a:r>
              <a:rPr lang="ko-KR" altLang="en-US" sz="1600" dirty="0">
                <a:latin typeface="+mn-ea"/>
              </a:rPr>
              <a:t>상태를 그대로 읽거나 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자료형의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크기가 그대로 보존된다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81425" y="2996952"/>
            <a:ext cx="204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+mn-ea"/>
              </a:rPr>
              <a:t>DataInputStream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68624" y="5229200"/>
            <a:ext cx="22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DataOutputStream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4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340768"/>
            <a:ext cx="7437765" cy="403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365104"/>
            <a:ext cx="2895851" cy="266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0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1" y="1459059"/>
            <a:ext cx="7811177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4365104"/>
            <a:ext cx="1470787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3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9152241" cy="26308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Serialization(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인스턴스의</a:t>
            </a:r>
            <a:r>
              <a:rPr lang="ko-KR" altLang="en-US" sz="1600" dirty="0" smtClean="0">
                <a:latin typeface="+mn-ea"/>
              </a:rPr>
              <a:t> 어느 순간 상태를 그대로 저장하거나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네트워크를 통해 전송하기 위해 연속 </a:t>
            </a:r>
            <a:r>
              <a:rPr lang="ko-KR" altLang="en-US" sz="1600" dirty="0" err="1" smtClean="0">
                <a:latin typeface="+mn-ea"/>
              </a:rPr>
              <a:t>스트림으로</a:t>
            </a:r>
            <a:r>
              <a:rPr lang="ko-KR" altLang="en-US" sz="1600" dirty="0" smtClean="0">
                <a:latin typeface="+mn-ea"/>
              </a:rPr>
              <a:t> 만드는 것을 직렬화라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역직렬화는</a:t>
            </a:r>
            <a:r>
              <a:rPr lang="ko-KR" altLang="en-US" sz="1600" dirty="0" smtClean="0">
                <a:latin typeface="+mn-ea"/>
              </a:rPr>
              <a:t> 저장된 내용이나 </a:t>
            </a:r>
            <a:r>
              <a:rPr lang="ko-KR" altLang="en-US" sz="1600" dirty="0" err="1" smtClean="0">
                <a:latin typeface="+mn-ea"/>
              </a:rPr>
              <a:t>전송받은</a:t>
            </a:r>
            <a:r>
              <a:rPr lang="ko-KR" altLang="en-US" sz="1600" dirty="0" smtClean="0">
                <a:latin typeface="+mn-ea"/>
              </a:rPr>
              <a:t> 내용을 다시 복원하는 것이다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보조 </a:t>
            </a:r>
            <a:r>
              <a:rPr lang="ko-KR" altLang="en-US" sz="1600" dirty="0" err="1">
                <a:latin typeface="+mn-ea"/>
              </a:rPr>
              <a:t>스트림인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ObjectInputStream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ObjectOutputStream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주요 </a:t>
            </a:r>
            <a:r>
              <a:rPr lang="ko-KR" altLang="en-US" sz="1600" dirty="0" err="1" smtClean="0">
                <a:latin typeface="+mn-ea"/>
              </a:rPr>
              <a:t>메서드로는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writeObject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err="1" smtClean="0">
                <a:latin typeface="+mn-ea"/>
              </a:rPr>
              <a:t>readObject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가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>
                <a:latin typeface="+mn-ea"/>
              </a:rPr>
              <a:t>serialVersinUID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사용하여 버전 관리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객체를 </a:t>
            </a:r>
            <a:r>
              <a:rPr lang="ko-KR" altLang="en-US" sz="1600" dirty="0" err="1">
                <a:latin typeface="+mn-ea"/>
              </a:rPr>
              <a:t>역직렬화할때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직렬화할때의</a:t>
            </a:r>
            <a:r>
              <a:rPr lang="ko-KR" altLang="en-US" sz="1600" dirty="0">
                <a:latin typeface="+mn-ea"/>
              </a:rPr>
              <a:t> 클래스 상태가 다르면 오류가 발생</a:t>
            </a:r>
            <a:r>
              <a:rPr lang="en-US" altLang="ko-KR" sz="1600" dirty="0" smtClean="0">
                <a:latin typeface="+mn-ea"/>
              </a:rPr>
              <a:t>.)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1563"/>
              </p:ext>
            </p:extLst>
          </p:nvPr>
        </p:nvGraphicFramePr>
        <p:xfrm>
          <a:off x="916939" y="3717032"/>
          <a:ext cx="8424936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032341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39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94459"/>
            <a:ext cx="5277867" cy="4716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536" y="980728"/>
            <a:ext cx="2592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Serialization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예제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3800872" y="2776901"/>
            <a:ext cx="1440160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5826838" y="2564904"/>
            <a:ext cx="3042338" cy="50002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Serializable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인터페이스 구현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13040" y="2830907"/>
            <a:ext cx="513798" cy="54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501008"/>
            <a:ext cx="5580549" cy="58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010510"/>
            <a:ext cx="7488832" cy="511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5085184"/>
            <a:ext cx="1356478" cy="548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5397012" y="3351348"/>
            <a:ext cx="4229467" cy="474982"/>
            <a:chOff x="5457056" y="3212976"/>
            <a:chExt cx="4229467" cy="4749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5457056" y="3212976"/>
              <a:ext cx="4229467" cy="2057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03"/>
            <a:stretch/>
          </p:blipFill>
          <p:spPr>
            <a:xfrm>
              <a:off x="5482856" y="3468449"/>
              <a:ext cx="4203667" cy="219509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00472" y="1844824"/>
            <a:ext cx="2376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직렬화와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역직렬화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개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4" y="1646143"/>
            <a:ext cx="6736471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869160"/>
            <a:ext cx="3513125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85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여러</a:t>
            </a:r>
            <a:r>
              <a:rPr lang="ko-KR" altLang="en-US" b="1" dirty="0" err="1">
                <a:solidFill>
                  <a:srgbClr val="C00000"/>
                </a:solidFill>
                <a:latin typeface="+mn-ea"/>
              </a:rPr>
              <a:t>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9" y="1702130"/>
            <a:ext cx="7442237" cy="3743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869160"/>
            <a:ext cx="4138019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4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04528" y="1052736"/>
            <a:ext cx="23042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OutputStream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4165"/>
              </p:ext>
            </p:extLst>
          </p:nvPr>
        </p:nvGraphicFramePr>
        <p:xfrm>
          <a:off x="921187" y="3867189"/>
          <a:ext cx="8640325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00380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바이트를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write(byte[ 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b[ ] </a:t>
                      </a:r>
                      <a:r>
                        <a:rPr lang="ko-KR" altLang="en-US" sz="1600" dirty="0" smtClean="0"/>
                        <a:t>배열에 있는 자료를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write</a:t>
                      </a:r>
                      <a:r>
                        <a:rPr lang="en-US" altLang="ko-KR" sz="1600" baseline="0" dirty="0" smtClean="0"/>
                        <a:t>(byte b[ ],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off,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b[</a:t>
                      </a:r>
                      <a:r>
                        <a:rPr lang="en-US" altLang="ko-KR" sz="1600" baseline="0" dirty="0" smtClean="0"/>
                        <a:t> ] </a:t>
                      </a:r>
                      <a:r>
                        <a:rPr lang="ko-KR" altLang="en-US" sz="1600" baseline="0" dirty="0" smtClean="0"/>
                        <a:t>배열에 </a:t>
                      </a:r>
                      <a:r>
                        <a:rPr lang="en-US" altLang="ko-KR" sz="1600" baseline="0" dirty="0" smtClean="0"/>
                        <a:t>off </a:t>
                      </a:r>
                      <a:r>
                        <a:rPr lang="ko-KR" altLang="en-US" sz="1600" baseline="0" dirty="0" smtClean="0"/>
                        <a:t>위치부터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ko-KR" altLang="en-US" sz="1600" baseline="0" dirty="0" smtClean="0"/>
                        <a:t>개수 만큼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5170" y="3436068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OutputStream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97291"/>
              </p:ext>
            </p:extLst>
          </p:nvPr>
        </p:nvGraphicFramePr>
        <p:xfrm>
          <a:off x="916820" y="2060126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바이트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쓸때</a:t>
                      </a:r>
                      <a:r>
                        <a:rPr lang="ko-KR" altLang="en-US" sz="1600" dirty="0" smtClean="0"/>
                        <a:t> 추가 기능을 제공하는 보조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567418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53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44729" y="1048961"/>
            <a:ext cx="3560199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파일에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바이트 자료 쓰기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252089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661052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070015" y="1913457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405809" y="1844824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405809" y="2420888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6668442" y="212321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306353" y="1544930"/>
            <a:ext cx="166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53457" y="1566416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68731" y="1904970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799180" y="2095828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2976930" y="2077029"/>
            <a:ext cx="46390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40" y="2564904"/>
            <a:ext cx="464190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476922" y="1913457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6091912" y="1919251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F6D041-B6C9-4D01-8E88-B652855F5F47}"/>
              </a:ext>
            </a:extLst>
          </p:cNvPr>
          <p:cNvSpPr/>
          <p:nvPr/>
        </p:nvSpPr>
        <p:spPr>
          <a:xfrm>
            <a:off x="920552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329515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738478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147441" y="2227355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5C4B60-6AF8-4A2E-A3DA-E857C62D6F5E}"/>
              </a:ext>
            </a:extLst>
          </p:cNvPr>
          <p:cNvSpPr/>
          <p:nvPr/>
        </p:nvSpPr>
        <p:spPr>
          <a:xfrm>
            <a:off x="2551644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169025" y="2132856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169025" y="270892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E7DDEA-E42E-4C82-8E07-E526EF10C184}"/>
              </a:ext>
            </a:extLst>
          </p:cNvPr>
          <p:cNvSpPr/>
          <p:nvPr/>
        </p:nvSpPr>
        <p:spPr>
          <a:xfrm>
            <a:off x="5339880" y="2281416"/>
            <a:ext cx="504387" cy="31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3C0699-AAA6-422A-BF19-EDCC5E0F8939}"/>
              </a:ext>
            </a:extLst>
          </p:cNvPr>
          <p:cNvSpPr/>
          <p:nvPr/>
        </p:nvSpPr>
        <p:spPr>
          <a:xfrm>
            <a:off x="5958324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928B9F-2BEA-4ED7-9AE5-1EA9CC67EBCD}"/>
              </a:ext>
            </a:extLst>
          </p:cNvPr>
          <p:cNvSpPr/>
          <p:nvPr/>
        </p:nvSpPr>
        <p:spPr>
          <a:xfrm>
            <a:off x="6576768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BF5172-A21D-4A78-931B-A002E61E64D5}"/>
              </a:ext>
            </a:extLst>
          </p:cNvPr>
          <p:cNvSpPr/>
          <p:nvPr/>
        </p:nvSpPr>
        <p:spPr>
          <a:xfrm>
            <a:off x="7195212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099992-C538-4DF4-B490-35CBA1E1B90A}"/>
              </a:ext>
            </a:extLst>
          </p:cNvPr>
          <p:cNvSpPr/>
          <p:nvPr/>
        </p:nvSpPr>
        <p:spPr>
          <a:xfrm>
            <a:off x="7813655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①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8440731" y="2411365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169024" y="1803517"/>
            <a:ext cx="174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796144E7-2017-43FF-B5E7-111EB313B9E3}"/>
              </a:ext>
            </a:extLst>
          </p:cNvPr>
          <p:cNvSpPr/>
          <p:nvPr/>
        </p:nvSpPr>
        <p:spPr>
          <a:xfrm rot="16200000">
            <a:off x="1846182" y="1185852"/>
            <a:ext cx="174945" cy="1826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286010" y="1659501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296816" y="2276872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write(</a:t>
            </a:r>
            <a:r>
              <a:rPr lang="en-US" altLang="ko-KR" sz="1600" dirty="0"/>
              <a:t>byte[]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08984" y="2471410"/>
            <a:ext cx="30331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3080792" y="2471410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03723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b) – </a:t>
            </a:r>
            <a:r>
              <a:rPr lang="ko-KR" altLang="en-US" b="1" dirty="0"/>
              <a:t>파일에 바이트 배열로 </a:t>
            </a:r>
            <a:r>
              <a:rPr lang="ko-KR" altLang="en-US" b="1" dirty="0" smtClean="0"/>
              <a:t>쓰</a:t>
            </a:r>
            <a:r>
              <a:rPr lang="ko-KR" altLang="en-US" b="1" dirty="0"/>
              <a:t>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4" y="2924944"/>
            <a:ext cx="6378493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5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1607</Words>
  <Application>Microsoft Office PowerPoint</Application>
  <PresentationFormat>A4 용지(210x297mm)</PresentationFormat>
  <Paragraphs>412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입출력 스트림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729</cp:revision>
  <dcterms:created xsi:type="dcterms:W3CDTF">2019-03-04T02:36:55Z</dcterms:created>
  <dcterms:modified xsi:type="dcterms:W3CDTF">2023-06-12T22:59:16Z</dcterms:modified>
</cp:coreProperties>
</file>