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53" r:id="rId3"/>
    <p:sldId id="289" r:id="rId4"/>
    <p:sldId id="329" r:id="rId5"/>
    <p:sldId id="330" r:id="rId6"/>
    <p:sldId id="345" r:id="rId7"/>
    <p:sldId id="331" r:id="rId8"/>
    <p:sldId id="396" r:id="rId9"/>
    <p:sldId id="404" r:id="rId10"/>
    <p:sldId id="376" r:id="rId11"/>
    <p:sldId id="383" r:id="rId12"/>
    <p:sldId id="385" r:id="rId13"/>
    <p:sldId id="384" r:id="rId14"/>
    <p:sldId id="389" r:id="rId15"/>
    <p:sldId id="397" r:id="rId16"/>
    <p:sldId id="392" r:id="rId17"/>
    <p:sldId id="394" r:id="rId18"/>
    <p:sldId id="338" r:id="rId19"/>
    <p:sldId id="395" r:id="rId20"/>
    <p:sldId id="406" r:id="rId21"/>
    <p:sldId id="405" r:id="rId22"/>
    <p:sldId id="391" r:id="rId23"/>
    <p:sldId id="409" r:id="rId24"/>
    <p:sldId id="398" r:id="rId25"/>
    <p:sldId id="411" r:id="rId26"/>
    <p:sldId id="412" r:id="rId27"/>
    <p:sldId id="368" r:id="rId28"/>
    <p:sldId id="407" r:id="rId29"/>
    <p:sldId id="408" r:id="rId30"/>
    <p:sldId id="413" r:id="rId31"/>
    <p:sldId id="414" r:id="rId32"/>
    <p:sldId id="401" r:id="rId33"/>
    <p:sldId id="403" r:id="rId34"/>
    <p:sldId id="402" r:id="rId35"/>
    <p:sldId id="371" r:id="rId36"/>
    <p:sldId id="372" r:id="rId37"/>
    <p:sldId id="373" r:id="rId38"/>
    <p:sldId id="410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/>
        </p:nvSpPr>
        <p:spPr>
          <a:xfrm>
            <a:off x="-39555" y="6372910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4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함수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(function)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</a:t>
            </a:r>
            <a:r>
              <a:rPr lang="en-US" altLang="ko-KR" sz="2800" dirty="0" smtClean="0"/>
              <a:t>return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두 수를 매개변수 전달하여 서로 같으면 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다르면 더하는 함수를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호출하는 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작성하세요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fnComplex.html)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함수 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fn_complex</a:t>
            </a:r>
            <a:r>
              <a:rPr lang="en-US" altLang="ko-KR" dirty="0" smtClean="0"/>
              <a:t>(x, y)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호출 </a:t>
            </a:r>
            <a:r>
              <a:rPr lang="en-US" altLang="ko-KR" dirty="0" smtClean="0"/>
              <a:t>:  num1 = </a:t>
            </a:r>
            <a:r>
              <a:rPr lang="en-US" altLang="ko-KR" dirty="0" err="1" smtClean="0"/>
              <a:t>fnComplex</a:t>
            </a:r>
            <a:r>
              <a:rPr lang="en-US" altLang="ko-KR" dirty="0" smtClean="0"/>
              <a:t>(10, 10);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num2 = </a:t>
            </a:r>
            <a:r>
              <a:rPr lang="en-US" altLang="ko-KR" dirty="0" err="1" smtClean="0"/>
              <a:t>fnComplex</a:t>
            </a:r>
            <a:r>
              <a:rPr lang="en-US" altLang="ko-KR" dirty="0" smtClean="0"/>
              <a:t>(5, 10);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1510" y="41094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42" y="4653136"/>
            <a:ext cx="1593884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16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전역 변수와 지역 변수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2560" y="1268760"/>
            <a:ext cx="878497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지역 변수</a:t>
            </a:r>
            <a:r>
              <a:rPr lang="en-US" altLang="ko-KR" sz="2000" b="1" dirty="0" smtClean="0"/>
              <a:t>(local variable)</a:t>
            </a:r>
            <a:r>
              <a:rPr lang="ko-KR" altLang="en-US" sz="2000" b="1" dirty="0" smtClean="0"/>
              <a:t>의 유효 범위</a:t>
            </a:r>
            <a:r>
              <a:rPr lang="en-US" altLang="ko-KR" sz="2000" b="1" dirty="0" smtClean="0"/>
              <a:t>(scope)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b="1" dirty="0" smtClean="0"/>
              <a:t>-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또는 제어문의 </a:t>
            </a:r>
            <a:r>
              <a:rPr lang="ko-KR" altLang="en-US" dirty="0" err="1" smtClean="0"/>
              <a:t>코드블럭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중괄호</a:t>
            </a:r>
            <a:r>
              <a:rPr lang="en-US" altLang="ko-KR" dirty="0" smtClean="0"/>
              <a:t>{  }) </a:t>
            </a:r>
            <a:r>
              <a:rPr lang="ko-KR" altLang="en-US" dirty="0" smtClean="0"/>
              <a:t>내부에서 생성됨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b="1" dirty="0" smtClean="0"/>
              <a:t> - </a:t>
            </a:r>
            <a:r>
              <a:rPr lang="ko-KR" altLang="en-US" dirty="0" smtClean="0"/>
              <a:t>소멸 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C00000"/>
                </a:solidFill>
              </a:rPr>
              <a:t>함수나 제어문의 영역</a:t>
            </a:r>
            <a:r>
              <a:rPr lang="en-US" altLang="ko-KR" b="1" dirty="0" smtClean="0">
                <a:solidFill>
                  <a:srgbClr val="C00000"/>
                </a:solidFill>
              </a:rPr>
              <a:t>{ }</a:t>
            </a:r>
            <a:r>
              <a:rPr lang="ko-KR" altLang="en-US" b="1" dirty="0" smtClean="0">
                <a:solidFill>
                  <a:srgbClr val="C00000"/>
                </a:solidFill>
              </a:rPr>
              <a:t>를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벗어났을때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42" y="2924943"/>
            <a:ext cx="5768840" cy="338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65168" y="35214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cope-local.html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전역 변수와 지역 변수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7" y="2852936"/>
            <a:ext cx="4303709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1064568" y="1268760"/>
            <a:ext cx="792088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전역 변수</a:t>
            </a:r>
            <a:r>
              <a:rPr lang="en-US" altLang="ko-KR" sz="2000" b="1" dirty="0" smtClean="0"/>
              <a:t>(global variable)</a:t>
            </a:r>
            <a:r>
              <a:rPr lang="ko-KR" altLang="en-US" sz="2000" b="1" dirty="0" smtClean="0"/>
              <a:t>의 유효 범위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-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영역에서 생성하며 전체에 영향을 미치며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공유한다</a:t>
            </a:r>
            <a:r>
              <a:rPr lang="en-US" altLang="ko-KR" dirty="0" smtClean="0"/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b="1" dirty="0"/>
              <a:t>-</a:t>
            </a:r>
            <a:r>
              <a:rPr lang="en-US" altLang="ko-KR" dirty="0" smtClean="0"/>
              <a:t>  </a:t>
            </a:r>
            <a:r>
              <a:rPr lang="ko-KR" altLang="en-US" dirty="0" smtClean="0"/>
              <a:t>소멸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프로그램이 </a:t>
            </a:r>
            <a:r>
              <a:rPr lang="ko-KR" altLang="en-US" dirty="0" err="1" smtClean="0"/>
              <a:t>종료될때</a:t>
            </a:r>
            <a:r>
              <a:rPr lang="ko-KR" altLang="en-US" dirty="0" smtClean="0"/>
              <a:t> 메모리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전역공간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해제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01072" y="3573016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cope-global.html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전역 변수와 지역 변수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92560" y="1362834"/>
            <a:ext cx="8136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메모리 영역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프로세스가 운영체제로 </a:t>
            </a:r>
            <a:r>
              <a:rPr lang="ko-KR" altLang="en-US" sz="2000" b="1" dirty="0" err="1" smtClean="0"/>
              <a:t>할당받은</a:t>
            </a:r>
            <a:r>
              <a:rPr lang="ko-KR" altLang="en-US" sz="2000" b="1" dirty="0" smtClean="0"/>
              <a:t> 메모리 영역 구분</a:t>
            </a:r>
            <a:endParaRPr lang="en-US" altLang="ko-KR" sz="20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360712" y="2132856"/>
            <a:ext cx="288032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코드 영역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프로세스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소스코드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60712" y="2924944"/>
            <a:ext cx="288032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고정된 영역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정적 변수 등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0712" y="4797152"/>
            <a:ext cx="2880320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eap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객체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0712" y="3717032"/>
            <a:ext cx="2880320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Stack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지역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6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let </a:t>
            </a:r>
            <a:r>
              <a:rPr lang="en-US" altLang="ko-KR" sz="2800" b="1" dirty="0" smtClean="0"/>
              <a:t>VS </a:t>
            </a:r>
            <a:r>
              <a:rPr lang="en-US" altLang="ko-KR" sz="2800" b="1" dirty="0" err="1" smtClean="0"/>
              <a:t>var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8584" y="1124744"/>
            <a:ext cx="806489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변수의 </a:t>
            </a:r>
            <a:r>
              <a:rPr lang="ko-KR" altLang="en-US" sz="2000" b="1" dirty="0" err="1" smtClean="0"/>
              <a:t>재선언과</a:t>
            </a:r>
            <a:r>
              <a:rPr lang="ko-KR" altLang="en-US" sz="2000" b="1" dirty="0" smtClean="0"/>
              <a:t> 재할당</a:t>
            </a:r>
            <a:r>
              <a:rPr lang="en-US" altLang="ko-KR" sz="24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dirty="0" smtClean="0"/>
              <a:t>let</a:t>
            </a:r>
            <a:r>
              <a:rPr lang="ko-KR" altLang="en-US" dirty="0"/>
              <a:t> </a:t>
            </a:r>
            <a:r>
              <a:rPr lang="ko-KR" altLang="en-US" dirty="0" smtClean="0"/>
              <a:t>키워드는 변수를 </a:t>
            </a:r>
            <a:r>
              <a:rPr lang="ko-KR" altLang="en-US" dirty="0" err="1" smtClean="0"/>
              <a:t>재선언하여</a:t>
            </a:r>
            <a:r>
              <a:rPr lang="ko-KR" altLang="en-US" dirty="0" smtClean="0"/>
              <a:t> 할당할 수 없다는 뜻이다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재선언이</a:t>
            </a:r>
            <a:r>
              <a:rPr lang="ko-KR" altLang="en-US" dirty="0" smtClean="0"/>
              <a:t> 가능하나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발생의 여지가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4970086" y="2775551"/>
            <a:ext cx="0" cy="2690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14" y="2775551"/>
            <a:ext cx="2781541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80" y="2772556"/>
            <a:ext cx="2903472" cy="26443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473280" y="309422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l</a:t>
            </a:r>
            <a:r>
              <a:rPr lang="en-US" altLang="ko-KR" sz="1600" dirty="0" smtClean="0">
                <a:solidFill>
                  <a:srgbClr val="FF0000"/>
                </a:solidFill>
              </a:rPr>
              <a:t>et-var.html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let </a:t>
            </a:r>
            <a:r>
              <a:rPr lang="en-US" altLang="ko-KR" sz="2800" b="1" dirty="0" smtClean="0"/>
              <a:t>VS </a:t>
            </a:r>
            <a:r>
              <a:rPr lang="en-US" altLang="ko-KR" sz="2800" b="1" dirty="0" err="1" smtClean="0"/>
              <a:t>var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8584" y="1213010"/>
            <a:ext cx="806489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err="1" smtClean="0"/>
              <a:t>var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호이스팅</a:t>
            </a:r>
            <a:r>
              <a:rPr lang="en-US" altLang="ko-KR" sz="2000" b="1" dirty="0" smtClean="0"/>
              <a:t>(hoisting)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변수를 </a:t>
            </a:r>
            <a:r>
              <a:rPr lang="ko-KR" altLang="en-US" dirty="0" err="1" smtClean="0"/>
              <a:t>선언하기전에</a:t>
            </a:r>
            <a:r>
              <a:rPr lang="ko-KR" altLang="en-US" dirty="0" smtClean="0"/>
              <a:t> 실행할 수도 있음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자바스크립트 해석기가 기억하면서 선언한 것과 같은 효과를 가짐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49" y="2876745"/>
            <a:ext cx="6355631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97696" y="383694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let_var2.html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이벤트 다루기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68760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이벤트 효과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웹페이지에서는</a:t>
            </a:r>
            <a:r>
              <a:rPr lang="ko-KR" altLang="en-US" dirty="0" smtClean="0"/>
              <a:t> 사용자가 메인 메뉴를 누르면 서브 메뉴가 펼쳐지기도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로딩이 끝나면 배경화면이 움직이기도 한다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80592" y="283091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마우스 이벤트</a:t>
            </a:r>
            <a:endParaRPr lang="en-US" altLang="ko-KR" b="1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96966"/>
              </p:ext>
            </p:extLst>
          </p:nvPr>
        </p:nvGraphicFramePr>
        <p:xfrm>
          <a:off x="1280592" y="3436600"/>
          <a:ext cx="7272808" cy="179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6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C00000"/>
                          </a:solidFill>
                        </a:rPr>
                        <a:t>onclick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마우스를 </a:t>
                      </a:r>
                      <a:r>
                        <a:rPr lang="ko-KR" altLang="en-US" sz="1600" dirty="0" err="1" smtClean="0"/>
                        <a:t>눌렀을때</a:t>
                      </a:r>
                      <a:r>
                        <a:rPr lang="ko-KR" altLang="en-US" sz="1600" dirty="0" smtClean="0"/>
                        <a:t> 이벤트가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6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C00000"/>
                          </a:solidFill>
                        </a:rPr>
                        <a:t>onmouseover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마우스 포인터가 요소 위로 </a:t>
                      </a:r>
                      <a:r>
                        <a:rPr lang="ko-KR" altLang="en-US" sz="1600" dirty="0" err="1" smtClean="0"/>
                        <a:t>옮겨질때</a:t>
                      </a:r>
                      <a:r>
                        <a:rPr lang="ko-KR" altLang="en-US" sz="1600" dirty="0" smtClean="0"/>
                        <a:t> 이벤트 발생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6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C00000"/>
                          </a:solidFill>
                        </a:rPr>
                        <a:t>onmousedown</a:t>
                      </a:r>
                      <a:endParaRPr lang="en-US" altLang="ko-KR" sz="18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마우스를 </a:t>
                      </a:r>
                      <a:r>
                        <a:rPr lang="ko-KR" altLang="en-US" sz="1600" dirty="0" err="1" smtClean="0"/>
                        <a:t>눌렀을때</a:t>
                      </a:r>
                      <a:r>
                        <a:rPr lang="ko-KR" altLang="en-US" sz="1600" dirty="0" smtClean="0"/>
                        <a:t> 이벤트가 발생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4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16596" y="1362834"/>
            <a:ext cx="3780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err="1" smtClean="0"/>
              <a:t>onclick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 사용하기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132856"/>
            <a:ext cx="5387325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37176" y="256490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fn_check.html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lvl="0"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 smtClean="0">
                <a:solidFill>
                  <a:srgbClr val="C00000"/>
                </a:solidFill>
              </a:rPr>
              <a:t>()</a:t>
            </a:r>
            <a:r>
              <a:rPr lang="ko-KR" altLang="en-US" sz="2800" dirty="0" smtClean="0"/>
              <a:t> 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0552" y="1444714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altLang="ko-KR" sz="2000" b="1" dirty="0"/>
              <a:t> id</a:t>
            </a:r>
            <a:r>
              <a:rPr lang="en-US" altLang="ko-KR" sz="2000" dirty="0"/>
              <a:t> </a:t>
            </a:r>
            <a:r>
              <a:rPr lang="ko-KR" altLang="en-US" sz="2000" dirty="0"/>
              <a:t>선택자의 태그 요소에 접근하는 </a:t>
            </a:r>
            <a:r>
              <a:rPr lang="ko-KR" altLang="en-US" sz="2000" dirty="0" smtClean="0"/>
              <a:t>함수</a:t>
            </a:r>
            <a:r>
              <a:rPr lang="en-US" altLang="ko-KR" sz="2000" b="1" dirty="0" smtClean="0"/>
              <a:t>- </a:t>
            </a:r>
            <a:r>
              <a:rPr lang="en-US" altLang="ko-KR" sz="20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</a:t>
            </a:r>
            <a:endParaRPr lang="en-US" altLang="ko-KR" sz="2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31879"/>
              </p:ext>
            </p:extLst>
          </p:nvPr>
        </p:nvGraphicFramePr>
        <p:xfrm>
          <a:off x="1136576" y="2276872"/>
          <a:ext cx="7560840" cy="2127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innerHTML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태그 요소의 내용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텍스트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ko-KR" altLang="en-US" sz="1800" dirty="0" smtClean="0"/>
                        <a:t>을 바꾸는 속성</a:t>
                      </a:r>
                      <a:endParaRPr lang="en-US" altLang="ko-KR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 style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태그 요소의 스타일을 바꾸는 속성</a:t>
                      </a:r>
                      <a:endParaRPr lang="en-US" altLang="ko-KR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1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파일의 경로</a:t>
                      </a:r>
                      <a:endParaRPr lang="en-US" altLang="ko-KR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3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>
                <a:solidFill>
                  <a:srgbClr val="C00000"/>
                </a:solidFill>
              </a:rPr>
              <a:t>()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71" y="3284984"/>
            <a:ext cx="6058425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257256" y="3403739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get_el_byid1.html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71" y="1484784"/>
            <a:ext cx="3833192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3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함수의 정의와 호출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79567" y="2780928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함수의 유형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24608" y="2492896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79567" y="3933056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변수의 유효 범위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24608" y="364502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79567" y="5085184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함수의 활용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이벤트 처리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424608" y="4797152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3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>
                <a:solidFill>
                  <a:srgbClr val="C00000"/>
                </a:solidFill>
              </a:rPr>
              <a:t>()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57256" y="3403739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get_el_byid2.html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284984"/>
            <a:ext cx="5356847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14" y="1540155"/>
            <a:ext cx="3414056" cy="12574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6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>
                <a:solidFill>
                  <a:srgbClr val="C00000"/>
                </a:solidFill>
              </a:rPr>
              <a:t>getElementById</a:t>
            </a:r>
            <a:r>
              <a:rPr lang="en-US" altLang="ko-KR" sz="2800" b="1" dirty="0">
                <a:solidFill>
                  <a:srgbClr val="C00000"/>
                </a:solidFill>
              </a:rPr>
              <a:t>()</a:t>
            </a:r>
            <a:r>
              <a:rPr lang="ko-KR" altLang="en-US" sz="2800" dirty="0"/>
              <a:t>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4811" y="1290826"/>
            <a:ext cx="562502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sz="2000" b="1" dirty="0" smtClean="0"/>
              <a:t>버튼에서 함수 호출하기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myAbs</a:t>
            </a:r>
            <a:r>
              <a:rPr lang="en-US" altLang="ko-KR" sz="2000" b="1" dirty="0" smtClean="0"/>
              <a:t>(x)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037473"/>
            <a:ext cx="6234272" cy="2399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709837" y="227687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btn-myabs.html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</a:rPr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199075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나이 계산 프로그램</a:t>
            </a:r>
            <a:r>
              <a:rPr lang="en-US" altLang="ko-KR" sz="2000" b="1" dirty="0" smtClean="0"/>
              <a:t>.</a:t>
            </a:r>
            <a:endParaRPr lang="en-US" altLang="ko-KR" sz="24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861048"/>
            <a:ext cx="3672408" cy="14754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931222"/>
            <a:ext cx="3096345" cy="1606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63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</a:rPr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8584" y="1199075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나이 계산 프로그램</a:t>
            </a:r>
            <a:r>
              <a:rPr lang="en-US" altLang="ko-KR" sz="2000" b="1" dirty="0" smtClean="0"/>
              <a:t>.</a:t>
            </a:r>
            <a:endParaRPr lang="en-US" altLang="ko-KR" sz="2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26330"/>
            <a:ext cx="7226534" cy="4673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872880" y="130679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</a:t>
            </a:r>
            <a:r>
              <a:rPr lang="en-US" altLang="ko-KR" sz="1600" dirty="0" smtClean="0">
                <a:solidFill>
                  <a:srgbClr val="FF0000"/>
                </a:solidFill>
              </a:rPr>
              <a:t>alc_age.html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1412776"/>
            <a:ext cx="2635681" cy="2266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53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</a:rPr>
              <a:t>전역 변수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0592" y="1278322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버튼 클릭하면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증가</a:t>
            </a:r>
            <a:r>
              <a:rPr lang="en-US" altLang="ko-KR" sz="2000" b="1" dirty="0" smtClean="0"/>
              <a:t>.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88" y="2060848"/>
            <a:ext cx="2551229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9" y="2535793"/>
            <a:ext cx="5181367" cy="24053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83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</a:rPr>
              <a:t>구구단 출력하기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1916832"/>
            <a:ext cx="2514818" cy="3810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39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rgbClr val="C00000"/>
                </a:solidFill>
              </a:rPr>
              <a:t>구구단 출력하기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6988146" cy="348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84562" y="155679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func_gugu2.html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style </a:t>
            </a:r>
            <a:r>
              <a:rPr lang="ko-KR" altLang="en-US" sz="2800" dirty="0" smtClean="0"/>
              <a:t>속성 </a:t>
            </a:r>
            <a:r>
              <a:rPr lang="ko-KR" altLang="en-US" sz="2800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412776"/>
            <a:ext cx="604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마우스를 클릭하</a:t>
            </a:r>
            <a:r>
              <a:rPr lang="ko-KR" altLang="en-US" sz="2000" b="1" dirty="0"/>
              <a:t>여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글자색을</a:t>
            </a:r>
            <a:r>
              <a:rPr lang="ko-KR" altLang="en-US" sz="2000" b="1" dirty="0" smtClean="0"/>
              <a:t> 바꾸기 </a:t>
            </a:r>
            <a:endParaRPr lang="en-US" altLang="ko-KR" sz="20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44991"/>
            <a:ext cx="2773921" cy="563929"/>
          </a:xfrm>
          <a:prstGeom prst="rect">
            <a:avLst/>
          </a:prstGeom>
          <a:ln>
            <a:noFill/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4592960" y="2408439"/>
            <a:ext cx="932245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8301" y="2539643"/>
            <a:ext cx="1135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C00000"/>
                </a:solidFill>
              </a:rPr>
              <a:t>onclick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2116490"/>
            <a:ext cx="2933954" cy="6782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212976"/>
            <a:ext cx="6624736" cy="170258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761312" y="357301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changet_text.html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style </a:t>
            </a:r>
            <a:r>
              <a:rPr lang="ko-KR" altLang="en-US" sz="2800" dirty="0" smtClean="0"/>
              <a:t>속성 사용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70050" y="1268760"/>
            <a:ext cx="8331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이미지 숨기기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보이기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dirty="0" smtClean="0"/>
              <a:t>보이기 </a:t>
            </a:r>
            <a:r>
              <a:rPr lang="en-US" altLang="ko-KR" dirty="0" smtClean="0"/>
              <a:t>–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style.display</a:t>
            </a:r>
            <a:r>
              <a:rPr lang="en-US" altLang="ko-KR" b="1" dirty="0" smtClean="0">
                <a:solidFill>
                  <a:srgbClr val="C00000"/>
                </a:solidFill>
              </a:rPr>
              <a:t> = ‘block’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숨기기 </a:t>
            </a:r>
            <a:r>
              <a:rPr lang="en-US" altLang="ko-KR" dirty="0" smtClean="0"/>
              <a:t>–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style.display</a:t>
            </a:r>
            <a:r>
              <a:rPr lang="en-US" altLang="ko-KR" b="1" dirty="0" smtClean="0">
                <a:solidFill>
                  <a:srgbClr val="C00000"/>
                </a:solidFill>
              </a:rPr>
              <a:t> = ‘none’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477209"/>
            <a:ext cx="4104455" cy="36116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53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style </a:t>
            </a:r>
            <a:r>
              <a:rPr lang="ko-KR" altLang="en-US" sz="2800" dirty="0"/>
              <a:t>속성 사용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5357340" cy="3576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61112" y="1656519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</a:t>
            </a:r>
            <a:r>
              <a:rPr lang="en-US" altLang="ko-KR" sz="1600" dirty="0" smtClean="0">
                <a:solidFill>
                  <a:srgbClr val="FF0000"/>
                </a:solidFill>
              </a:rPr>
              <a:t>how-hide.html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725144"/>
            <a:ext cx="3443469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52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정의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77759"/>
            <a:ext cx="75608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</a:t>
            </a:r>
            <a:r>
              <a:rPr lang="en-US" altLang="ko-KR" sz="2000" b="1" dirty="0" smtClean="0"/>
              <a:t>(Function)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특정한 하나의 기능을 수행하는 일련의 코드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중복되는 기능은 함수로 구현하여 그 함수를 호출하여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sz="20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68624" y="3284984"/>
            <a:ext cx="2736304" cy="73678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숫자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개를 더한다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57056" y="3552825"/>
            <a:ext cx="2304256" cy="12983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더하기 함수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/>
              <a:t>addNumber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568624" y="4396770"/>
            <a:ext cx="2736304" cy="73678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두 점의 거리를 더한다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09695" y="4513134"/>
            <a:ext cx="923225" cy="50405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119429" y="3407067"/>
            <a:ext cx="897467" cy="504056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/>
          <p:nvPr/>
        </p:nvCxnSpPr>
        <p:spPr>
          <a:xfrm rot="10800000">
            <a:off x="4016896" y="3787629"/>
            <a:ext cx="1440160" cy="46827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endCxn id="8" idx="3"/>
          </p:cNvCxnSpPr>
          <p:nvPr/>
        </p:nvCxnSpPr>
        <p:spPr>
          <a:xfrm rot="10800000" flipV="1">
            <a:off x="4232920" y="4372270"/>
            <a:ext cx="1224136" cy="392891"/>
          </a:xfrm>
          <a:prstGeom prst="curved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smtClean="0"/>
              <a:t>Button toggle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61112" y="1656519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showhide_toggle.html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3087108" cy="2664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204864"/>
            <a:ext cx="5159187" cy="2682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48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smtClean="0"/>
              <a:t>Button toggle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484784"/>
            <a:ext cx="4884843" cy="4023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96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style </a:t>
            </a:r>
            <a:r>
              <a:rPr lang="ko-KR" altLang="en-US" sz="2800" dirty="0"/>
              <a:t>속성 사용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336993"/>
            <a:ext cx="38884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버튼을 클릭하여 배경색 넣기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78362"/>
            <a:ext cx="3888432" cy="3569594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529064" y="2747496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버튼은 </a:t>
            </a:r>
            <a:r>
              <a:rPr lang="en-US" altLang="ko-KR" dirty="0">
                <a:solidFill>
                  <a:srgbClr val="C00000"/>
                </a:solidFill>
              </a:rPr>
              <a:t>&lt;a&gt;</a:t>
            </a:r>
            <a:r>
              <a:rPr lang="ko-KR" altLang="en-US" dirty="0">
                <a:solidFill>
                  <a:srgbClr val="C00000"/>
                </a:solidFill>
              </a:rPr>
              <a:t>태그로 만들기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Green</a:t>
            </a:r>
            <a:r>
              <a:rPr lang="ko-KR" altLang="en-US" dirty="0" smtClean="0"/>
              <a:t>을 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배경색 녹색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Black</a:t>
            </a:r>
            <a:r>
              <a:rPr lang="ko-KR" altLang="en-US" dirty="0" smtClean="0"/>
              <a:t>을 </a:t>
            </a:r>
            <a:r>
              <a:rPr lang="ko-KR" altLang="en-US" dirty="0"/>
              <a:t>클릭 </a:t>
            </a:r>
            <a:r>
              <a:rPr lang="en-US" altLang="ko-KR" dirty="0"/>
              <a:t>-&gt; </a:t>
            </a:r>
            <a:r>
              <a:rPr lang="ko-KR" altLang="en-US" dirty="0"/>
              <a:t>배경색 </a:t>
            </a:r>
            <a:r>
              <a:rPr lang="ko-KR" altLang="en-US" dirty="0" smtClean="0"/>
              <a:t>검정색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Pink</a:t>
            </a:r>
            <a:r>
              <a:rPr lang="ko-KR" altLang="en-US" dirty="0" smtClean="0"/>
              <a:t>를 </a:t>
            </a:r>
            <a:r>
              <a:rPr lang="ko-KR" altLang="en-US" dirty="0"/>
              <a:t>클릭 </a:t>
            </a:r>
            <a:r>
              <a:rPr lang="en-US" altLang="ko-KR" dirty="0"/>
              <a:t>-&gt; </a:t>
            </a:r>
            <a:r>
              <a:rPr lang="ko-KR" altLang="en-US" dirty="0"/>
              <a:t>배경색 </a:t>
            </a:r>
            <a:r>
              <a:rPr lang="ko-KR" altLang="en-US" dirty="0" smtClean="0"/>
              <a:t>분홍색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19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배경색 바꾸기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264985"/>
            <a:ext cx="38884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버튼을 클릭하여 배경색 넣기</a:t>
            </a:r>
            <a:endParaRPr lang="en-US" altLang="ko-KR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01" y="1772816"/>
            <a:ext cx="5503271" cy="47525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609184" y="19621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</a:t>
            </a:r>
            <a:r>
              <a:rPr lang="en-US" altLang="ko-KR" sz="1600" dirty="0" smtClean="0">
                <a:solidFill>
                  <a:srgbClr val="FF0000"/>
                </a:solidFill>
              </a:rPr>
              <a:t>hange_bg.html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배경색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412776"/>
            <a:ext cx="5997460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242088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b</a:t>
            </a:r>
            <a:r>
              <a:rPr lang="en-US" altLang="ko-KR" sz="1600" dirty="0" smtClean="0">
                <a:solidFill>
                  <a:srgbClr val="FF0000"/>
                </a:solidFill>
              </a:rPr>
              <a:t>g_color.css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 smtClean="0"/>
              <a:t>숨기기와 보이기 이벤트 효과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07" y="2585719"/>
            <a:ext cx="2769123" cy="3795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616769"/>
            <a:ext cx="2834534" cy="21602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602900" y="1974309"/>
            <a:ext cx="2125964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설명글</a:t>
            </a:r>
            <a:r>
              <a:rPr lang="ko-KR" altLang="en-US" sz="1600" dirty="0" smtClean="0"/>
              <a:t> 숨기</a:t>
            </a:r>
            <a:r>
              <a:rPr lang="ko-KR" altLang="en-US" sz="1600" dirty="0"/>
              <a:t>기</a:t>
            </a:r>
            <a:endParaRPr lang="en-US" altLang="ko-KR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75308" y="1974309"/>
            <a:ext cx="2125964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설명글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보이기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04528" y="1264985"/>
            <a:ext cx="7416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버튼을 클릭하여 이미지와 텍스트를 숨기고 보이는 효과 만들기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8612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숨기기와 보이기 이벤트 효과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644154"/>
            <a:ext cx="7992888" cy="3585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545288" y="1531361"/>
            <a:ext cx="1872208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</a:t>
            </a:r>
            <a:r>
              <a:rPr lang="en-US" altLang="ko-KR" sz="1600" dirty="0" smtClean="0"/>
              <a:t>how_hide2.html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91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숨기기와 보이기 이벤트 효과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13240" y="2204864"/>
            <a:ext cx="1296144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event.css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88840"/>
            <a:ext cx="5563082" cy="11430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3573016"/>
            <a:ext cx="7500833" cy="1163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87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/>
              <a:t>숨기기와 보이기 이벤트 효과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77" y="1700808"/>
            <a:ext cx="7087103" cy="3850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761312" y="1916832"/>
            <a:ext cx="1025706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</a:t>
            </a:r>
            <a:r>
              <a:rPr lang="en-US" altLang="ko-KR" sz="1600" dirty="0" smtClean="0"/>
              <a:t>vent.js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5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78322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만들기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정의와 호출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4568" y="21328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명시적 함수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이름있음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41032" y="21328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익명 함수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이름없음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64568" y="2708920"/>
            <a:ext cx="262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97016" y="2708920"/>
            <a:ext cx="294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484948" y="2132856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4568" y="2924944"/>
            <a:ext cx="302433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function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함수이름</a:t>
            </a:r>
            <a:r>
              <a:rPr lang="en-US" altLang="ko-KR" b="1" dirty="0" smtClean="0">
                <a:solidFill>
                  <a:srgbClr val="C00000"/>
                </a:solidFill>
              </a:rPr>
              <a:t>()</a:t>
            </a:r>
            <a:r>
              <a:rPr lang="en-US" altLang="ko-KR" dirty="0" smtClean="0"/>
              <a:t>{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4568" y="4668370"/>
            <a:ext cx="30243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함수 호출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함수이름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;</a:t>
            </a:r>
          </a:p>
          <a:p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2343726" y="4197281"/>
            <a:ext cx="169051" cy="383847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97016" y="2924944"/>
            <a:ext cx="3312368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변수이름 </a:t>
            </a:r>
            <a:r>
              <a:rPr lang="en-US" altLang="ko-KR" dirty="0" smtClean="0"/>
              <a:t>= </a:t>
            </a:r>
            <a:r>
              <a:rPr lang="en-US" altLang="ko-KR" b="1" dirty="0" smtClean="0"/>
              <a:t>function()</a:t>
            </a:r>
            <a:r>
              <a:rPr lang="en-US" altLang="ko-KR" dirty="0" smtClean="0"/>
              <a:t>{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97016" y="4668370"/>
            <a:ext cx="3312368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함수 호출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변수이름</a:t>
            </a:r>
            <a:r>
              <a:rPr lang="en-US" altLang="ko-KR" b="1" dirty="0" smtClean="0"/>
              <a:t>();</a:t>
            </a:r>
          </a:p>
          <a:p>
            <a:endParaRPr lang="ko-KR" altLang="en-US" dirty="0"/>
          </a:p>
        </p:txBody>
      </p:sp>
      <p:sp>
        <p:nvSpPr>
          <p:cNvPr id="24" name="아래쪽 화살표 23"/>
          <p:cNvSpPr/>
          <p:nvPr/>
        </p:nvSpPr>
        <p:spPr>
          <a:xfrm>
            <a:off x="6376175" y="4197281"/>
            <a:ext cx="185151" cy="38384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196752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함수의 유형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66564" y="1708359"/>
            <a:ext cx="4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매개변수 없는 경우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221707"/>
            <a:ext cx="4428667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80262" y="4156631"/>
            <a:ext cx="4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매개변수가 있는 경우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4597971"/>
            <a:ext cx="4810838" cy="17746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45088" y="292494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function1.html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6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17209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함수의 유형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66564" y="1728816"/>
            <a:ext cx="4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ko-KR" altLang="en-US" b="1" dirty="0" smtClean="0">
                <a:solidFill>
                  <a:srgbClr val="C00000"/>
                </a:solidFill>
              </a:rPr>
              <a:t>익명함수로 만들기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304880"/>
            <a:ext cx="5616427" cy="18442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77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유</a:t>
            </a:r>
            <a:r>
              <a:rPr lang="ko-KR" altLang="en-US" sz="2800" dirty="0"/>
              <a:t>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0552" y="1278322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함수의 유형</a:t>
            </a:r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22548" y="1835532"/>
            <a:ext cx="50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반환값이</a:t>
            </a:r>
            <a:r>
              <a:rPr lang="ko-KR" altLang="en-US" b="1" dirty="0" smtClean="0">
                <a:solidFill>
                  <a:srgbClr val="C00000"/>
                </a:solidFill>
              </a:rPr>
              <a:t> 있는 경우 </a:t>
            </a:r>
            <a:r>
              <a:rPr lang="en-US" altLang="ko-KR" b="1" dirty="0" smtClean="0">
                <a:solidFill>
                  <a:srgbClr val="C00000"/>
                </a:solidFill>
              </a:rPr>
              <a:t>– return </a:t>
            </a:r>
            <a:r>
              <a:rPr lang="ko-KR" altLang="en-US" b="1" dirty="0" smtClean="0">
                <a:solidFill>
                  <a:srgbClr val="C00000"/>
                </a:solidFill>
              </a:rPr>
              <a:t>키워드 사용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348880"/>
            <a:ext cx="4038950" cy="36502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097016" y="292494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f</a:t>
            </a:r>
            <a:r>
              <a:rPr lang="en-US" altLang="ko-KR" sz="1600" dirty="0" smtClean="0">
                <a:solidFill>
                  <a:srgbClr val="FF0000"/>
                </a:solidFill>
              </a:rPr>
              <a:t>unc-return.html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정의와 호출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78322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구구단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70042"/>
            <a:ext cx="7087214" cy="3436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257256" y="220486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f</a:t>
            </a:r>
            <a:r>
              <a:rPr lang="en-US" altLang="ko-KR" sz="1600" dirty="0" smtClean="0">
                <a:solidFill>
                  <a:srgbClr val="FF0000"/>
                </a:solidFill>
              </a:rPr>
              <a:t>unc_gugu.html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함수의 정의와 호출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544" y="1278322"/>
            <a:ext cx="756084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두 수를 </a:t>
            </a:r>
            <a:r>
              <a:rPr lang="ko-KR" altLang="en-US" sz="2000" b="1" dirty="0" err="1" smtClean="0"/>
              <a:t>입력받아</a:t>
            </a:r>
            <a:r>
              <a:rPr lang="ko-KR" altLang="en-US" sz="2000" b="1" dirty="0" smtClean="0"/>
              <a:t> 뺄셈 처리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5636262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249144" y="235467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s</a:t>
            </a:r>
            <a:r>
              <a:rPr lang="en-US" altLang="ko-KR" sz="1600" dirty="0" smtClean="0">
                <a:solidFill>
                  <a:srgbClr val="FF0000"/>
                </a:solidFill>
              </a:rPr>
              <a:t>ub_number.html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7607</TotalTime>
  <Words>718</Words>
  <Application>Microsoft Office PowerPoint</Application>
  <PresentationFormat>A4 용지(210x297mm)</PresentationFormat>
  <Paragraphs>208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휴먼엑스포</vt:lpstr>
      <vt:lpstr>Arial</vt:lpstr>
      <vt:lpstr>Wingdings</vt:lpstr>
      <vt:lpstr>Office 테마</vt:lpstr>
      <vt:lpstr>4강. 함수(function)</vt:lpstr>
      <vt:lpstr>목 차</vt:lpstr>
      <vt:lpstr>함수의 정의</vt:lpstr>
      <vt:lpstr>함수 만들기</vt:lpstr>
      <vt:lpstr>함수의 유형</vt:lpstr>
      <vt:lpstr>함수의 유형</vt:lpstr>
      <vt:lpstr>함수의 유형</vt:lpstr>
      <vt:lpstr>함수의 정의와 호출</vt:lpstr>
      <vt:lpstr>함수의 정의와 호출</vt:lpstr>
      <vt:lpstr>함수의 return 연습 문제</vt:lpstr>
      <vt:lpstr>전역 변수와 지역 변수</vt:lpstr>
      <vt:lpstr>전역 변수와 지역 변수</vt:lpstr>
      <vt:lpstr>전역 변수와 지역 변수</vt:lpstr>
      <vt:lpstr>let VS var</vt:lpstr>
      <vt:lpstr>let VS var</vt:lpstr>
      <vt:lpstr>이벤트 다루기</vt:lpstr>
      <vt:lpstr>함수의 유형</vt:lpstr>
      <vt:lpstr>getElementById() 사용</vt:lpstr>
      <vt:lpstr>getElementById() 사용</vt:lpstr>
      <vt:lpstr>getElementById() 사용</vt:lpstr>
      <vt:lpstr>getElementById() 사용</vt:lpstr>
      <vt:lpstr>실습 문제</vt:lpstr>
      <vt:lpstr>실습 문제</vt:lpstr>
      <vt:lpstr>전역 변수 사용</vt:lpstr>
      <vt:lpstr>구구단 출력하기</vt:lpstr>
      <vt:lpstr>구구단 출력하기</vt:lpstr>
      <vt:lpstr>style 속성 사용</vt:lpstr>
      <vt:lpstr>style 속성 사용 예제</vt:lpstr>
      <vt:lpstr>style 속성 사용 예제</vt:lpstr>
      <vt:lpstr>Button toggle </vt:lpstr>
      <vt:lpstr>Button toggle </vt:lpstr>
      <vt:lpstr>style 속성 사용 예제</vt:lpstr>
      <vt:lpstr>배경색 바꾸기</vt:lpstr>
      <vt:lpstr>배경색 바꾸기</vt:lpstr>
      <vt:lpstr>숨기기와 보이기 이벤트 효과 </vt:lpstr>
      <vt:lpstr>숨기기와 보이기 이벤트 효과 </vt:lpstr>
      <vt:lpstr>숨기기와 보이기 이벤트 효과 </vt:lpstr>
      <vt:lpstr>숨기기와 보이기 이벤트 효과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494</cp:revision>
  <dcterms:created xsi:type="dcterms:W3CDTF">2019-03-04T02:36:55Z</dcterms:created>
  <dcterms:modified xsi:type="dcterms:W3CDTF">2023-04-03T22:05:27Z</dcterms:modified>
</cp:coreProperties>
</file>