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358" r:id="rId3"/>
    <p:sldId id="459" r:id="rId4"/>
    <p:sldId id="417" r:id="rId5"/>
    <p:sldId id="510" r:id="rId6"/>
    <p:sldId id="443" r:id="rId7"/>
    <p:sldId id="444" r:id="rId8"/>
    <p:sldId id="446" r:id="rId9"/>
    <p:sldId id="445" r:id="rId10"/>
    <p:sldId id="447" r:id="rId11"/>
    <p:sldId id="448" r:id="rId12"/>
    <p:sldId id="449" r:id="rId13"/>
    <p:sldId id="422" r:id="rId14"/>
    <p:sldId id="423" r:id="rId15"/>
    <p:sldId id="461" r:id="rId16"/>
    <p:sldId id="460" r:id="rId17"/>
    <p:sldId id="424" r:id="rId18"/>
    <p:sldId id="425" r:id="rId19"/>
    <p:sldId id="426" r:id="rId20"/>
    <p:sldId id="432" r:id="rId21"/>
    <p:sldId id="463" r:id="rId22"/>
    <p:sldId id="453" r:id="rId23"/>
    <p:sldId id="464" r:id="rId24"/>
    <p:sldId id="465" r:id="rId25"/>
    <p:sldId id="435" r:id="rId26"/>
    <p:sldId id="436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475" r:id="rId37"/>
    <p:sldId id="483" r:id="rId38"/>
    <p:sldId id="484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85" r:id="rId47"/>
    <p:sldId id="486" r:id="rId48"/>
    <p:sldId id="511" r:id="rId49"/>
    <p:sldId id="487" r:id="rId50"/>
    <p:sldId id="488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02" r:id="rId65"/>
    <p:sldId id="503" r:id="rId66"/>
    <p:sldId id="504" r:id="rId67"/>
    <p:sldId id="505" r:id="rId68"/>
    <p:sldId id="506" r:id="rId69"/>
    <p:sldId id="507" r:id="rId70"/>
    <p:sldId id="508" r:id="rId71"/>
    <p:sldId id="509" r:id="rId7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3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14</a:t>
            </a:r>
            <a:r>
              <a:rPr lang="ko-KR" altLang="en-US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컬렉션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프레임워</a:t>
            </a:r>
            <a:r>
              <a:rPr lang="ko-KR" altLang="en-US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collection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1035226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멀티타입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파라미터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class&lt;K, V&gt;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1569451"/>
            <a:ext cx="3903229" cy="4595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61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멀티타입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파라미터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class&lt;K, V&gt;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0" y="1772816"/>
            <a:ext cx="5760640" cy="161881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3573017"/>
            <a:ext cx="5472608" cy="1393556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99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62555"/>
            <a:ext cx="6020322" cy="4701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61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80728"/>
            <a:ext cx="9045479" cy="189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Collection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프레임워크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프로그램 구현에 필요한 자료구조</a:t>
            </a:r>
            <a:r>
              <a:rPr lang="en-US" altLang="ko-KR" sz="1600" dirty="0" smtClean="0">
                <a:latin typeface="+mn-ea"/>
              </a:rPr>
              <a:t>(Data Structure)</a:t>
            </a:r>
            <a:r>
              <a:rPr lang="ko-KR" altLang="en-US" sz="1600" dirty="0" smtClean="0">
                <a:latin typeface="+mn-ea"/>
              </a:rPr>
              <a:t>를 구현해 놓은 라이브러리이다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프로그램 실행 중 메모리에 자료를 유지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관리하기 위해 사용한다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java.util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패키지에 구현되어 있음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개발에 소요되는 시간을 절약하면서 최적화 된 알고리즘을 사용할 수 있음</a:t>
            </a:r>
            <a:endParaRPr lang="en-US" altLang="ko-KR" sz="18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2971798"/>
            <a:ext cx="904547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java.util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패키지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 err="1" smtClean="0">
                <a:latin typeface="+mn-ea"/>
              </a:rPr>
              <a:t>java.util.ArrayList</a:t>
            </a:r>
            <a:r>
              <a:rPr lang="en-US" altLang="ko-KR" sz="1600" dirty="0" smtClean="0">
                <a:latin typeface="+mn-ea"/>
              </a:rPr>
              <a:t> // </a:t>
            </a:r>
            <a:r>
              <a:rPr lang="en-US" altLang="ko-KR" sz="1600" dirty="0" err="1" smtClean="0">
                <a:latin typeface="+mn-ea"/>
              </a:rPr>
              <a:t>java.util.HashMap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의 위치하는 곳은 어디일까</a:t>
            </a:r>
            <a:r>
              <a:rPr lang="en-US" altLang="ko-KR" sz="1600" dirty="0" smtClean="0">
                <a:latin typeface="+mn-ea"/>
              </a:rPr>
              <a:t>?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32" y="4005064"/>
            <a:ext cx="6408712" cy="1981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10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51721"/>
            <a:ext cx="7533311" cy="17571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Collection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하나의 객체를 관리하기 위한 </a:t>
            </a:r>
            <a:r>
              <a:rPr lang="ko-KR" altLang="en-US" sz="1600" dirty="0" err="1" smtClean="0">
                <a:latin typeface="+mn-ea"/>
              </a:rPr>
              <a:t>메서드가</a:t>
            </a:r>
            <a:r>
              <a:rPr lang="ko-KR" altLang="en-US" sz="1600" dirty="0" smtClean="0">
                <a:latin typeface="+mn-ea"/>
              </a:rPr>
              <a:t> 선언된 인터페이스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하위에 </a:t>
            </a:r>
            <a:r>
              <a:rPr lang="en-US" altLang="ko-KR" sz="1600" dirty="0" smtClean="0">
                <a:latin typeface="+mn-ea"/>
              </a:rPr>
              <a:t>List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>
                <a:latin typeface="+mn-ea"/>
              </a:rPr>
              <a:t>Set </a:t>
            </a:r>
            <a:r>
              <a:rPr lang="ko-KR" altLang="en-US" sz="1600" dirty="0" smtClean="0">
                <a:latin typeface="+mn-ea"/>
              </a:rPr>
              <a:t>인터페이스가 있음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여러 클래스들이 </a:t>
            </a:r>
            <a:r>
              <a:rPr lang="en-US" altLang="ko-KR" sz="1600" dirty="0" smtClean="0">
                <a:latin typeface="+mn-ea"/>
              </a:rPr>
              <a:t>Collection </a:t>
            </a:r>
            <a:r>
              <a:rPr lang="ko-KR" altLang="en-US" sz="1600" dirty="0" smtClean="0">
                <a:latin typeface="+mn-ea"/>
              </a:rPr>
              <a:t>인터페이스를 구현함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64" y="2510243"/>
            <a:ext cx="6480720" cy="3485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35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사각형: 둥근 모서리 4">
            <a:extLst>
              <a:ext uri="{FF2B5EF4-FFF2-40B4-BE49-F238E27FC236}">
                <a16:creationId xmlns:a16="http://schemas.microsoft.com/office/drawing/2014/main" id="{84C4B354-85EF-4DA3-8B17-84C4B242A4CB}"/>
              </a:ext>
            </a:extLst>
          </p:cNvPr>
          <p:cNvSpPr/>
          <p:nvPr/>
        </p:nvSpPr>
        <p:spPr>
          <a:xfrm>
            <a:off x="1779198" y="1494001"/>
            <a:ext cx="1510279" cy="455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Collection</a:t>
            </a:r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E4D5CFA4-6B59-4848-8995-34DCF0A43056}"/>
              </a:ext>
            </a:extLst>
          </p:cNvPr>
          <p:cNvSpPr/>
          <p:nvPr/>
        </p:nvSpPr>
        <p:spPr>
          <a:xfrm>
            <a:off x="776536" y="2515785"/>
            <a:ext cx="1434196" cy="4554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FAE1A408-89FD-4725-8078-AC1333BCC9F6}"/>
              </a:ext>
            </a:extLst>
          </p:cNvPr>
          <p:cNvSpPr/>
          <p:nvPr/>
        </p:nvSpPr>
        <p:spPr>
          <a:xfrm>
            <a:off x="3013805" y="2509567"/>
            <a:ext cx="1342500" cy="455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Set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E51979-72A5-496C-943E-4CDEE98DA116}"/>
              </a:ext>
            </a:extLst>
          </p:cNvPr>
          <p:cNvGrpSpPr/>
          <p:nvPr/>
        </p:nvGrpSpPr>
        <p:grpSpPr>
          <a:xfrm>
            <a:off x="2415535" y="1973877"/>
            <a:ext cx="123760" cy="371053"/>
            <a:chOff x="4022240" y="4146776"/>
            <a:chExt cx="164428" cy="628486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6A12914B-9073-4C0E-8ACE-6FED961BB88B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29AB9C5-0427-46B7-BF90-A52C3B90231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7A5CE62-58A6-4A74-82EF-6AED4C3ACE07}"/>
              </a:ext>
            </a:extLst>
          </p:cNvPr>
          <p:cNvSpPr/>
          <p:nvPr/>
        </p:nvSpPr>
        <p:spPr>
          <a:xfrm>
            <a:off x="1493634" y="2347959"/>
            <a:ext cx="2144396" cy="188966"/>
          </a:xfrm>
          <a:custGeom>
            <a:avLst/>
            <a:gdLst>
              <a:gd name="connsiteX0" fmla="*/ 0 w 3338818"/>
              <a:gd name="connsiteY0" fmla="*/ 243280 h 285225"/>
              <a:gd name="connsiteX1" fmla="*/ 0 w 3338818"/>
              <a:gd name="connsiteY1" fmla="*/ 0 h 285225"/>
              <a:gd name="connsiteX2" fmla="*/ 3330429 w 3338818"/>
              <a:gd name="connsiteY2" fmla="*/ 0 h 285225"/>
              <a:gd name="connsiteX3" fmla="*/ 3338818 w 3338818"/>
              <a:gd name="connsiteY3" fmla="*/ 285225 h 28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818" h="285225">
                <a:moveTo>
                  <a:pt x="0" y="243280"/>
                </a:moveTo>
                <a:lnTo>
                  <a:pt x="0" y="0"/>
                </a:lnTo>
                <a:lnTo>
                  <a:pt x="3330429" y="0"/>
                </a:lnTo>
                <a:lnTo>
                  <a:pt x="3338818" y="285225"/>
                </a:lnTo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5">
            <a:extLst>
              <a:ext uri="{FF2B5EF4-FFF2-40B4-BE49-F238E27FC236}">
                <a16:creationId xmlns:a16="http://schemas.microsoft.com/office/drawing/2014/main" id="{0859C65F-4BBF-4F38-BF2B-299C461E7345}"/>
              </a:ext>
            </a:extLst>
          </p:cNvPr>
          <p:cNvSpPr/>
          <p:nvPr/>
        </p:nvSpPr>
        <p:spPr>
          <a:xfrm>
            <a:off x="1628149" y="3224280"/>
            <a:ext cx="1246705" cy="4554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ArrayList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DEDD4075-0208-4C64-AEEA-E80C66544DCD}"/>
              </a:ext>
            </a:extLst>
          </p:cNvPr>
          <p:cNvSpPr/>
          <p:nvPr/>
        </p:nvSpPr>
        <p:spPr>
          <a:xfrm>
            <a:off x="1628149" y="3783015"/>
            <a:ext cx="1246705" cy="4554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Vector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8">
            <a:extLst>
              <a:ext uri="{FF2B5EF4-FFF2-40B4-BE49-F238E27FC236}">
                <a16:creationId xmlns:a16="http://schemas.microsoft.com/office/drawing/2014/main" id="{84BAF207-3C37-4EF9-9140-0E39205D3E2C}"/>
              </a:ext>
            </a:extLst>
          </p:cNvPr>
          <p:cNvSpPr/>
          <p:nvPr/>
        </p:nvSpPr>
        <p:spPr>
          <a:xfrm>
            <a:off x="1628149" y="4341750"/>
            <a:ext cx="1246705" cy="4554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LinkedList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26">
            <a:extLst>
              <a:ext uri="{FF2B5EF4-FFF2-40B4-BE49-F238E27FC236}">
                <a16:creationId xmlns:a16="http://schemas.microsoft.com/office/drawing/2014/main" id="{97A92353-43D7-40E7-B089-EC8039693D69}"/>
              </a:ext>
            </a:extLst>
          </p:cNvPr>
          <p:cNvSpPr/>
          <p:nvPr/>
        </p:nvSpPr>
        <p:spPr>
          <a:xfrm>
            <a:off x="3817675" y="3224280"/>
            <a:ext cx="1246705" cy="455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HashSet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사각형: 둥근 모서리 27">
            <a:extLst>
              <a:ext uri="{FF2B5EF4-FFF2-40B4-BE49-F238E27FC236}">
                <a16:creationId xmlns:a16="http://schemas.microsoft.com/office/drawing/2014/main" id="{D37510F9-5125-44CD-B068-A285F3284FCD}"/>
              </a:ext>
            </a:extLst>
          </p:cNvPr>
          <p:cNvSpPr/>
          <p:nvPr/>
        </p:nvSpPr>
        <p:spPr>
          <a:xfrm>
            <a:off x="3817675" y="3783015"/>
            <a:ext cx="1246705" cy="455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TreeSet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9833E59-2BFA-4068-B788-B2619A500805}"/>
              </a:ext>
            </a:extLst>
          </p:cNvPr>
          <p:cNvSpPr/>
          <p:nvPr/>
        </p:nvSpPr>
        <p:spPr>
          <a:xfrm>
            <a:off x="1251921" y="3065027"/>
            <a:ext cx="139902" cy="1016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8B79DF-361C-485E-8080-AD624D81CEF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321872" y="3166718"/>
            <a:ext cx="0" cy="145503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A97CE8F-CB9B-4765-88F5-59430662E984}"/>
              </a:ext>
            </a:extLst>
          </p:cNvPr>
          <p:cNvCxnSpPr>
            <a:endCxn id="15" idx="1"/>
          </p:cNvCxnSpPr>
          <p:nvPr/>
        </p:nvCxnSpPr>
        <p:spPr>
          <a:xfrm>
            <a:off x="1321872" y="3451981"/>
            <a:ext cx="30627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0167490-B5D2-4CBE-893D-704B6E881639}"/>
              </a:ext>
            </a:extLst>
          </p:cNvPr>
          <p:cNvCxnSpPr/>
          <p:nvPr/>
        </p:nvCxnSpPr>
        <p:spPr>
          <a:xfrm>
            <a:off x="1321872" y="4014765"/>
            <a:ext cx="30627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21663BC-0022-4F8E-8132-D1F8AD20B2D1}"/>
              </a:ext>
            </a:extLst>
          </p:cNvPr>
          <p:cNvCxnSpPr/>
          <p:nvPr/>
        </p:nvCxnSpPr>
        <p:spPr>
          <a:xfrm>
            <a:off x="1321872" y="4618134"/>
            <a:ext cx="30627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EC538A2-1A61-42C7-B3F1-0B19B57B8B56}"/>
              </a:ext>
            </a:extLst>
          </p:cNvPr>
          <p:cNvSpPr/>
          <p:nvPr/>
        </p:nvSpPr>
        <p:spPr>
          <a:xfrm>
            <a:off x="3433059" y="3090978"/>
            <a:ext cx="139902" cy="1016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57D0F5-FADF-448F-B628-40F844200BC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03010" y="3192669"/>
            <a:ext cx="0" cy="84804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47D485-FE5B-4EE4-B13A-86AD3B70A3A9}"/>
              </a:ext>
            </a:extLst>
          </p:cNvPr>
          <p:cNvCxnSpPr/>
          <p:nvPr/>
        </p:nvCxnSpPr>
        <p:spPr>
          <a:xfrm>
            <a:off x="3503010" y="3477932"/>
            <a:ext cx="30627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0E6807D-AF31-4D56-B579-5CBB6A93E100}"/>
              </a:ext>
            </a:extLst>
          </p:cNvPr>
          <p:cNvCxnSpPr/>
          <p:nvPr/>
        </p:nvCxnSpPr>
        <p:spPr>
          <a:xfrm>
            <a:off x="3503010" y="4040716"/>
            <a:ext cx="30627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84C4B354-85EF-4DA3-8B17-84C4B242A4CB}"/>
              </a:ext>
            </a:extLst>
          </p:cNvPr>
          <p:cNvSpPr/>
          <p:nvPr/>
        </p:nvSpPr>
        <p:spPr>
          <a:xfrm>
            <a:off x="6768381" y="2492896"/>
            <a:ext cx="1510279" cy="45540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Map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1" name="사각형: 둥근 모서리 6">
            <a:extLst>
              <a:ext uri="{FF2B5EF4-FFF2-40B4-BE49-F238E27FC236}">
                <a16:creationId xmlns:a16="http://schemas.microsoft.com/office/drawing/2014/main" id="{E4D5CFA4-6B59-4848-8995-34DCF0A43056}"/>
              </a:ext>
            </a:extLst>
          </p:cNvPr>
          <p:cNvSpPr/>
          <p:nvPr/>
        </p:nvSpPr>
        <p:spPr>
          <a:xfrm>
            <a:off x="5457056" y="3514680"/>
            <a:ext cx="1311325" cy="4554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Hashtable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사각형: 둥근 모서리 8">
            <a:extLst>
              <a:ext uri="{FF2B5EF4-FFF2-40B4-BE49-F238E27FC236}">
                <a16:creationId xmlns:a16="http://schemas.microsoft.com/office/drawing/2014/main" id="{FAE1A408-89FD-4725-8078-AC1333BCC9F6}"/>
              </a:ext>
            </a:extLst>
          </p:cNvPr>
          <p:cNvSpPr/>
          <p:nvPr/>
        </p:nvSpPr>
        <p:spPr>
          <a:xfrm>
            <a:off x="8481392" y="3508462"/>
            <a:ext cx="1224136" cy="4554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TreeMap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9E51979-72A5-496C-943E-4CDEE98DA116}"/>
              </a:ext>
            </a:extLst>
          </p:cNvPr>
          <p:cNvGrpSpPr/>
          <p:nvPr/>
        </p:nvGrpSpPr>
        <p:grpSpPr>
          <a:xfrm>
            <a:off x="7493536" y="2972772"/>
            <a:ext cx="123760" cy="563048"/>
            <a:chOff x="4022240" y="4146776"/>
            <a:chExt cx="164428" cy="628486"/>
          </a:xfrm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6A12914B-9073-4C0E-8ACE-6FED961BB88B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29AB9C5-0427-46B7-BF90-A52C3B90231B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6" name="자유형: 도형 13">
            <a:extLst>
              <a:ext uri="{FF2B5EF4-FFF2-40B4-BE49-F238E27FC236}">
                <a16:creationId xmlns:a16="http://schemas.microsoft.com/office/drawing/2014/main" id="{E7A5CE62-58A6-4A74-82EF-6AED4C3ACE07}"/>
              </a:ext>
            </a:extLst>
          </p:cNvPr>
          <p:cNvSpPr/>
          <p:nvPr/>
        </p:nvSpPr>
        <p:spPr>
          <a:xfrm>
            <a:off x="6112718" y="3328280"/>
            <a:ext cx="2944737" cy="207540"/>
          </a:xfrm>
          <a:custGeom>
            <a:avLst/>
            <a:gdLst>
              <a:gd name="connsiteX0" fmla="*/ 0 w 3338818"/>
              <a:gd name="connsiteY0" fmla="*/ 243280 h 285225"/>
              <a:gd name="connsiteX1" fmla="*/ 0 w 3338818"/>
              <a:gd name="connsiteY1" fmla="*/ 0 h 285225"/>
              <a:gd name="connsiteX2" fmla="*/ 3330429 w 3338818"/>
              <a:gd name="connsiteY2" fmla="*/ 0 h 285225"/>
              <a:gd name="connsiteX3" fmla="*/ 3338818 w 3338818"/>
              <a:gd name="connsiteY3" fmla="*/ 285225 h 28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818" h="285225">
                <a:moveTo>
                  <a:pt x="0" y="243280"/>
                </a:moveTo>
                <a:lnTo>
                  <a:pt x="0" y="0"/>
                </a:lnTo>
                <a:lnTo>
                  <a:pt x="3330429" y="0"/>
                </a:lnTo>
                <a:lnTo>
                  <a:pt x="3338818" y="285225"/>
                </a:lnTo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사각형: 둥근 모서리 6">
            <a:extLst>
              <a:ext uri="{FF2B5EF4-FFF2-40B4-BE49-F238E27FC236}">
                <a16:creationId xmlns:a16="http://schemas.microsoft.com/office/drawing/2014/main" id="{E4D5CFA4-6B59-4848-8995-34DCF0A43056}"/>
              </a:ext>
            </a:extLst>
          </p:cNvPr>
          <p:cNvSpPr/>
          <p:nvPr/>
        </p:nvSpPr>
        <p:spPr>
          <a:xfrm>
            <a:off x="6954043" y="3514680"/>
            <a:ext cx="1239317" cy="4554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HashMap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7908839-6D83-432F-8CE5-B33149AF3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98199"/>
              </p:ext>
            </p:extLst>
          </p:nvPr>
        </p:nvGraphicFramePr>
        <p:xfrm>
          <a:off x="1208584" y="1844824"/>
          <a:ext cx="7488832" cy="31546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94965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519386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9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/>
                        <a:t>분류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특</a:t>
                      </a:r>
                      <a:r>
                        <a:rPr lang="ko-KR" altLang="en-US" sz="1800" dirty="0"/>
                        <a:t> 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119082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 List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/>
                        <a:t>  인터페이스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/>
                        <a:t>- </a:t>
                      </a:r>
                      <a:r>
                        <a:rPr lang="ko-KR" altLang="en-US" sz="1800" dirty="0" smtClean="0"/>
                        <a:t>순서를 </a:t>
                      </a:r>
                      <a:r>
                        <a:rPr lang="ko-KR" altLang="en-US" sz="1800" dirty="0"/>
                        <a:t>유지하고 저장</a:t>
                      </a:r>
                      <a:endParaRPr lang="en-US" altLang="ko-KR" sz="18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중복 </a:t>
                      </a:r>
                      <a:r>
                        <a:rPr lang="ko-KR" altLang="en-US" sz="1800" dirty="0"/>
                        <a:t>저장 </a:t>
                      </a:r>
                      <a:r>
                        <a:rPr lang="ko-KR" altLang="en-US" sz="1800" dirty="0" smtClean="0"/>
                        <a:t>가능</a:t>
                      </a:r>
                      <a:endParaRPr lang="en-US" altLang="ko-KR" sz="18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구현클래스 </a:t>
                      </a:r>
                      <a:r>
                        <a:rPr lang="en-US" altLang="ko-KR" sz="1800" dirty="0" smtClean="0"/>
                        <a:t>: </a:t>
                      </a:r>
                      <a:r>
                        <a:rPr lang="en-US" altLang="ko-KR" sz="1800" dirty="0" err="1" smtClean="0"/>
                        <a:t>ArrayList</a:t>
                      </a:r>
                      <a:r>
                        <a:rPr lang="en-US" altLang="ko-KR" sz="1800" dirty="0" smtClean="0"/>
                        <a:t>, Vector,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err="1" smtClean="0"/>
                        <a:t>LinkedList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119082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 Set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/>
                        <a:t> 인터페이스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순서를 </a:t>
                      </a:r>
                      <a:r>
                        <a:rPr lang="ko-KR" altLang="en-US" sz="1800" dirty="0"/>
                        <a:t>유지하지 않고 저장</a:t>
                      </a:r>
                      <a:endParaRPr lang="en-US" altLang="ko-KR" sz="18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중복 </a:t>
                      </a:r>
                      <a:r>
                        <a:rPr lang="ko-KR" altLang="en-US" sz="1800" dirty="0"/>
                        <a:t>저장 </a:t>
                      </a:r>
                      <a:r>
                        <a:rPr lang="ko-KR" altLang="en-US" sz="1800" dirty="0" smtClean="0"/>
                        <a:t>안됨</a:t>
                      </a:r>
                      <a:endParaRPr lang="en-US" altLang="ko-KR" sz="1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- </a:t>
                      </a:r>
                      <a:r>
                        <a:rPr lang="ko-KR" altLang="en-US" sz="1800" dirty="0" smtClean="0"/>
                        <a:t>구현클래스 </a:t>
                      </a:r>
                      <a:r>
                        <a:rPr lang="en-US" altLang="ko-KR" sz="1800" dirty="0" smtClean="0"/>
                        <a:t>:</a:t>
                      </a:r>
                      <a:r>
                        <a:rPr lang="en-US" altLang="ko-KR" sz="1800" dirty="0" err="1" smtClean="0"/>
                        <a:t>HashSet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TreeSet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</a:tbl>
          </a:graphicData>
        </a:graphic>
      </p:graphicFrame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6769" y="1107234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와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Set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비교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908720"/>
            <a:ext cx="9045479" cy="172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List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Collection </a:t>
            </a:r>
            <a:r>
              <a:rPr lang="ko-KR" altLang="en-US" sz="1600" dirty="0" smtClean="0">
                <a:latin typeface="+mn-ea"/>
              </a:rPr>
              <a:t>하위 인터페이스로 배열의 기능을 구현하기 위한 인터페이스이다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객체를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순서</a:t>
            </a:r>
            <a:r>
              <a:rPr lang="ko-KR" altLang="en-US" sz="1600" dirty="0" smtClean="0">
                <a:latin typeface="+mn-ea"/>
              </a:rPr>
              <a:t>에 따라 저장하고 관리하는데 필요한 </a:t>
            </a:r>
            <a:r>
              <a:rPr lang="ko-KR" altLang="en-US" sz="1600" dirty="0" err="1" smtClean="0">
                <a:latin typeface="+mn-ea"/>
              </a:rPr>
              <a:t>메서드가</a:t>
            </a:r>
            <a:r>
              <a:rPr lang="ko-KR" altLang="en-US" sz="1600" dirty="0" smtClean="0">
                <a:latin typeface="+mn-ea"/>
              </a:rPr>
              <a:t> 선언된 인터페이스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구현 클래스로 </a:t>
            </a:r>
            <a:r>
              <a:rPr lang="en-US" altLang="ko-KR" sz="1600" b="1" dirty="0" err="1" smtClean="0">
                <a:latin typeface="+mn-ea"/>
              </a:rPr>
              <a:t>ArrayList</a:t>
            </a:r>
            <a:r>
              <a:rPr lang="en-US" altLang="ko-KR" sz="1600" b="1" dirty="0" smtClean="0">
                <a:latin typeface="+mn-ea"/>
              </a:rPr>
              <a:t>, Vector, </a:t>
            </a:r>
            <a:r>
              <a:rPr lang="en-US" altLang="ko-KR" sz="1600" b="1" dirty="0" err="1" smtClean="0">
                <a:latin typeface="+mn-ea"/>
              </a:rPr>
              <a:t>LinkedList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등이 많이 사용됨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8" name="사각형: 둥근 모서리 6">
            <a:extLst>
              <a:ext uri="{FF2B5EF4-FFF2-40B4-BE49-F238E27FC236}">
                <a16:creationId xmlns:a16="http://schemas.microsoft.com/office/drawing/2014/main" id="{0AAF410F-2DFD-4D61-AFE9-24F93F790CCF}"/>
              </a:ext>
            </a:extLst>
          </p:cNvPr>
          <p:cNvSpPr/>
          <p:nvPr/>
        </p:nvSpPr>
        <p:spPr>
          <a:xfrm>
            <a:off x="1902597" y="2717037"/>
            <a:ext cx="5259243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9" name="사각형: 둥근 모서리 7">
            <a:extLst>
              <a:ext uri="{FF2B5EF4-FFF2-40B4-BE49-F238E27FC236}">
                <a16:creationId xmlns:a16="http://schemas.microsoft.com/office/drawing/2014/main" id="{EEDB739C-A8B8-4C68-A6FC-3A2373E6197A}"/>
              </a:ext>
            </a:extLst>
          </p:cNvPr>
          <p:cNvSpPr/>
          <p:nvPr/>
        </p:nvSpPr>
        <p:spPr>
          <a:xfrm>
            <a:off x="2099987" y="3086121"/>
            <a:ext cx="4903943" cy="1472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D1E7CB-D4AB-4778-A3EE-E785F78D19A0}"/>
              </a:ext>
            </a:extLst>
          </p:cNvPr>
          <p:cNvSpPr txBox="1"/>
          <p:nvPr/>
        </p:nvSpPr>
        <p:spPr>
          <a:xfrm>
            <a:off x="2217432" y="3151680"/>
            <a:ext cx="1249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ArrayList</a:t>
            </a:r>
            <a:endParaRPr lang="en-US" altLang="ko-KR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DC5CF-2738-4833-B769-FAEF782BDF4A}"/>
              </a:ext>
            </a:extLst>
          </p:cNvPr>
          <p:cNvSpPr txBox="1"/>
          <p:nvPr/>
        </p:nvSpPr>
        <p:spPr>
          <a:xfrm>
            <a:off x="2611442" y="2717037"/>
            <a:ext cx="404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List&lt;E&gt; list = new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&lt;E&gt;</a:t>
            </a:r>
            <a:r>
              <a:rPr lang="en-US" altLang="ko-KR" sz="1600" dirty="0"/>
              <a:t> 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977BDF-19EB-4F8E-9A7E-FA59AE5C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48829"/>
              </p:ext>
            </p:extLst>
          </p:nvPr>
        </p:nvGraphicFramePr>
        <p:xfrm>
          <a:off x="2640741" y="3487638"/>
          <a:ext cx="40977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779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2350345702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3646864610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3245029563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537723526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4124910376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1444739775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684660399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1563574152"/>
                    </a:ext>
                  </a:extLst>
                </a:gridCol>
                <a:gridCol w="409779">
                  <a:extLst>
                    <a:ext uri="{9D8B030D-6E8A-4147-A177-3AD203B41FA5}">
                      <a16:colId xmlns:a16="http://schemas.microsoft.com/office/drawing/2014/main" val="3722083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FC33EAB-1005-46EB-AAF7-8223E026FA28}"/>
              </a:ext>
            </a:extLst>
          </p:cNvPr>
          <p:cNvSpPr txBox="1"/>
          <p:nvPr/>
        </p:nvSpPr>
        <p:spPr>
          <a:xfrm>
            <a:off x="2813051" y="4250522"/>
            <a:ext cx="401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 </a:t>
            </a:r>
            <a:r>
              <a:rPr lang="ko-KR" altLang="en-US" sz="1400" dirty="0"/>
              <a:t>객체 </a:t>
            </a:r>
            <a:r>
              <a:rPr lang="en-US" altLang="ko-KR" sz="1400" dirty="0"/>
              <a:t>10</a:t>
            </a:r>
            <a:r>
              <a:rPr lang="ko-KR" altLang="en-US" sz="1400" dirty="0"/>
              <a:t>개를 저장할 수 있는 초기 용량을 가짐 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568624" y="5013176"/>
            <a:ext cx="6624736" cy="11918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   저장용량</a:t>
            </a:r>
            <a:r>
              <a:rPr lang="en-US" altLang="ko-KR" sz="1600" dirty="0"/>
              <a:t>(capacity)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초기</a:t>
            </a:r>
            <a:r>
              <a:rPr lang="en-US" altLang="ko-KR" sz="1600" dirty="0"/>
              <a:t>:10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초기 용량 지정 </a:t>
            </a:r>
            <a:r>
              <a:rPr lang="ko-KR" altLang="en-US" sz="1600" dirty="0" smtClean="0"/>
              <a:t>가능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저장 </a:t>
            </a:r>
            <a:r>
              <a:rPr lang="ko-KR" altLang="en-US" sz="1600" dirty="0"/>
              <a:t>용량을 초과한 객체들이 들어오면 </a:t>
            </a:r>
            <a:r>
              <a:rPr lang="ko-KR" altLang="en-US" sz="1600" dirty="0" smtClean="0"/>
              <a:t>자동적으로 </a:t>
            </a:r>
            <a:r>
              <a:rPr lang="ko-KR" altLang="en-US" sz="1600" dirty="0"/>
              <a:t>늘어난다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객체가 제거되면 바로 뒤 인덱스부터 앞으로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당겨진다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944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List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FA0E435-CA95-4633-8532-F0A5B0D28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22985"/>
              </p:ext>
            </p:extLst>
          </p:nvPr>
        </p:nvGraphicFramePr>
        <p:xfrm>
          <a:off x="1280592" y="1700808"/>
          <a:ext cx="7704856" cy="367240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메서드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080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객체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add(element)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객체를 맨 끝에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add(index, element)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인덱스에 객체를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40804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객체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contains(object)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주어진 객체가 저장되어 있는지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get(index)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주어진 인덱스에 저장된 객체를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size()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저장되어 있는 전체 객체 수를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60508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객체 수정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set(index,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element)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주어진 인덱스에 저장된 객체를 주어진 객체로 바꿈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0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객체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clear()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저장된 모든 객체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remove(index)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주어진 인덱스에 저장된 객체를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162340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2736"/>
            <a:ext cx="47317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 List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의 주요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List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309533"/>
            <a:ext cx="4734120" cy="4454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85" y="1332301"/>
            <a:ext cx="4494760" cy="4423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0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098975"/>
            <a:ext cx="26642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프로그래밍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6536" y="1534140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어떤 값이 하나의 </a:t>
            </a:r>
            <a:r>
              <a:rPr lang="ko-KR" altLang="en-US" sz="1600" b="1" dirty="0" err="1">
                <a:latin typeface="+mn-ea"/>
              </a:rPr>
              <a:t>자료형이</a:t>
            </a:r>
            <a:r>
              <a:rPr lang="ko-KR" altLang="en-US" sz="1600" b="1" dirty="0">
                <a:latin typeface="+mn-ea"/>
              </a:rPr>
              <a:t> 아닌 여러 </a:t>
            </a:r>
            <a:r>
              <a:rPr lang="ko-KR" altLang="en-US" sz="1600" b="1" dirty="0" err="1">
                <a:latin typeface="+mn-ea"/>
              </a:rPr>
              <a:t>자료형을</a:t>
            </a:r>
            <a:r>
              <a:rPr lang="ko-KR" altLang="en-US" sz="1600" b="1" dirty="0">
                <a:latin typeface="+mn-ea"/>
              </a:rPr>
              <a:t> 사용할 수 있도록  프로그래밍 하는 </a:t>
            </a:r>
            <a:r>
              <a:rPr lang="ko-KR" altLang="en-US" sz="1600" b="1" dirty="0" smtClean="0">
                <a:latin typeface="+mn-ea"/>
              </a:rPr>
              <a:t>것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Java 5</a:t>
            </a:r>
            <a:r>
              <a:rPr lang="ko-KR" altLang="en-US" sz="1600" dirty="0">
                <a:latin typeface="+mn-ea"/>
              </a:rPr>
              <a:t>부터 </a:t>
            </a:r>
            <a:r>
              <a:rPr lang="ko-KR" altLang="en-US" sz="1600" dirty="0" err="1">
                <a:latin typeface="+mn-ea"/>
              </a:rPr>
              <a:t>제네릭</a:t>
            </a:r>
            <a:r>
              <a:rPr lang="en-US" altLang="ko-KR" sz="1600" dirty="0">
                <a:latin typeface="+mn-ea"/>
              </a:rPr>
              <a:t>(Generic) </a:t>
            </a:r>
            <a:r>
              <a:rPr lang="ko-KR" altLang="en-US" sz="1600" dirty="0">
                <a:latin typeface="+mn-ea"/>
              </a:rPr>
              <a:t>타입이 새로 추가되었는데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제네릭</a:t>
            </a:r>
            <a:r>
              <a:rPr lang="ko-KR" altLang="en-US" sz="1600" dirty="0">
                <a:latin typeface="+mn-ea"/>
              </a:rPr>
              <a:t> 타입을 이용함으로써 잘못된 타입이 사용될 </a:t>
            </a:r>
            <a:r>
              <a:rPr lang="ko-KR" altLang="en-US" sz="1600" dirty="0" smtClean="0">
                <a:latin typeface="+mn-ea"/>
              </a:rPr>
              <a:t>수 있는 문제를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컴파일 과정에서 제거</a:t>
            </a:r>
            <a:r>
              <a:rPr lang="ko-KR" altLang="en-US" sz="1600" dirty="0" smtClean="0">
                <a:latin typeface="+mn-ea"/>
              </a:rPr>
              <a:t>할 수 있게 되었다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또한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비제네릭</a:t>
            </a:r>
            <a:r>
              <a:rPr lang="ko-KR" altLang="en-US" sz="1600" dirty="0" smtClean="0">
                <a:latin typeface="+mn-ea"/>
              </a:rPr>
              <a:t> 코드는 불필요한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타입 변환</a:t>
            </a:r>
            <a:r>
              <a:rPr lang="ko-KR" altLang="en-US" sz="1600" dirty="0" smtClean="0">
                <a:latin typeface="+mn-ea"/>
              </a:rPr>
              <a:t>을 하므로 프로그램 성능에 악영향을 미친다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b="1" dirty="0" smtClean="0">
                <a:latin typeface="+mn-ea"/>
              </a:rPr>
              <a:t>컬렉션 프레임워크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자료구조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도 많은 부분이 </a:t>
            </a:r>
            <a:r>
              <a:rPr lang="ko-KR" altLang="en-US" sz="1600" dirty="0" err="1" smtClean="0">
                <a:latin typeface="+mn-ea"/>
              </a:rPr>
              <a:t>제네릭으로</a:t>
            </a:r>
            <a:r>
              <a:rPr lang="ko-KR" altLang="en-US" sz="1600" dirty="0" smtClean="0">
                <a:latin typeface="+mn-ea"/>
              </a:rPr>
              <a:t> 구현되어 있다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32720" y="4365104"/>
            <a:ext cx="413590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</a:t>
            </a:r>
            <a:r>
              <a:rPr lang="en-US" altLang="ko-KR" sz="2000" b="1" dirty="0" smtClean="0">
                <a:latin typeface="+mn-ea"/>
              </a:rPr>
              <a:t>ublic class </a:t>
            </a:r>
            <a:r>
              <a:rPr lang="ko-KR" altLang="en-US" sz="2000" b="1" dirty="0" err="1" smtClean="0">
                <a:latin typeface="+mn-ea"/>
              </a:rPr>
              <a:t>클래스명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&lt;T&gt;</a:t>
            </a:r>
            <a:r>
              <a:rPr lang="en-US" altLang="ko-KR" sz="2000" b="1" dirty="0" smtClean="0">
                <a:latin typeface="+mn-ea"/>
              </a:rPr>
              <a:t>{….}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1052736"/>
            <a:ext cx="9045479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벡터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(Vector)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ArrayList</a:t>
            </a:r>
            <a:r>
              <a:rPr lang="ko-KR" altLang="en-US" sz="1600" dirty="0" smtClean="0">
                <a:latin typeface="+mn-ea"/>
              </a:rPr>
              <a:t>와 동일한 자료구조를 가지고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멀티 </a:t>
            </a:r>
            <a:r>
              <a:rPr lang="ko-KR" altLang="en-US" sz="1600" dirty="0" err="1" smtClean="0">
                <a:latin typeface="+mn-ea"/>
              </a:rPr>
              <a:t>스레드로</a:t>
            </a:r>
            <a:r>
              <a:rPr lang="ko-KR" altLang="en-US" sz="1600" dirty="0" smtClean="0">
                <a:latin typeface="+mn-ea"/>
              </a:rPr>
              <a:t> 동작하므로 안전하게 객체를 추가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삭제 할 수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   (</a:t>
            </a:r>
            <a:r>
              <a:rPr lang="ko-KR" altLang="en-US" sz="1600" dirty="0" smtClean="0"/>
              <a:t>하나의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실행 완료해야만 다른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실행할 수 있다</a:t>
            </a:r>
            <a:r>
              <a:rPr lang="en-US" altLang="ko-KR" sz="1600" dirty="0" smtClean="0"/>
              <a:t>.)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0AAF410F-2DFD-4D61-AFE9-24F93F790CCF}"/>
              </a:ext>
            </a:extLst>
          </p:cNvPr>
          <p:cNvSpPr/>
          <p:nvPr/>
        </p:nvSpPr>
        <p:spPr>
          <a:xfrm>
            <a:off x="1902597" y="3293101"/>
            <a:ext cx="5259243" cy="855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DC5CF-2738-4833-B769-FAEF782BDF4A}"/>
              </a:ext>
            </a:extLst>
          </p:cNvPr>
          <p:cNvSpPr txBox="1"/>
          <p:nvPr/>
        </p:nvSpPr>
        <p:spPr>
          <a:xfrm>
            <a:off x="2510376" y="3501008"/>
            <a:ext cx="404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List&lt;E&gt; list = new </a:t>
            </a:r>
            <a:r>
              <a:rPr lang="en-US" altLang="ko-KR" sz="2000" b="1" dirty="0" smtClean="0"/>
              <a:t>Vector&lt;E&gt;();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85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5400600" cy="3633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37888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벡터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(Vector)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85" y="1250516"/>
            <a:ext cx="5939885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4365104"/>
            <a:ext cx="1553240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82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546148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37888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벡터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(Vector)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Vector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6302287" cy="4534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7" y="3783360"/>
            <a:ext cx="2448273" cy="761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55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908720"/>
            <a:ext cx="9045479" cy="23042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링크드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리스트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LinkedList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링크드</a:t>
            </a:r>
            <a:r>
              <a:rPr lang="ko-KR" altLang="en-US" sz="1600" dirty="0" smtClean="0">
                <a:latin typeface="+mn-ea"/>
              </a:rPr>
              <a:t> 리스트의 각 요소는 다음 요소를 가리키는 </a:t>
            </a:r>
            <a:r>
              <a:rPr lang="ko-KR" altLang="en-US" sz="1600" dirty="0" err="1" smtClean="0">
                <a:latin typeface="+mn-ea"/>
              </a:rPr>
              <a:t>주소값을</a:t>
            </a:r>
            <a:r>
              <a:rPr lang="ko-KR" altLang="en-US" sz="1600" dirty="0" smtClean="0">
                <a:latin typeface="+mn-ea"/>
              </a:rPr>
              <a:t> 가지고 물리적인 메모리는 떨어져 있더라도 논리적으로는 앞뒤 순서가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배열은 자료를 삽입 </a:t>
            </a:r>
            <a:r>
              <a:rPr lang="ko-KR" altLang="en-US" sz="1600" dirty="0" err="1" smtClean="0">
                <a:latin typeface="+mn-ea"/>
              </a:rPr>
              <a:t>삭제시</a:t>
            </a:r>
            <a:r>
              <a:rPr lang="ko-KR" altLang="en-US" sz="1600" dirty="0" smtClean="0">
                <a:latin typeface="+mn-ea"/>
              </a:rPr>
              <a:t> 공간을 비워서 뒤 요소를 밀고 그 자리에 놓지만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링크드</a:t>
            </a:r>
            <a:r>
              <a:rPr lang="ko-KR" altLang="en-US" sz="1600" dirty="0" smtClean="0">
                <a:latin typeface="+mn-ea"/>
              </a:rPr>
              <a:t> 리스트는 </a:t>
            </a:r>
            <a:r>
              <a:rPr lang="ko-KR" altLang="en-US" sz="1600" dirty="0" err="1" smtClean="0">
                <a:latin typeface="+mn-ea"/>
              </a:rPr>
              <a:t>주소값만</a:t>
            </a:r>
            <a:r>
              <a:rPr lang="ko-KR" altLang="en-US" sz="1600" dirty="0" smtClean="0">
                <a:latin typeface="+mn-ea"/>
              </a:rPr>
              <a:t> 변경하여 자료이동이 발생하지 않음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+mn-ea"/>
              </a:rPr>
              <a:t>ArrayList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보다 중간에 자료를 넣고 제거하는 데 시간이 적게 </a:t>
            </a:r>
            <a:r>
              <a:rPr lang="ko-KR" altLang="en-US" sz="1600" dirty="0" smtClean="0">
                <a:latin typeface="+mn-ea"/>
              </a:rPr>
              <a:t>걸리고 크기를 </a:t>
            </a:r>
            <a:r>
              <a:rPr lang="ko-KR" altLang="en-US" sz="1600" dirty="0">
                <a:latin typeface="+mn-ea"/>
              </a:rPr>
              <a:t>동적으로 증가 </a:t>
            </a:r>
            <a:r>
              <a:rPr lang="ko-KR" altLang="en-US" sz="1600" dirty="0" err="1">
                <a:latin typeface="+mn-ea"/>
              </a:rPr>
              <a:t>시킬수</a:t>
            </a:r>
            <a:r>
              <a:rPr lang="ko-KR" altLang="en-US" sz="1600" dirty="0">
                <a:latin typeface="+mn-ea"/>
              </a:rPr>
              <a:t>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8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8584" y="3212976"/>
            <a:ext cx="5184576" cy="158417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52600" y="3429000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47991" y="3429000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84291" y="3429000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3"/>
          </p:cNvCxnSpPr>
          <p:nvPr/>
        </p:nvCxnSpPr>
        <p:spPr>
          <a:xfrm>
            <a:off x="1856656" y="3681028"/>
            <a:ext cx="59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52047" y="3681028"/>
            <a:ext cx="992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488347" y="3681028"/>
            <a:ext cx="59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011" y="3496362"/>
            <a:ext cx="72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162748" y="4096436"/>
            <a:ext cx="5040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>
            <a:off x="2867081" y="3934416"/>
            <a:ext cx="295667" cy="41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710444" y="3987060"/>
            <a:ext cx="295667" cy="414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301121" y="3577175"/>
            <a:ext cx="207705" cy="207705"/>
            <a:chOff x="3301121" y="3865207"/>
            <a:chExt cx="207705" cy="207705"/>
          </a:xfrm>
        </p:grpSpPr>
        <p:cxnSp>
          <p:nvCxnSpPr>
            <p:cNvPr id="26" name="직선 연결선 25"/>
            <p:cNvCxnSpPr/>
            <p:nvPr/>
          </p:nvCxnSpPr>
          <p:spPr>
            <a:xfrm flipH="1">
              <a:off x="3318252" y="3865207"/>
              <a:ext cx="161983" cy="2077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5400000" flipH="1">
              <a:off x="3323982" y="3865206"/>
              <a:ext cx="161983" cy="2077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1208584" y="4956762"/>
            <a:ext cx="5184576" cy="98621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52600" y="5157192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52959" y="5155723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344331" y="5157192"/>
            <a:ext cx="504056" cy="5040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1" idx="3"/>
          </p:cNvCxnSpPr>
          <p:nvPr/>
        </p:nvCxnSpPr>
        <p:spPr>
          <a:xfrm>
            <a:off x="1856656" y="5409220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848387" y="5409220"/>
            <a:ext cx="59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2051" y="5224554"/>
            <a:ext cx="72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336451" y="5155723"/>
            <a:ext cx="5040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857015" y="5409220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840507" y="5409220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97216" y="3645024"/>
            <a:ext cx="100811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05328" y="3645024"/>
            <a:ext cx="57606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주소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77336" y="4638418"/>
            <a:ext cx="100811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85448" y="4638418"/>
            <a:ext cx="57606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주소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구부러진 연결선 54"/>
          <p:cNvCxnSpPr>
            <a:stCxn id="51" idx="3"/>
            <a:endCxn id="52" idx="1"/>
          </p:cNvCxnSpPr>
          <p:nvPr/>
        </p:nvCxnSpPr>
        <p:spPr>
          <a:xfrm flipH="1">
            <a:off x="7977336" y="3897052"/>
            <a:ext cx="504056" cy="993394"/>
          </a:xfrm>
          <a:prstGeom prst="curvedConnector5">
            <a:avLst>
              <a:gd name="adj1" fmla="val -45352"/>
              <a:gd name="adj2" fmla="val 50000"/>
              <a:gd name="adj3" fmla="val 1453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3" y="980728"/>
            <a:ext cx="8352928" cy="5139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2708292"/>
            <a:ext cx="3600400" cy="553233"/>
          </a:xfrm>
          <a:prstGeom prst="rect">
            <a:avLst/>
          </a:prstGeom>
          <a:ln w="19050">
            <a:solidFill>
              <a:srgbClr val="E46C0A"/>
            </a:solidFill>
          </a:ln>
        </p:spPr>
      </p:pic>
    </p:spTree>
    <p:extLst>
      <p:ext uri="{BB962C8B-B14F-4D97-AF65-F5344CB8AC3E}">
        <p14:creationId xmlns:p14="http://schemas.microsoft.com/office/powerpoint/2010/main" val="2746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4360456"/>
            <a:ext cx="1265030" cy="922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30" y="965034"/>
            <a:ext cx="4870813" cy="5375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61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440220" y="1622968"/>
            <a:ext cx="6681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특징</a:t>
            </a:r>
            <a:endParaRPr lang="en-US" altLang="ko-KR" sz="1600" dirty="0"/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수학의 집합에 비유될 수 있다</a:t>
            </a:r>
            <a:r>
              <a:rPr lang="en-US" altLang="ko-KR" sz="1600" dirty="0"/>
              <a:t>.</a:t>
            </a:r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저장 순서가 유지되지 않는다</a:t>
            </a:r>
            <a:r>
              <a:rPr lang="en-US" altLang="ko-KR" sz="1600" dirty="0"/>
              <a:t>.</a:t>
            </a:r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객체를 중복 </a:t>
            </a:r>
            <a:r>
              <a:rPr lang="ko-KR" altLang="en-US" sz="1600" dirty="0" err="1"/>
              <a:t>저장할수</a:t>
            </a:r>
            <a:r>
              <a:rPr lang="ko-KR" altLang="en-US" sz="1600" dirty="0"/>
              <a:t> 없다</a:t>
            </a:r>
            <a:r>
              <a:rPr lang="en-US" altLang="ko-KR" sz="1600" dirty="0"/>
              <a:t>.</a:t>
            </a:r>
          </a:p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구현 클래스</a:t>
            </a:r>
            <a:endParaRPr lang="en-US" altLang="ko-KR" sz="1600" dirty="0"/>
          </a:p>
          <a:p>
            <a:pPr marL="371475" lvl="1">
              <a:lnSpc>
                <a:spcPct val="150000"/>
              </a:lnSpc>
            </a:pPr>
            <a:r>
              <a:rPr lang="en-US" altLang="ko-KR" sz="1600" b="1" dirty="0"/>
              <a:t>HashSet, </a:t>
            </a:r>
            <a:r>
              <a:rPr lang="en-US" altLang="ko-KR" sz="1600" b="1" dirty="0" err="1"/>
              <a:t>LinkedHashSet</a:t>
            </a:r>
            <a:r>
              <a:rPr lang="en-US" altLang="ko-KR" sz="1600" b="1" dirty="0"/>
              <a:t>, </a:t>
            </a:r>
            <a:r>
              <a:rPr lang="en-US" altLang="ko-KR" sz="1600" b="1" dirty="0" err="1" smtClean="0"/>
              <a:t>TreeSet</a:t>
            </a:r>
            <a:endParaRPr lang="en-US" altLang="ko-KR" sz="1600" b="1" dirty="0" smtClean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89145B-1185-4763-821F-638B0BF2C25B}"/>
              </a:ext>
            </a:extLst>
          </p:cNvPr>
          <p:cNvSpPr/>
          <p:nvPr/>
        </p:nvSpPr>
        <p:spPr>
          <a:xfrm>
            <a:off x="1784648" y="4066381"/>
            <a:ext cx="4061380" cy="1882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9E04CDF-83B1-4B80-9106-C2A0A4DA7259}"/>
              </a:ext>
            </a:extLst>
          </p:cNvPr>
          <p:cNvSpPr/>
          <p:nvPr/>
        </p:nvSpPr>
        <p:spPr>
          <a:xfrm>
            <a:off x="1957595" y="4412941"/>
            <a:ext cx="3672409" cy="100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BB4C0-2070-4126-9587-CD556195C1E9}"/>
              </a:ext>
            </a:extLst>
          </p:cNvPr>
          <p:cNvSpPr txBox="1"/>
          <p:nvPr/>
        </p:nvSpPr>
        <p:spPr>
          <a:xfrm>
            <a:off x="2040450" y="4492972"/>
            <a:ext cx="10155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Set </a:t>
            </a:r>
            <a:r>
              <a:rPr lang="ko-KR" altLang="en-US" sz="1300" dirty="0"/>
              <a:t>컬렉션</a:t>
            </a:r>
            <a:endParaRPr lang="en-US" altLang="ko-KR" sz="13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AB0690-28FC-4D29-9D02-40FC4FFBCE1A}"/>
              </a:ext>
            </a:extLst>
          </p:cNvPr>
          <p:cNvSpPr/>
          <p:nvPr/>
        </p:nvSpPr>
        <p:spPr>
          <a:xfrm>
            <a:off x="3035596" y="5550043"/>
            <a:ext cx="627077" cy="37999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/>
              <a:t>객체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7DE718-EAE6-4FA9-BD54-D37A062B5D2B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349134" y="5029240"/>
            <a:ext cx="290951" cy="520803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6035B3-08E1-48ED-AC0E-783BAE37F17C}"/>
              </a:ext>
            </a:extLst>
          </p:cNvPr>
          <p:cNvSpPr txBox="1"/>
          <p:nvPr/>
        </p:nvSpPr>
        <p:spPr>
          <a:xfrm>
            <a:off x="2040450" y="4124729"/>
            <a:ext cx="12647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힙</a:t>
            </a:r>
            <a:r>
              <a:rPr lang="en-US" altLang="ko-KR" sz="1300" dirty="0"/>
              <a:t>(heap) </a:t>
            </a:r>
            <a:r>
              <a:rPr lang="ko-KR" altLang="en-US" sz="1300" dirty="0"/>
              <a:t>영역</a:t>
            </a:r>
            <a:r>
              <a:rPr lang="en-US" altLang="ko-KR" sz="1300" dirty="0"/>
              <a:t> 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097E10B-04CF-4F9A-B0AA-FC8254B0787F}"/>
              </a:ext>
            </a:extLst>
          </p:cNvPr>
          <p:cNvSpPr/>
          <p:nvPr/>
        </p:nvSpPr>
        <p:spPr>
          <a:xfrm>
            <a:off x="3957283" y="5523311"/>
            <a:ext cx="627077" cy="37999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/>
              <a:t>객체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50F1948-E7AC-4A72-84C3-7E0FD2EEE935}"/>
              </a:ext>
            </a:extLst>
          </p:cNvPr>
          <p:cNvCxnSpPr>
            <a:cxnSpLocks/>
          </p:cNvCxnSpPr>
          <p:nvPr/>
        </p:nvCxnSpPr>
        <p:spPr>
          <a:xfrm>
            <a:off x="3967862" y="5108951"/>
            <a:ext cx="187340" cy="579721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2E56239-0977-4CCC-A7DA-8EB6817922D6}"/>
              </a:ext>
            </a:extLst>
          </p:cNvPr>
          <p:cNvCxnSpPr>
            <a:cxnSpLocks/>
          </p:cNvCxnSpPr>
          <p:nvPr/>
        </p:nvCxnSpPr>
        <p:spPr>
          <a:xfrm>
            <a:off x="4147752" y="4917391"/>
            <a:ext cx="198543" cy="735317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F336DD4-51B2-4F1D-8CE5-155C6AAE7629}"/>
              </a:ext>
            </a:extLst>
          </p:cNvPr>
          <p:cNvSpPr/>
          <p:nvPr/>
        </p:nvSpPr>
        <p:spPr>
          <a:xfrm>
            <a:off x="4692910" y="5498674"/>
            <a:ext cx="627077" cy="37999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/>
              <a:t>객체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63C946-E295-4D7C-9F00-E3B1EE26F2C8}"/>
              </a:ext>
            </a:extLst>
          </p:cNvPr>
          <p:cNvCxnSpPr>
            <a:cxnSpLocks/>
          </p:cNvCxnSpPr>
          <p:nvPr/>
        </p:nvCxnSpPr>
        <p:spPr>
          <a:xfrm>
            <a:off x="4434059" y="5163478"/>
            <a:ext cx="519966" cy="459007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69AEB5B9-D379-40B7-B6A8-203197DDC125}"/>
              </a:ext>
            </a:extLst>
          </p:cNvPr>
          <p:cNvSpPr/>
          <p:nvPr/>
        </p:nvSpPr>
        <p:spPr>
          <a:xfrm>
            <a:off x="3325776" y="4556850"/>
            <a:ext cx="1349393" cy="852215"/>
          </a:xfrm>
          <a:custGeom>
            <a:avLst/>
            <a:gdLst>
              <a:gd name="connsiteX0" fmla="*/ 112637 w 1660791"/>
              <a:gd name="connsiteY0" fmla="*/ 0 h 1048880"/>
              <a:gd name="connsiteX1" fmla="*/ 305584 w 1660791"/>
              <a:gd name="connsiteY1" fmla="*/ 268448 h 1048880"/>
              <a:gd name="connsiteX2" fmla="*/ 20358 w 1660791"/>
              <a:gd name="connsiteY2" fmla="*/ 478173 h 1048880"/>
              <a:gd name="connsiteX3" fmla="*/ 112637 w 1660791"/>
              <a:gd name="connsiteY3" fmla="*/ 872455 h 1048880"/>
              <a:gd name="connsiteX4" fmla="*/ 825701 w 1660791"/>
              <a:gd name="connsiteY4" fmla="*/ 1048624 h 1048880"/>
              <a:gd name="connsiteX5" fmla="*/ 1547154 w 1660791"/>
              <a:gd name="connsiteY5" fmla="*/ 838899 h 1048880"/>
              <a:gd name="connsiteX6" fmla="*/ 1631044 w 1660791"/>
              <a:gd name="connsiteY6" fmla="*/ 536896 h 1048880"/>
              <a:gd name="connsiteX7" fmla="*/ 1261929 w 1660791"/>
              <a:gd name="connsiteY7" fmla="*/ 327171 h 1048880"/>
              <a:gd name="connsiteX8" fmla="*/ 1161261 w 1660791"/>
              <a:gd name="connsiteY8" fmla="*/ 176169 h 1048880"/>
              <a:gd name="connsiteX9" fmla="*/ 1379374 w 1660791"/>
              <a:gd name="connsiteY9" fmla="*/ 25167 h 104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0791" h="1048880">
                <a:moveTo>
                  <a:pt x="112637" y="0"/>
                </a:moveTo>
                <a:cubicBezTo>
                  <a:pt x="216800" y="94376"/>
                  <a:pt x="320964" y="188753"/>
                  <a:pt x="305584" y="268448"/>
                </a:cubicBezTo>
                <a:cubicBezTo>
                  <a:pt x="290204" y="348143"/>
                  <a:pt x="52516" y="377505"/>
                  <a:pt x="20358" y="478173"/>
                </a:cubicBezTo>
                <a:cubicBezTo>
                  <a:pt x="-11800" y="578841"/>
                  <a:pt x="-21587" y="777380"/>
                  <a:pt x="112637" y="872455"/>
                </a:cubicBezTo>
                <a:cubicBezTo>
                  <a:pt x="246861" y="967530"/>
                  <a:pt x="586615" y="1054217"/>
                  <a:pt x="825701" y="1048624"/>
                </a:cubicBezTo>
                <a:cubicBezTo>
                  <a:pt x="1064787" y="1043031"/>
                  <a:pt x="1412930" y="924187"/>
                  <a:pt x="1547154" y="838899"/>
                </a:cubicBezTo>
                <a:cubicBezTo>
                  <a:pt x="1681378" y="753611"/>
                  <a:pt x="1678581" y="622184"/>
                  <a:pt x="1631044" y="536896"/>
                </a:cubicBezTo>
                <a:cubicBezTo>
                  <a:pt x="1583507" y="451608"/>
                  <a:pt x="1340226" y="387292"/>
                  <a:pt x="1261929" y="327171"/>
                </a:cubicBezTo>
                <a:cubicBezTo>
                  <a:pt x="1183632" y="267050"/>
                  <a:pt x="1141687" y="226503"/>
                  <a:pt x="1161261" y="176169"/>
                </a:cubicBezTo>
                <a:cubicBezTo>
                  <a:pt x="1180835" y="125835"/>
                  <a:pt x="1280104" y="75501"/>
                  <a:pt x="1379374" y="251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40FF72-00E0-498C-A10A-0A9D4277B522}"/>
              </a:ext>
            </a:extLst>
          </p:cNvPr>
          <p:cNvCxnSpPr>
            <a:cxnSpLocks/>
          </p:cNvCxnSpPr>
          <p:nvPr/>
        </p:nvCxnSpPr>
        <p:spPr>
          <a:xfrm flipH="1">
            <a:off x="4247024" y="5337971"/>
            <a:ext cx="129339" cy="160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01E9B33-0A2D-4B40-8476-CB666E30DA0C}"/>
              </a:ext>
            </a:extLst>
          </p:cNvPr>
          <p:cNvCxnSpPr>
            <a:cxnSpLocks/>
          </p:cNvCxnSpPr>
          <p:nvPr/>
        </p:nvCxnSpPr>
        <p:spPr>
          <a:xfrm flipH="1" flipV="1">
            <a:off x="4185270" y="5337971"/>
            <a:ext cx="228784" cy="14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5"/>
          <p:cNvSpPr txBox="1">
            <a:spLocks/>
          </p:cNvSpPr>
          <p:nvPr/>
        </p:nvSpPr>
        <p:spPr>
          <a:xfrm>
            <a:off x="0" y="101939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9187" y="974896"/>
            <a:ext cx="300360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Set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36164" y="1622968"/>
            <a:ext cx="4088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주요 </a:t>
            </a:r>
            <a:r>
              <a:rPr lang="ko-KR" altLang="en-US" sz="1600" dirty="0"/>
              <a:t>메소드</a:t>
            </a:r>
            <a:endParaRPr lang="en-US" altLang="ko-KR" sz="1600" dirty="0"/>
          </a:p>
          <a:p>
            <a:pPr marL="603647" lvl="1" indent="-232172"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67184"/>
              </p:ext>
            </p:extLst>
          </p:nvPr>
        </p:nvGraphicFramePr>
        <p:xfrm>
          <a:off x="1064568" y="2132856"/>
          <a:ext cx="7774489" cy="33123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95988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1975381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503120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추가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add(element)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주어진 객체를 저장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14046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검색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contains(object)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주어진 객체가 저장되어 있는지 여부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isEmpty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컬렉션이 비어 있는지 조사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iterator()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저장된 객체를 한 번씩 가져오는 반복자 리턴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880443903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size()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저장되어 있는 전체 객체 수를 리턴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99605084"/>
                  </a:ext>
                </a:extLst>
              </a:tr>
              <a:tr h="41404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삭제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clear()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저장된 모든 객체 삭제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41404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remove(object)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주어진 객체를 삭제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31162340"/>
                  </a:ext>
                </a:extLst>
              </a:tr>
            </a:tbl>
          </a:graphicData>
        </a:graphic>
      </p:graphicFrame>
      <p:sp>
        <p:nvSpPr>
          <p:cNvPr id="19" name="제목 5"/>
          <p:cNvSpPr txBox="1">
            <a:spLocks/>
          </p:cNvSpPr>
          <p:nvPr/>
        </p:nvSpPr>
        <p:spPr>
          <a:xfrm>
            <a:off x="0" y="101939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03163" y="974896"/>
            <a:ext cx="300360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Set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24744"/>
            <a:ext cx="266429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프로그래밍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88976"/>
            <a:ext cx="6462602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8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1C71B3-FC1A-48F7-B09D-713D71017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0017"/>
              </p:ext>
            </p:extLst>
          </p:nvPr>
        </p:nvGraphicFramePr>
        <p:xfrm>
          <a:off x="1230430" y="1525349"/>
          <a:ext cx="3156348" cy="153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348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132771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Set&lt;String&gt; set =…;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et.add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(“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홍길동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”);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set.add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(“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임꺽정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”);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set.remove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(“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홍길동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”)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E8EED0-65B0-48C9-9E39-C37334B94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3007"/>
              </p:ext>
            </p:extLst>
          </p:nvPr>
        </p:nvGraphicFramePr>
        <p:xfrm>
          <a:off x="1243416" y="4149080"/>
          <a:ext cx="4439415" cy="153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15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129555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Iterator&lt;String&gt; iterator =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set.iterator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while(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iterator.hasNext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()) {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   String element =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iterator.next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();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4F14B-265B-46DD-A725-91BD64960136}"/>
              </a:ext>
            </a:extLst>
          </p:cNvPr>
          <p:cNvSpPr txBox="1"/>
          <p:nvPr/>
        </p:nvSpPr>
        <p:spPr>
          <a:xfrm>
            <a:off x="923654" y="3212976"/>
            <a:ext cx="813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Set</a:t>
            </a:r>
            <a:r>
              <a:rPr lang="ko-KR" altLang="en-US" sz="1600" dirty="0"/>
              <a:t>컬렉션은 인덱스로 객체를 검색해서 가져오는 메소드가 없다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대신</a:t>
            </a:r>
            <a:r>
              <a:rPr lang="en-US" altLang="ko-KR" sz="1600" dirty="0"/>
              <a:t>, </a:t>
            </a:r>
            <a:r>
              <a:rPr lang="ko-KR" altLang="en-US" sz="1600" dirty="0"/>
              <a:t>전체 객체를 대상으로 한번씩 반복해서 가져오는 </a:t>
            </a:r>
            <a:r>
              <a:rPr lang="ko-KR" altLang="en-US" sz="1600" b="1" dirty="0">
                <a:solidFill>
                  <a:srgbClr val="C00000"/>
                </a:solidFill>
              </a:rPr>
              <a:t>반복자</a:t>
            </a:r>
            <a:r>
              <a:rPr lang="en-US" altLang="ko-KR" sz="1600" b="1" dirty="0">
                <a:solidFill>
                  <a:srgbClr val="C00000"/>
                </a:solidFill>
              </a:rPr>
              <a:t>(iterator)</a:t>
            </a:r>
            <a:r>
              <a:rPr lang="ko-KR" altLang="en-US" sz="1600" dirty="0"/>
              <a:t>를 제공한다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675D8-1D5D-4734-9CF0-8EEE8CCDC125}"/>
              </a:ext>
            </a:extLst>
          </p:cNvPr>
          <p:cNvSpPr txBox="1"/>
          <p:nvPr/>
        </p:nvSpPr>
        <p:spPr>
          <a:xfrm>
            <a:off x="923654" y="1200186"/>
            <a:ext cx="253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l"/>
            </a:pPr>
            <a:r>
              <a:rPr lang="ko-KR" altLang="en-US" sz="1600" dirty="0"/>
              <a:t>객체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찾기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endParaRPr lang="en-US" altLang="ko-KR" sz="1600" dirty="0"/>
          </a:p>
        </p:txBody>
      </p:sp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4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76035" y="1052736"/>
            <a:ext cx="91015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Collection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요소를 순회하는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Iterator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순서가 없는 </a:t>
            </a:r>
            <a:r>
              <a:rPr lang="en-US" altLang="ko-KR" sz="1600" dirty="0" smtClean="0"/>
              <a:t>Set </a:t>
            </a:r>
            <a:r>
              <a:rPr lang="ko-KR" altLang="en-US" sz="1600" dirty="0" smtClean="0"/>
              <a:t>인터페이스를 구현한 경우에는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get(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사용할 수 없다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이때 </a:t>
            </a:r>
            <a:r>
              <a:rPr lang="en-US" altLang="ko-KR" sz="1600" b="1" dirty="0" smtClean="0"/>
              <a:t>Iterator </a:t>
            </a:r>
            <a:r>
              <a:rPr lang="ko-KR" altLang="en-US" sz="1600" b="1" dirty="0" smtClean="0"/>
              <a:t>클래스</a:t>
            </a:r>
            <a:r>
              <a:rPr lang="ko-KR" altLang="en-US" sz="1600" dirty="0" smtClean="0"/>
              <a:t>의 </a:t>
            </a:r>
            <a:r>
              <a:rPr lang="en-US" altLang="ko-KR" sz="1600" b="1" dirty="0" smtClean="0"/>
              <a:t>iterator() </a:t>
            </a:r>
            <a:r>
              <a:rPr lang="ko-KR" altLang="en-US" sz="1600" b="1" dirty="0" err="1" smtClean="0"/>
              <a:t>메서드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호출하여 참조한다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241191-1320-448B-958D-8CB79767C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60510"/>
              </p:ext>
            </p:extLst>
          </p:nvPr>
        </p:nvGraphicFramePr>
        <p:xfrm>
          <a:off x="1208584" y="2780928"/>
          <a:ext cx="7394978" cy="1776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52396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  <a:gridCol w="1550676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49190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44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리턴 타입</a:t>
                      </a:r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메소드명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4415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Boolean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hasNext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가져올 객체가 있으면 </a:t>
                      </a:r>
                      <a:r>
                        <a:rPr lang="en-US" altLang="ko-KR" sz="1600" dirty="0"/>
                        <a:t>true, </a:t>
                      </a:r>
                      <a:r>
                        <a:rPr lang="ko-KR" altLang="en-US" sz="1600" dirty="0"/>
                        <a:t>없으면 </a:t>
                      </a:r>
                      <a:r>
                        <a:rPr lang="en-US" altLang="ko-KR" sz="1600" dirty="0"/>
                        <a:t>false </a:t>
                      </a:r>
                      <a:r>
                        <a:rPr lang="ko-KR" altLang="en-US" sz="1600" dirty="0"/>
                        <a:t>리턴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4415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E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next()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컬렉션에서 하나의 객체를 가져온다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44415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remove()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Set </a:t>
                      </a:r>
                      <a:r>
                        <a:rPr lang="ko-KR" altLang="en-US" sz="1600" dirty="0"/>
                        <a:t>컬렉션에서 객체를 제거한다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63147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F4F14B-265B-46DD-A725-91BD64960136}"/>
              </a:ext>
            </a:extLst>
          </p:cNvPr>
          <p:cNvSpPr txBox="1"/>
          <p:nvPr/>
        </p:nvSpPr>
        <p:spPr>
          <a:xfrm>
            <a:off x="1022840" y="1933301"/>
            <a:ext cx="6594455" cy="1608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특징</a:t>
            </a:r>
            <a:endParaRPr lang="en-US" altLang="ko-KR" sz="1600" dirty="0"/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동일 객체 및 동등 객체는 중복 저장하지 않는다</a:t>
            </a:r>
            <a:r>
              <a:rPr lang="en-US" altLang="ko-KR" sz="1600" dirty="0"/>
              <a:t>.</a:t>
            </a:r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순서없이 저장</a:t>
            </a:r>
            <a:endParaRPr lang="en-US" altLang="ko-KR" sz="1600" dirty="0"/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동등 객체 판단 방법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E89A6-533F-4367-A602-9ECEC9076468}"/>
              </a:ext>
            </a:extLst>
          </p:cNvPr>
          <p:cNvSpPr txBox="1"/>
          <p:nvPr/>
        </p:nvSpPr>
        <p:spPr>
          <a:xfrm>
            <a:off x="1022841" y="1574231"/>
            <a:ext cx="659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l"/>
            </a:pPr>
            <a:r>
              <a:rPr lang="en-US" altLang="ko-KR" sz="1600" dirty="0"/>
              <a:t>HashSet</a:t>
            </a:r>
            <a:r>
              <a:rPr lang="ko-KR" altLang="en-US" sz="1600" dirty="0"/>
              <a:t>은 </a:t>
            </a:r>
            <a:r>
              <a:rPr lang="en-US" altLang="ko-KR" sz="1600" dirty="0"/>
              <a:t>Set </a:t>
            </a:r>
            <a:r>
              <a:rPr lang="ko-KR" altLang="en-US" sz="1600" dirty="0"/>
              <a:t>인터페이스의 구현 클래스이다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589220" y="3645024"/>
            <a:ext cx="6748156" cy="2105539"/>
            <a:chOff x="1589220" y="3645024"/>
            <a:chExt cx="6748156" cy="210553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AA95F64-EA57-4B0A-8DAC-8F59AF8587E0}"/>
                </a:ext>
              </a:extLst>
            </p:cNvPr>
            <p:cNvSpPr/>
            <p:nvPr/>
          </p:nvSpPr>
          <p:spPr>
            <a:xfrm>
              <a:off x="1589220" y="3735558"/>
              <a:ext cx="2124682" cy="64262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en-US" altLang="ko-KR" sz="1600" dirty="0" err="1"/>
                <a:t>hashCode</a:t>
              </a:r>
              <a:r>
                <a:rPr lang="en-US" altLang="ko-KR" sz="1600" dirty="0"/>
                <a:t>() </a:t>
              </a:r>
              <a:r>
                <a:rPr lang="ko-KR" altLang="en-US" sz="1600" dirty="0" err="1"/>
                <a:t>리턴값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45A2248-DE63-421E-9662-0A63ED8E99D3}"/>
                </a:ext>
              </a:extLst>
            </p:cNvPr>
            <p:cNvSpPr/>
            <p:nvPr/>
          </p:nvSpPr>
          <p:spPr>
            <a:xfrm>
              <a:off x="4606286" y="4982986"/>
              <a:ext cx="1568078" cy="7675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다른 객체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008B58-3B07-4599-8A1F-866791D2B574}"/>
                </a:ext>
              </a:extLst>
            </p:cNvPr>
            <p:cNvSpPr/>
            <p:nvPr/>
          </p:nvSpPr>
          <p:spPr>
            <a:xfrm>
              <a:off x="4259187" y="3735558"/>
              <a:ext cx="1881229" cy="6407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en-US" altLang="ko-KR" sz="1600" dirty="0"/>
                <a:t>equals() </a:t>
              </a:r>
              <a:r>
                <a:rPr lang="ko-KR" altLang="en-US" sz="1600" dirty="0" err="1"/>
                <a:t>리턴값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0D67FD-B0D7-4EDC-9631-56D6EC89D5F8}"/>
                </a:ext>
              </a:extLst>
            </p:cNvPr>
            <p:cNvSpPr/>
            <p:nvPr/>
          </p:nvSpPr>
          <p:spPr>
            <a:xfrm>
              <a:off x="6765048" y="3645024"/>
              <a:ext cx="1572328" cy="81189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동등 객체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D6DC7B1-86A1-4E35-B826-3243AA759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416" y="4050972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AEDE0F6-09A4-49A0-84CD-CB2DB539E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2056" y="4050972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D8F86C2-C59F-4F13-B058-ED71FC97C112}"/>
                </a:ext>
              </a:extLst>
            </p:cNvPr>
            <p:cNvSpPr/>
            <p:nvPr/>
          </p:nvSpPr>
          <p:spPr>
            <a:xfrm>
              <a:off x="2732389" y="4368272"/>
              <a:ext cx="1847151" cy="879271"/>
            </a:xfrm>
            <a:custGeom>
              <a:avLst/>
              <a:gdLst>
                <a:gd name="connsiteX0" fmla="*/ 0 w 2273416"/>
                <a:gd name="connsiteY0" fmla="*/ 0 h 1082180"/>
                <a:gd name="connsiteX1" fmla="*/ 0 w 2273416"/>
                <a:gd name="connsiteY1" fmla="*/ 1082180 h 1082180"/>
                <a:gd name="connsiteX2" fmla="*/ 2273416 w 2273416"/>
                <a:gd name="connsiteY2" fmla="*/ 1082180 h 108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3416" h="1082180">
                  <a:moveTo>
                    <a:pt x="0" y="0"/>
                  </a:moveTo>
                  <a:lnTo>
                    <a:pt x="0" y="1082180"/>
                  </a:lnTo>
                  <a:lnTo>
                    <a:pt x="2273416" y="108218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DBE2CE8-E894-4D74-B4A5-4490C0DA336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954422" y="4647999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ED18BE-0117-4B26-ADEA-40AE3E739552}"/>
                </a:ext>
              </a:extLst>
            </p:cNvPr>
            <p:cNvSpPr txBox="1"/>
            <p:nvPr/>
          </p:nvSpPr>
          <p:spPr>
            <a:xfrm>
              <a:off x="2054162" y="4710374"/>
              <a:ext cx="757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다름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8CAA0B-4372-41AE-A262-DABDFE272267}"/>
                </a:ext>
              </a:extLst>
            </p:cNvPr>
            <p:cNvSpPr txBox="1"/>
            <p:nvPr/>
          </p:nvSpPr>
          <p:spPr>
            <a:xfrm>
              <a:off x="3621149" y="4243720"/>
              <a:ext cx="73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C00000"/>
                  </a:solidFill>
                </a:rPr>
                <a:t>같음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346DF9-7CDF-4200-ADBA-D5D5D622B1B9}"/>
                </a:ext>
              </a:extLst>
            </p:cNvPr>
            <p:cNvSpPr txBox="1"/>
            <p:nvPr/>
          </p:nvSpPr>
          <p:spPr>
            <a:xfrm>
              <a:off x="6174364" y="4219511"/>
              <a:ext cx="5861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C00000"/>
                  </a:solidFill>
                </a:rPr>
                <a:t>true</a:t>
              </a:r>
              <a:endParaRPr lang="ko-KR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491EB5-806A-47CD-A9B8-2391C5637440}"/>
                </a:ext>
              </a:extLst>
            </p:cNvPr>
            <p:cNvSpPr txBox="1"/>
            <p:nvPr/>
          </p:nvSpPr>
          <p:spPr>
            <a:xfrm>
              <a:off x="4464784" y="4449695"/>
              <a:ext cx="824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</p:grp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974896"/>
            <a:ext cx="300360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HashSet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/>
          </a:p>
        </p:txBody>
      </p:sp>
      <p:sp>
        <p:nvSpPr>
          <p:cNvPr id="21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11" y="1196752"/>
            <a:ext cx="5373829" cy="4497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2879659"/>
            <a:ext cx="2171888" cy="2316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9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69474"/>
            <a:ext cx="6569010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2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023129"/>
            <a:ext cx="6698855" cy="5177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31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/>
          <p:cNvSpPr txBox="1">
            <a:spLocks/>
          </p:cNvSpPr>
          <p:nvPr/>
        </p:nvSpPr>
        <p:spPr>
          <a:xfrm>
            <a:off x="0" y="10346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Set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4" y="1628800"/>
            <a:ext cx="7719729" cy="2903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7" y="4725144"/>
            <a:ext cx="1224136" cy="310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63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HashSet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1728192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실습 예제 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426120" y="1268760"/>
            <a:ext cx="8631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-----------------------------------------------------------------------------------</a:t>
            </a:r>
          </a:p>
          <a:p>
            <a:r>
              <a:rPr lang="en-US" altLang="ko-KR" dirty="0" smtClean="0"/>
              <a:t>        </a:t>
            </a:r>
            <a:r>
              <a:rPr lang="en-US" altLang="ko-KR" sz="1600" dirty="0" err="1" smtClean="0"/>
              <a:t>StudentTest</a:t>
            </a:r>
            <a:r>
              <a:rPr lang="ko-KR" altLang="en-US" sz="1600" dirty="0" smtClean="0"/>
              <a:t>의 출력 결과가 다음처럼 나오도록 </a:t>
            </a:r>
            <a:r>
              <a:rPr lang="en-US" altLang="ko-KR" sz="1600" dirty="0" smtClean="0"/>
              <a:t>Student </a:t>
            </a:r>
            <a:r>
              <a:rPr lang="ko-KR" altLang="en-US" sz="1600" dirty="0" smtClean="0"/>
              <a:t>클래스를 구현해 보세요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    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2192090"/>
            <a:ext cx="5037047" cy="288032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144686" y="5216426"/>
            <a:ext cx="5037047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&lt;</a:t>
            </a:r>
            <a:r>
              <a:rPr lang="ko-KR" altLang="en-US" sz="1600" dirty="0" smtClean="0"/>
              <a:t>출력 결과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400</a:t>
            </a:r>
            <a:r>
              <a:rPr lang="en-US" altLang="ko-KR" sz="1600" dirty="0"/>
              <a:t>:</a:t>
            </a:r>
            <a:r>
              <a:rPr lang="ko-KR" altLang="en-US" sz="1600" dirty="0"/>
              <a:t>정약용 </a:t>
            </a:r>
            <a:r>
              <a:rPr lang="en-US" altLang="ko-KR" sz="1600" dirty="0" smtClean="0"/>
              <a:t>100:</a:t>
            </a:r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, 200:</a:t>
            </a:r>
            <a:r>
              <a:rPr lang="ko-KR" altLang="en-US" sz="1600" dirty="0" smtClean="0"/>
              <a:t>강감찬</a:t>
            </a:r>
            <a:r>
              <a:rPr lang="en-US" altLang="ko-KR" sz="1600" dirty="0" smtClean="0"/>
              <a:t>, 300:</a:t>
            </a:r>
            <a:r>
              <a:rPr lang="ko-KR" altLang="en-US" sz="1600" dirty="0" smtClean="0"/>
              <a:t>이순신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49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HashSet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52736"/>
            <a:ext cx="4170614" cy="4977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18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00062"/>
            <a:ext cx="3068815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Map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16A0C1F1-D33A-4B93-8B2D-B2FEAA1FA0D0}"/>
              </a:ext>
            </a:extLst>
          </p:cNvPr>
          <p:cNvSpPr/>
          <p:nvPr/>
        </p:nvSpPr>
        <p:spPr>
          <a:xfrm>
            <a:off x="1208584" y="1892150"/>
            <a:ext cx="1342500" cy="4554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Map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사각형: 둥근 모서리 29">
            <a:extLst>
              <a:ext uri="{FF2B5EF4-FFF2-40B4-BE49-F238E27FC236}">
                <a16:creationId xmlns:a16="http://schemas.microsoft.com/office/drawing/2014/main" id="{0E8692AE-FFF0-47C4-94F8-AA3823AD50FD}"/>
              </a:ext>
            </a:extLst>
          </p:cNvPr>
          <p:cNvSpPr/>
          <p:nvPr/>
        </p:nvSpPr>
        <p:spPr>
          <a:xfrm>
            <a:off x="2034222" y="2606863"/>
            <a:ext cx="1334602" cy="4554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HashTable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1DED755A-66B1-487D-864F-30BC6D6D4018}"/>
              </a:ext>
            </a:extLst>
          </p:cNvPr>
          <p:cNvSpPr/>
          <p:nvPr/>
        </p:nvSpPr>
        <p:spPr>
          <a:xfrm>
            <a:off x="1657994" y="2423528"/>
            <a:ext cx="139902" cy="10169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3AF6A65-577F-41C6-B586-5AF131748EB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727945" y="2525219"/>
            <a:ext cx="0" cy="1451415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AF82F8-8CB7-457E-9E67-B17335DB50EE}"/>
              </a:ext>
            </a:extLst>
          </p:cNvPr>
          <p:cNvCxnSpPr/>
          <p:nvPr/>
        </p:nvCxnSpPr>
        <p:spPr>
          <a:xfrm>
            <a:off x="1727945" y="2810482"/>
            <a:ext cx="30627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B5B512E-908F-4494-9A08-8F68C46F1216}"/>
              </a:ext>
            </a:extLst>
          </p:cNvPr>
          <p:cNvCxnSpPr/>
          <p:nvPr/>
        </p:nvCxnSpPr>
        <p:spPr>
          <a:xfrm>
            <a:off x="1727945" y="3373266"/>
            <a:ext cx="30627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B268566-C15F-4E6E-898E-558170394073}"/>
              </a:ext>
            </a:extLst>
          </p:cNvPr>
          <p:cNvCxnSpPr/>
          <p:nvPr/>
        </p:nvCxnSpPr>
        <p:spPr>
          <a:xfrm>
            <a:off x="1727945" y="3976635"/>
            <a:ext cx="30627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4" name="사각형: 둥근 모서리 29">
            <a:extLst>
              <a:ext uri="{FF2B5EF4-FFF2-40B4-BE49-F238E27FC236}">
                <a16:creationId xmlns:a16="http://schemas.microsoft.com/office/drawing/2014/main" id="{0E8692AE-FFF0-47C4-94F8-AA3823AD50FD}"/>
              </a:ext>
            </a:extLst>
          </p:cNvPr>
          <p:cNvSpPr/>
          <p:nvPr/>
        </p:nvSpPr>
        <p:spPr>
          <a:xfrm>
            <a:off x="2034222" y="3186150"/>
            <a:ext cx="1334602" cy="4554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HashMap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사각형: 둥근 모서리 29">
            <a:extLst>
              <a:ext uri="{FF2B5EF4-FFF2-40B4-BE49-F238E27FC236}">
                <a16:creationId xmlns:a16="http://schemas.microsoft.com/office/drawing/2014/main" id="{0E8692AE-FFF0-47C4-94F8-AA3823AD50FD}"/>
              </a:ext>
            </a:extLst>
          </p:cNvPr>
          <p:cNvSpPr/>
          <p:nvPr/>
        </p:nvSpPr>
        <p:spPr>
          <a:xfrm>
            <a:off x="2034222" y="3748933"/>
            <a:ext cx="1334602" cy="4554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TreeMap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1809702"/>
            <a:ext cx="4564776" cy="32082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1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2065991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타입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0552" y="1430800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제네릭</a:t>
            </a:r>
            <a:r>
              <a:rPr lang="ko-KR" altLang="en-US" sz="1600" dirty="0" smtClean="0">
                <a:latin typeface="+mn-ea"/>
              </a:rPr>
              <a:t> 타입은 </a:t>
            </a:r>
            <a:r>
              <a:rPr lang="ko-KR" altLang="en-US" sz="1600" b="1" dirty="0" smtClean="0">
                <a:latin typeface="+mn-ea"/>
              </a:rPr>
              <a:t>타입</a:t>
            </a:r>
            <a:r>
              <a:rPr lang="en-US" altLang="ko-KR" sz="1600" b="1" dirty="0" smtClean="0">
                <a:latin typeface="+mn-ea"/>
              </a:rPr>
              <a:t>(type)</a:t>
            </a:r>
            <a:r>
              <a:rPr lang="ko-KR" altLang="en-US" sz="1600" b="1" dirty="0" smtClean="0">
                <a:latin typeface="+mn-ea"/>
              </a:rPr>
              <a:t>을 </a:t>
            </a:r>
            <a:r>
              <a:rPr lang="ko-KR" altLang="en-US" sz="1600" b="1" dirty="0" err="1" smtClean="0">
                <a:latin typeface="+mn-ea"/>
              </a:rPr>
              <a:t>파라미터</a:t>
            </a:r>
            <a:r>
              <a:rPr lang="ko-KR" altLang="en-US" sz="1600" dirty="0" err="1" smtClean="0">
                <a:latin typeface="+mn-ea"/>
              </a:rPr>
              <a:t>로</a:t>
            </a:r>
            <a:r>
              <a:rPr lang="ko-KR" altLang="en-US" sz="1600" dirty="0" smtClean="0">
                <a:latin typeface="+mn-ea"/>
              </a:rPr>
              <a:t> 가지는 클래스를 말한다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43953" y="2132856"/>
            <a:ext cx="3156644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class </a:t>
            </a:r>
            <a:r>
              <a:rPr lang="ko-KR" altLang="en-US" sz="2000" b="1" dirty="0" err="1" smtClean="0">
                <a:latin typeface="+mn-ea"/>
              </a:rPr>
              <a:t>클래스명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&lt;T&gt;</a:t>
            </a:r>
            <a:r>
              <a:rPr lang="en-US" altLang="ko-KR" sz="2000" b="1" dirty="0" smtClean="0">
                <a:latin typeface="+mn-ea"/>
              </a:rPr>
              <a:t>{….}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53" y="2924944"/>
            <a:ext cx="3436918" cy="2872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11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3068815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Map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7908839-6D83-432F-8CE5-B33149AF3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64546"/>
              </p:ext>
            </p:extLst>
          </p:nvPr>
        </p:nvGraphicFramePr>
        <p:xfrm>
          <a:off x="1256384" y="4221088"/>
          <a:ext cx="6864968" cy="18431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64368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4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특</a:t>
                      </a:r>
                      <a:r>
                        <a:rPr lang="ko-KR" altLang="en-US" sz="1600" dirty="0"/>
                        <a:t> 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1402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Map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인터페이스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키</a:t>
                      </a:r>
                      <a:r>
                        <a:rPr lang="en-US" altLang="ko-KR" sz="1600" dirty="0" smtClean="0"/>
                        <a:t>(key)</a:t>
                      </a:r>
                      <a:r>
                        <a:rPr lang="ko-KR" altLang="en-US" sz="1600" dirty="0" smtClean="0"/>
                        <a:t>와 값</a:t>
                      </a:r>
                      <a:r>
                        <a:rPr lang="en-US" altLang="ko-KR" sz="1600" dirty="0" smtClean="0"/>
                        <a:t>(Value)</a:t>
                      </a:r>
                      <a:r>
                        <a:rPr lang="ko-KR" altLang="en-US" sz="1600" dirty="0" smtClean="0"/>
                        <a:t>의 쌍으로 저장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키는 중복 저장 안되고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값은 가능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aseline="0" dirty="0" smtClean="0"/>
                        <a:t>- </a:t>
                      </a:r>
                      <a:r>
                        <a:rPr lang="ko-KR" altLang="en-US" sz="1600" baseline="0" dirty="0" smtClean="0"/>
                        <a:t>구현 클래스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en-US" altLang="ko-KR" sz="1800" b="0" dirty="0" err="1" smtClean="0"/>
                        <a:t>HashMap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en-US" altLang="ko-KR" sz="1800" b="0" dirty="0" err="1" smtClean="0"/>
                        <a:t>HashTable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en-US" altLang="ko-KR" sz="1800" b="0" dirty="0" err="1" smtClean="0"/>
                        <a:t>TreeMap</a:t>
                      </a:r>
                      <a:endParaRPr lang="ko-KR" altLang="en-US" sz="18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</a:tbl>
          </a:graphicData>
        </a:graphic>
      </p:graphicFrame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2BA22EB7-1106-4D65-89F7-AB1E1341D8A9}"/>
              </a:ext>
            </a:extLst>
          </p:cNvPr>
          <p:cNvSpPr/>
          <p:nvPr/>
        </p:nvSpPr>
        <p:spPr>
          <a:xfrm>
            <a:off x="1280592" y="1729232"/>
            <a:ext cx="4176464" cy="22322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A452BBF6-3909-4076-9D75-38BC89DAA4E4}"/>
              </a:ext>
            </a:extLst>
          </p:cNvPr>
          <p:cNvSpPr/>
          <p:nvPr/>
        </p:nvSpPr>
        <p:spPr>
          <a:xfrm>
            <a:off x="1440970" y="2356957"/>
            <a:ext cx="3800062" cy="100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AE3A378-3108-44D3-B4E8-334D6161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1899"/>
              </p:ext>
            </p:extLst>
          </p:nvPr>
        </p:nvGraphicFramePr>
        <p:xfrm>
          <a:off x="2192798" y="2520530"/>
          <a:ext cx="549241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41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E6766B3-D945-4E03-9643-17DF23270C24}"/>
              </a:ext>
            </a:extLst>
          </p:cNvPr>
          <p:cNvSpPr txBox="1"/>
          <p:nvPr/>
        </p:nvSpPr>
        <p:spPr>
          <a:xfrm>
            <a:off x="1536394" y="2430672"/>
            <a:ext cx="72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Map </a:t>
            </a:r>
          </a:p>
          <a:p>
            <a:r>
              <a:rPr lang="ko-KR" altLang="en-US" sz="1400" dirty="0"/>
              <a:t>컬렉션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C32E38-DAD1-4638-B7F2-F189A2D38F6D}"/>
              </a:ext>
            </a:extLst>
          </p:cNvPr>
          <p:cNvSpPr txBox="1"/>
          <p:nvPr/>
        </p:nvSpPr>
        <p:spPr>
          <a:xfrm>
            <a:off x="1433562" y="1780755"/>
            <a:ext cx="83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힙</a:t>
            </a:r>
            <a:r>
              <a:rPr lang="en-US" altLang="ko-KR" sz="1400" dirty="0"/>
              <a:t> </a:t>
            </a:r>
            <a:r>
              <a:rPr lang="ko-KR" altLang="en-US" sz="1400" dirty="0"/>
              <a:t>영역</a:t>
            </a:r>
            <a:r>
              <a:rPr lang="en-US" altLang="ko-KR" sz="1400" dirty="0"/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6D695C6-D1F3-44F0-9440-11106F083BA9}"/>
              </a:ext>
            </a:extLst>
          </p:cNvPr>
          <p:cNvSpPr/>
          <p:nvPr/>
        </p:nvSpPr>
        <p:spPr>
          <a:xfrm>
            <a:off x="2235316" y="3447671"/>
            <a:ext cx="825843" cy="4418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값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객체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A6F253-10A1-4A3C-B89D-1FB9F24AEA53}"/>
              </a:ext>
            </a:extLst>
          </p:cNvPr>
          <p:cNvSpPr/>
          <p:nvPr/>
        </p:nvSpPr>
        <p:spPr>
          <a:xfrm>
            <a:off x="2235316" y="1795549"/>
            <a:ext cx="825843" cy="4418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객체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9E20DA-0D48-4925-AD4A-5E4D4A592C9E}"/>
              </a:ext>
            </a:extLst>
          </p:cNvPr>
          <p:cNvCxnSpPr>
            <a:cxnSpLocks/>
          </p:cNvCxnSpPr>
          <p:nvPr/>
        </p:nvCxnSpPr>
        <p:spPr>
          <a:xfrm flipH="1" flipV="1">
            <a:off x="2630480" y="2211399"/>
            <a:ext cx="8878" cy="492704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9125FE6-53A9-480A-A6EF-FFECA29458D9}"/>
              </a:ext>
            </a:extLst>
          </p:cNvPr>
          <p:cNvSpPr/>
          <p:nvPr/>
        </p:nvSpPr>
        <p:spPr>
          <a:xfrm>
            <a:off x="3825685" y="3404853"/>
            <a:ext cx="825843" cy="4418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값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객체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1CA40D-B74E-4A78-88B1-8EF41328FA60}"/>
              </a:ext>
            </a:extLst>
          </p:cNvPr>
          <p:cNvSpPr/>
          <p:nvPr/>
        </p:nvSpPr>
        <p:spPr>
          <a:xfrm>
            <a:off x="3224473" y="1780755"/>
            <a:ext cx="825843" cy="4418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객체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13C782B-5681-4878-89A3-FFC16E05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10690"/>
              </p:ext>
            </p:extLst>
          </p:nvPr>
        </p:nvGraphicFramePr>
        <p:xfrm>
          <a:off x="3438815" y="2520530"/>
          <a:ext cx="549241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41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B2B050-C0FC-484F-970C-2CC3AFA211AA}"/>
              </a:ext>
            </a:extLst>
          </p:cNvPr>
          <p:cNvCxnSpPr>
            <a:cxnSpLocks/>
          </p:cNvCxnSpPr>
          <p:nvPr/>
        </p:nvCxnSpPr>
        <p:spPr>
          <a:xfrm flipH="1" flipV="1">
            <a:off x="3537056" y="2113954"/>
            <a:ext cx="8878" cy="492704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922325-0130-400F-8005-CC6CA932D444}"/>
              </a:ext>
            </a:extLst>
          </p:cNvPr>
          <p:cNvCxnSpPr>
            <a:cxnSpLocks/>
          </p:cNvCxnSpPr>
          <p:nvPr/>
        </p:nvCxnSpPr>
        <p:spPr>
          <a:xfrm>
            <a:off x="3762965" y="3046032"/>
            <a:ext cx="418531" cy="40857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FA30BF-61B5-4561-8DD2-7ADD5852787B}"/>
              </a:ext>
            </a:extLst>
          </p:cNvPr>
          <p:cNvCxnSpPr>
            <a:cxnSpLocks/>
          </p:cNvCxnSpPr>
          <p:nvPr/>
        </p:nvCxnSpPr>
        <p:spPr>
          <a:xfrm>
            <a:off x="2630479" y="3067905"/>
            <a:ext cx="25840" cy="461527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629D668-7838-4774-85DA-972AAC270186}"/>
              </a:ext>
            </a:extLst>
          </p:cNvPr>
          <p:cNvSpPr/>
          <p:nvPr/>
        </p:nvSpPr>
        <p:spPr>
          <a:xfrm>
            <a:off x="4274124" y="1780755"/>
            <a:ext cx="825843" cy="4418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객체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F076B63-74F1-430E-9530-5C7561147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14535"/>
              </p:ext>
            </p:extLst>
          </p:nvPr>
        </p:nvGraphicFramePr>
        <p:xfrm>
          <a:off x="4488467" y="2520530"/>
          <a:ext cx="549241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41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758B27-97E3-4026-BF28-F45E14FE1723}"/>
              </a:ext>
            </a:extLst>
          </p:cNvPr>
          <p:cNvCxnSpPr>
            <a:cxnSpLocks/>
          </p:cNvCxnSpPr>
          <p:nvPr/>
        </p:nvCxnSpPr>
        <p:spPr>
          <a:xfrm flipH="1" flipV="1">
            <a:off x="4586708" y="2113954"/>
            <a:ext cx="8878" cy="492704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02684A-DA8D-4F69-A63F-DB414D3A1042}"/>
              </a:ext>
            </a:extLst>
          </p:cNvPr>
          <p:cNvCxnSpPr>
            <a:cxnSpLocks/>
          </p:cNvCxnSpPr>
          <p:nvPr/>
        </p:nvCxnSpPr>
        <p:spPr>
          <a:xfrm flipH="1">
            <a:off x="4309296" y="3050547"/>
            <a:ext cx="342232" cy="391964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E05A061-FEA4-4B08-9F8F-EBB960B6D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24617"/>
              </p:ext>
            </p:extLst>
          </p:nvPr>
        </p:nvGraphicFramePr>
        <p:xfrm>
          <a:off x="3393257" y="2780928"/>
          <a:ext cx="5616624" cy="107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107285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Map&lt;K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V&gt; map = new HashMap&lt;K, V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&gt;();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Map&lt;String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Integer&gt; map = new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&lt;&gt;();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BD37952-2FB5-4E37-BA69-E678C8BD92B5}"/>
              </a:ext>
            </a:extLst>
          </p:cNvPr>
          <p:cNvSpPr txBox="1"/>
          <p:nvPr/>
        </p:nvSpPr>
        <p:spPr>
          <a:xfrm>
            <a:off x="3476837" y="28505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C00000"/>
                </a:solidFill>
              </a:rPr>
              <a:t>키타입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8FB11-554E-463E-9FB8-731B0E7708EF}"/>
              </a:ext>
            </a:extLst>
          </p:cNvPr>
          <p:cNvSpPr txBox="1"/>
          <p:nvPr/>
        </p:nvSpPr>
        <p:spPr>
          <a:xfrm>
            <a:off x="4331302" y="2850582"/>
            <a:ext cx="82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C00000"/>
                </a:solidFill>
              </a:rPr>
              <a:t>값타입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0" y="97516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Map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901915"/>
            <a:ext cx="9289032" cy="2527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Map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인터페이스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Key-value pair</a:t>
            </a:r>
            <a:r>
              <a:rPr lang="ko-KR" altLang="en-US" sz="1600" dirty="0" smtClean="0"/>
              <a:t>의 객체를 관리하는데 필요한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정의 됨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를 이용하여 값을 저장하거나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 </a:t>
            </a:r>
            <a:r>
              <a:rPr lang="ko-KR" altLang="en-US" sz="1600" dirty="0" err="1" smtClean="0"/>
              <a:t>할때</a:t>
            </a:r>
            <a:r>
              <a:rPr lang="ko-KR" altLang="en-US" sz="1600" dirty="0" smtClean="0"/>
              <a:t> 사용하면 편리함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내부적으로 </a:t>
            </a:r>
            <a:r>
              <a:rPr lang="en-US" altLang="ko-KR" sz="1600" dirty="0" smtClean="0"/>
              <a:t>hash </a:t>
            </a:r>
            <a:r>
              <a:rPr lang="ko-KR" altLang="en-US" sz="1600" dirty="0" smtClean="0"/>
              <a:t>방식으로 구현됨 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Index = hash(key)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해시함수가 위치 계산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가 되는 객체는 유일성 여부를 알기 위해 </a:t>
            </a:r>
            <a:r>
              <a:rPr lang="en-US" altLang="ko-KR" sz="1600" dirty="0" smtClean="0"/>
              <a:t>equals()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hashCode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재정의 함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B2F92F-E9BD-43E0-8573-FFD8E376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29383"/>
              </p:ext>
            </p:extLst>
          </p:nvPr>
        </p:nvGraphicFramePr>
        <p:xfrm>
          <a:off x="1137686" y="4005064"/>
          <a:ext cx="8027746" cy="219647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38206">
                  <a:extLst>
                    <a:ext uri="{9D8B030D-6E8A-4147-A177-3AD203B41FA5}">
                      <a16:colId xmlns:a16="http://schemas.microsoft.com/office/drawing/2014/main" val="2887738532"/>
                    </a:ext>
                  </a:extLst>
                </a:gridCol>
                <a:gridCol w="2598478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091062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추가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put(key, value)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키로 값을 저장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24252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검색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contains(object key)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주어진 키가 저장되어 있는지 여부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24252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isEmpty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컬렉션이 비어 있는지 조사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24252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size()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저장되어 있는 키의 총 수를 리턴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99605084"/>
                  </a:ext>
                </a:extLst>
              </a:tr>
              <a:tr h="24252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객체 삭제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clear()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저장된 모든 키와 값을 삭제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remove(Object key)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주어진 키와 일치하는 객체를 삭제하고 값을 리턴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3116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6"/>
          <a:stretch/>
        </p:blipFill>
        <p:spPr>
          <a:xfrm>
            <a:off x="1352600" y="1340768"/>
            <a:ext cx="6325149" cy="42389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3068960"/>
            <a:ext cx="2019475" cy="1897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0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68760"/>
            <a:ext cx="6287045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73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5261" y="1052736"/>
            <a:ext cx="300360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HashMap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예</a:t>
            </a:r>
            <a:r>
              <a:rPr lang="ko-KR" altLang="en-US" sz="2000" b="1" dirty="0">
                <a:solidFill>
                  <a:srgbClr val="C00000"/>
                </a:solidFill>
              </a:rPr>
              <a:t>제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1" y="1684949"/>
            <a:ext cx="6825535" cy="374441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85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299747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HashMap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예</a:t>
            </a:r>
            <a:r>
              <a:rPr lang="ko-KR" altLang="en-US" sz="2000" b="1" dirty="0">
                <a:solidFill>
                  <a:srgbClr val="C00000"/>
                </a:solidFill>
              </a:rPr>
              <a:t>제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726786"/>
            <a:ext cx="5843655" cy="321438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1726787"/>
            <a:ext cx="2300739" cy="417646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27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60656"/>
            <a:ext cx="3528392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실습 예제 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426120" y="1348688"/>
            <a:ext cx="8631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</a:t>
            </a:r>
          </a:p>
          <a:p>
            <a:r>
              <a:rPr lang="en-US" altLang="ko-KR" dirty="0" smtClean="0"/>
              <a:t>   </a:t>
            </a:r>
            <a:r>
              <a:rPr lang="ko-KR" altLang="en-US" sz="1600" dirty="0" smtClean="0"/>
              <a:t>다음 코드에서 </a:t>
            </a:r>
            <a:r>
              <a:rPr lang="en-US" altLang="ko-KR" sz="1600" dirty="0" err="1" smtClean="0"/>
              <a:t>CarTest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테스트 결과가 </a:t>
            </a:r>
            <a:r>
              <a:rPr lang="en-US" altLang="ko-KR" sz="1600" dirty="0" smtClean="0"/>
              <a:t>true, true, false</a:t>
            </a:r>
            <a:r>
              <a:rPr lang="ko-KR" altLang="en-US" sz="1600" dirty="0" smtClean="0"/>
              <a:t>가 되도록 </a:t>
            </a:r>
            <a:r>
              <a:rPr lang="en-US" altLang="ko-KR" sz="1600" dirty="0" err="1" smtClean="0"/>
              <a:t>HashMap</a:t>
            </a:r>
            <a:r>
              <a:rPr lang="ko-KR" altLang="en-US" sz="1600" dirty="0" smtClean="0"/>
              <a:t>을 사용하여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CarFactory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구현해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40" y="2708920"/>
            <a:ext cx="3383007" cy="193412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99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3" y="1124745"/>
            <a:ext cx="5616624" cy="4898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37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72816"/>
            <a:ext cx="5739081" cy="300166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71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1052736"/>
            <a:ext cx="5379867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33" y="1722347"/>
            <a:ext cx="5768840" cy="4008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04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2065991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타입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844824"/>
            <a:ext cx="3168352" cy="25162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93" y="1124744"/>
            <a:ext cx="5040073" cy="48294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40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90576" y="1023723"/>
            <a:ext cx="5379867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49" y="1916832"/>
            <a:ext cx="7003387" cy="27967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81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980728"/>
            <a:ext cx="7396091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00808"/>
            <a:ext cx="5940486" cy="410445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7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980728"/>
            <a:ext cx="7396091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1" y="1844824"/>
            <a:ext cx="6980525" cy="29949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04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6747" y="155679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MemberArrayListTest.java</a:t>
            </a:r>
            <a:endParaRPr lang="ko-KR" altLang="en-US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" b="1"/>
          <a:stretch/>
        </p:blipFill>
        <p:spPr>
          <a:xfrm>
            <a:off x="662675" y="2060849"/>
            <a:ext cx="2706149" cy="166817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43" y="1340768"/>
            <a:ext cx="5578725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16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908720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HashSet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84784"/>
            <a:ext cx="5204306" cy="47372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30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908720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Member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7" y="1556792"/>
            <a:ext cx="7488832" cy="3983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19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980728"/>
            <a:ext cx="5112568" cy="5084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97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60049" y="1052736"/>
            <a:ext cx="904547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MemberHashSet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9" y="1700808"/>
            <a:ext cx="7733522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30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980728"/>
            <a:ext cx="7011495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221088"/>
            <a:ext cx="3566469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77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1052736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HashMap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27366"/>
            <a:ext cx="5700254" cy="3825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99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429823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비제네릭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타입</a:t>
            </a: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49" y="1663826"/>
            <a:ext cx="5007248" cy="3503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654614"/>
            <a:ext cx="3561893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91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1052736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HashMap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81005"/>
            <a:ext cx="6823624" cy="4365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13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052737"/>
            <a:ext cx="6472775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353143"/>
            <a:ext cx="3384376" cy="18552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13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908720"/>
            <a:ext cx="93610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Stack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클래스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후입선출</a:t>
            </a:r>
            <a:r>
              <a:rPr lang="en-US" altLang="ko-KR" sz="1600" dirty="0"/>
              <a:t>(LIFO : Last in First Out) </a:t>
            </a:r>
            <a:r>
              <a:rPr lang="ko-KR" altLang="en-US" sz="1600" dirty="0"/>
              <a:t>구조 </a:t>
            </a:r>
            <a:r>
              <a:rPr lang="en-US" altLang="ko-KR" sz="1600" dirty="0"/>
              <a:t>– (</a:t>
            </a:r>
            <a:r>
              <a:rPr lang="ko-KR" altLang="en-US" sz="1600" dirty="0"/>
              <a:t>응용 예</a:t>
            </a:r>
            <a:r>
              <a:rPr lang="en-US" altLang="ko-KR" sz="1600" dirty="0"/>
              <a:t>: JVM </a:t>
            </a:r>
            <a:r>
              <a:rPr lang="ko-KR" altLang="en-US" sz="1600" dirty="0" err="1"/>
              <a:t>스택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메모리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접시닦이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 무르기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8FE68B-9296-45F2-96AB-033F96DA2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54445"/>
              </p:ext>
            </p:extLst>
          </p:nvPr>
        </p:nvGraphicFramePr>
        <p:xfrm>
          <a:off x="1312143" y="2226831"/>
          <a:ext cx="6210307" cy="134602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36601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87370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00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메소드명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31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push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객체를 스택에 넣는다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31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pop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스택의 맨 위 객체를 가져온다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객체를 </a:t>
                      </a:r>
                      <a:r>
                        <a:rPr lang="ko-KR" altLang="en-US" sz="1400" dirty="0" err="1" smtClean="0"/>
                        <a:t>스택에서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/>
                        <a:t>제거한다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631478700"/>
                  </a:ext>
                </a:extLst>
              </a:tr>
              <a:tr h="331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isEmpty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스택의</a:t>
                      </a:r>
                      <a:r>
                        <a:rPr lang="ko-KR" altLang="en-US" sz="1400" dirty="0" smtClean="0"/>
                        <a:t> 객체가 비어있는지 여부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043074" y="3840009"/>
            <a:ext cx="2592287" cy="1965255"/>
            <a:chOff x="7202866" y="2114733"/>
            <a:chExt cx="2286638" cy="167722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3F1EBDA-F120-41FB-9DB2-AE5C10EB3806}"/>
                </a:ext>
              </a:extLst>
            </p:cNvPr>
            <p:cNvSpPr/>
            <p:nvPr/>
          </p:nvSpPr>
          <p:spPr>
            <a:xfrm>
              <a:off x="8035075" y="2715019"/>
              <a:ext cx="702054" cy="1076937"/>
            </a:xfrm>
            <a:custGeom>
              <a:avLst/>
              <a:gdLst>
                <a:gd name="connsiteX0" fmla="*/ 0 w 864066"/>
                <a:gd name="connsiteY0" fmla="*/ 0 h 1325461"/>
                <a:gd name="connsiteX1" fmla="*/ 0 w 864066"/>
                <a:gd name="connsiteY1" fmla="*/ 1325461 h 1325461"/>
                <a:gd name="connsiteX2" fmla="*/ 864066 w 864066"/>
                <a:gd name="connsiteY2" fmla="*/ 1325461 h 1325461"/>
                <a:gd name="connsiteX3" fmla="*/ 864066 w 864066"/>
                <a:gd name="connsiteY3" fmla="*/ 8389 h 13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66" h="1325461">
                  <a:moveTo>
                    <a:pt x="0" y="0"/>
                  </a:moveTo>
                  <a:lnTo>
                    <a:pt x="0" y="1325461"/>
                  </a:lnTo>
                  <a:lnTo>
                    <a:pt x="864066" y="1325461"/>
                  </a:lnTo>
                  <a:lnTo>
                    <a:pt x="864066" y="8389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A8DA6E3-2CD1-4F7C-995B-E1D34C08FF7C}"/>
                </a:ext>
              </a:extLst>
            </p:cNvPr>
            <p:cNvSpPr/>
            <p:nvPr/>
          </p:nvSpPr>
          <p:spPr>
            <a:xfrm>
              <a:off x="8062342" y="3415368"/>
              <a:ext cx="640707" cy="3629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839F747-40EC-45A3-A944-16B295DB921F}"/>
                </a:ext>
              </a:extLst>
            </p:cNvPr>
            <p:cNvSpPr/>
            <p:nvPr/>
          </p:nvSpPr>
          <p:spPr>
            <a:xfrm>
              <a:off x="8062342" y="3038781"/>
              <a:ext cx="640707" cy="3629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51E527-C174-417E-9E9A-F9D69C0CD051}"/>
                </a:ext>
              </a:extLst>
            </p:cNvPr>
            <p:cNvSpPr/>
            <p:nvPr/>
          </p:nvSpPr>
          <p:spPr>
            <a:xfrm>
              <a:off x="8062342" y="2657618"/>
              <a:ext cx="640707" cy="3629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endParaRPr lang="ko-KR" altLang="en-US" sz="1300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A6A486DF-1355-43C6-8578-2CBC52D576A0}"/>
                </a:ext>
              </a:extLst>
            </p:cNvPr>
            <p:cNvSpPr/>
            <p:nvPr/>
          </p:nvSpPr>
          <p:spPr>
            <a:xfrm>
              <a:off x="7864674" y="2346952"/>
              <a:ext cx="381699" cy="347618"/>
            </a:xfrm>
            <a:custGeom>
              <a:avLst/>
              <a:gdLst>
                <a:gd name="connsiteX0" fmla="*/ 0 w 469783"/>
                <a:gd name="connsiteY0" fmla="*/ 0 h 427838"/>
                <a:gd name="connsiteX1" fmla="*/ 369115 w 469783"/>
                <a:gd name="connsiteY1" fmla="*/ 167780 h 427838"/>
                <a:gd name="connsiteX2" fmla="*/ 469783 w 469783"/>
                <a:gd name="connsiteY2" fmla="*/ 427838 h 42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783" h="427838">
                  <a:moveTo>
                    <a:pt x="0" y="0"/>
                  </a:moveTo>
                  <a:cubicBezTo>
                    <a:pt x="145409" y="48237"/>
                    <a:pt x="290818" y="96474"/>
                    <a:pt x="369115" y="167780"/>
                  </a:cubicBezTo>
                  <a:cubicBezTo>
                    <a:pt x="447412" y="239086"/>
                    <a:pt x="458597" y="333462"/>
                    <a:pt x="469783" y="42783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A367B82-885F-4CD4-9664-F616726BCCB9}"/>
                </a:ext>
              </a:extLst>
            </p:cNvPr>
            <p:cNvSpPr/>
            <p:nvPr/>
          </p:nvSpPr>
          <p:spPr>
            <a:xfrm flipH="1">
              <a:off x="8426999" y="2325909"/>
              <a:ext cx="381699" cy="347618"/>
            </a:xfrm>
            <a:custGeom>
              <a:avLst/>
              <a:gdLst>
                <a:gd name="connsiteX0" fmla="*/ 0 w 469783"/>
                <a:gd name="connsiteY0" fmla="*/ 0 h 427838"/>
                <a:gd name="connsiteX1" fmla="*/ 369115 w 469783"/>
                <a:gd name="connsiteY1" fmla="*/ 167780 h 427838"/>
                <a:gd name="connsiteX2" fmla="*/ 469783 w 469783"/>
                <a:gd name="connsiteY2" fmla="*/ 427838 h 42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783" h="427838">
                  <a:moveTo>
                    <a:pt x="0" y="0"/>
                  </a:moveTo>
                  <a:cubicBezTo>
                    <a:pt x="145409" y="48237"/>
                    <a:pt x="290818" y="96474"/>
                    <a:pt x="369115" y="167780"/>
                  </a:cubicBezTo>
                  <a:cubicBezTo>
                    <a:pt x="447412" y="239086"/>
                    <a:pt x="458597" y="333462"/>
                    <a:pt x="469783" y="42783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61CB0B-C674-4350-A6F4-CA68034A3A73}"/>
                </a:ext>
              </a:extLst>
            </p:cNvPr>
            <p:cNvSpPr txBox="1"/>
            <p:nvPr/>
          </p:nvSpPr>
          <p:spPr>
            <a:xfrm>
              <a:off x="8761929" y="2146375"/>
              <a:ext cx="72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빼기</a:t>
              </a:r>
              <a:endParaRPr lang="en-US" altLang="ko-KR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0FE518-3E30-4559-BE69-887BC3E958F1}"/>
                </a:ext>
              </a:extLst>
            </p:cNvPr>
            <p:cNvSpPr txBox="1"/>
            <p:nvPr/>
          </p:nvSpPr>
          <p:spPr>
            <a:xfrm>
              <a:off x="8754841" y="2401143"/>
              <a:ext cx="70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(pop)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81618E-E7EC-4225-9282-DA09AE2754DC}"/>
                </a:ext>
              </a:extLst>
            </p:cNvPr>
            <p:cNvSpPr txBox="1"/>
            <p:nvPr/>
          </p:nvSpPr>
          <p:spPr>
            <a:xfrm>
              <a:off x="7202866" y="2114733"/>
              <a:ext cx="77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넣기</a:t>
              </a:r>
              <a:endParaRPr lang="en-US" altLang="ko-KR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2AA1F2-15C1-4717-999A-209F9494788E}"/>
                </a:ext>
              </a:extLst>
            </p:cNvPr>
            <p:cNvSpPr txBox="1"/>
            <p:nvPr/>
          </p:nvSpPr>
          <p:spPr>
            <a:xfrm>
              <a:off x="7264898" y="2349841"/>
              <a:ext cx="70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(push)</a:t>
              </a:r>
              <a:endParaRPr lang="en-US" altLang="ko-KR" sz="1400" dirty="0"/>
            </a:p>
          </p:txBody>
        </p:sp>
      </p:grp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48" y="3784196"/>
            <a:ext cx="2424269" cy="23926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3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1052736"/>
            <a:ext cx="5544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Stack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클래스로 동전 넣고 빼기 구현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4160563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3861048"/>
            <a:ext cx="1800200" cy="960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25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6768752" cy="4817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3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스택</a:t>
            </a:r>
            <a:r>
              <a:rPr lang="en-US" altLang="ko-KR" dirty="0"/>
              <a:t>(</a:t>
            </a:r>
            <a:r>
              <a:rPr lang="en-US" altLang="ko-KR" dirty="0" smtClean="0"/>
              <a:t>Stack)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6" y="980728"/>
            <a:ext cx="509183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활용하여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Stack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73" y="1556792"/>
            <a:ext cx="4955342" cy="4694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스택</a:t>
            </a:r>
            <a:r>
              <a:rPr lang="en-US" altLang="ko-KR" dirty="0"/>
              <a:t>(</a:t>
            </a:r>
            <a:r>
              <a:rPr lang="en-US" altLang="ko-KR" dirty="0" smtClean="0"/>
              <a:t>Stack)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6" y="980728"/>
            <a:ext cx="509183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활용하여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Stack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4814249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4041088"/>
            <a:ext cx="1615580" cy="1188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48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24E8FA-4336-401A-8FBD-ED93AA11B426}"/>
              </a:ext>
            </a:extLst>
          </p:cNvPr>
          <p:cNvSpPr txBox="1"/>
          <p:nvPr/>
        </p:nvSpPr>
        <p:spPr>
          <a:xfrm>
            <a:off x="560512" y="980728"/>
            <a:ext cx="9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Queue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인터페이스</a:t>
            </a:r>
            <a:endParaRPr lang="en-US" altLang="ko-KR" sz="2000" b="1" dirty="0" smtClean="0"/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선입선출</a:t>
            </a:r>
            <a:r>
              <a:rPr lang="en-US" altLang="ko-KR" sz="1600" dirty="0" smtClean="0"/>
              <a:t>(FIFO : First in First Out) </a:t>
            </a:r>
            <a:r>
              <a:rPr lang="ko-KR" altLang="en-US" sz="1600" dirty="0" smtClean="0"/>
              <a:t>구조 </a:t>
            </a:r>
            <a:r>
              <a:rPr lang="en-US" altLang="ko-KR" sz="1600" dirty="0" smtClean="0"/>
              <a:t>– (</a:t>
            </a:r>
            <a:r>
              <a:rPr lang="ko-KR" altLang="en-US" sz="1600" dirty="0" smtClean="0"/>
              <a:t>응용 예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버스정류장 줄서기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운영체제 </a:t>
            </a:r>
            <a:r>
              <a:rPr lang="ko-KR" altLang="en-US" sz="1600" dirty="0" err="1" smtClean="0"/>
              <a:t>메시지큐</a:t>
            </a:r>
            <a:r>
              <a:rPr lang="en-US" altLang="ko-KR" sz="1600" dirty="0" smtClean="0"/>
              <a:t>)</a:t>
            </a:r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주요 </a:t>
            </a:r>
            <a:r>
              <a:rPr lang="ko-KR" altLang="en-US" sz="1600" dirty="0"/>
              <a:t>메소드</a:t>
            </a:r>
            <a:endParaRPr lang="en-US" altLang="ko-KR" sz="16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493445-9426-4210-96CD-8E97F2591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02023"/>
              </p:ext>
            </p:extLst>
          </p:nvPr>
        </p:nvGraphicFramePr>
        <p:xfrm>
          <a:off x="1488135" y="2273390"/>
          <a:ext cx="5613362" cy="144364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326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380745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46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메소드명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5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offer()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</a:t>
                      </a:r>
                      <a:r>
                        <a:rPr lang="ko-KR" altLang="en-US" sz="1400" dirty="0" smtClean="0"/>
                        <a:t>객체를</a:t>
                      </a:r>
                      <a:r>
                        <a:rPr lang="ko-KR" altLang="en-US" sz="1400" baseline="0" dirty="0" smtClean="0"/>
                        <a:t> 넣는다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65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poll()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 하나를 가져온다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객체를 큐에서 제거한다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631478700"/>
                  </a:ext>
                </a:extLst>
              </a:tr>
              <a:tr h="365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isEmpty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스택의</a:t>
                      </a:r>
                      <a:r>
                        <a:rPr lang="ko-KR" altLang="en-US" sz="1400" dirty="0" smtClean="0"/>
                        <a:t> 객체가 비어있는지 여부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739783" y="4240522"/>
            <a:ext cx="3321229" cy="1221145"/>
            <a:chOff x="6537176" y="2572808"/>
            <a:chExt cx="3192377" cy="10198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610F33-56A9-42DE-ACFD-4AB5FCB19386}"/>
                </a:ext>
              </a:extLst>
            </p:cNvPr>
            <p:cNvSpPr txBox="1"/>
            <p:nvPr/>
          </p:nvSpPr>
          <p:spPr>
            <a:xfrm>
              <a:off x="6664976" y="2572808"/>
              <a:ext cx="70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빼</a:t>
              </a:r>
              <a:r>
                <a:rPr lang="ko-KR" altLang="en-US" sz="1400" dirty="0" smtClean="0"/>
                <a:t>기</a:t>
              </a:r>
              <a:endParaRPr lang="en-US" altLang="ko-KR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22B9D6-D476-438E-A7F5-0DB3E867D1A0}"/>
                </a:ext>
              </a:extLst>
            </p:cNvPr>
            <p:cNvSpPr txBox="1"/>
            <p:nvPr/>
          </p:nvSpPr>
          <p:spPr>
            <a:xfrm>
              <a:off x="6537176" y="2868287"/>
              <a:ext cx="961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en-US" altLang="ko-KR" sz="1400" dirty="0" err="1" smtClean="0"/>
                <a:t>dequee</a:t>
              </a:r>
              <a:r>
                <a:rPr lang="en-US" altLang="ko-KR" sz="1400" dirty="0" smtClean="0"/>
                <a:t>)</a:t>
              </a:r>
              <a:endParaRPr lang="en-US" altLang="ko-KR" sz="14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6C9F632-B06E-4CD9-87DA-16BCCA2D6DE9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98" y="2586541"/>
              <a:ext cx="141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945FA2E-D57D-431F-BE55-4B6FB505452B}"/>
                </a:ext>
              </a:extLst>
            </p:cNvPr>
            <p:cNvCxnSpPr>
              <a:cxnSpLocks/>
            </p:cNvCxnSpPr>
            <p:nvPr/>
          </p:nvCxnSpPr>
          <p:spPr>
            <a:xfrm>
              <a:off x="7456067" y="3145458"/>
              <a:ext cx="141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CAFF74-E451-4A10-A383-E560BCD0DB34}"/>
                </a:ext>
              </a:extLst>
            </p:cNvPr>
            <p:cNvSpPr/>
            <p:nvPr/>
          </p:nvSpPr>
          <p:spPr>
            <a:xfrm>
              <a:off x="7557878" y="2609680"/>
              <a:ext cx="356142" cy="5127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endParaRPr lang="ko-KR" altLang="en-US" sz="13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A620BAF-D88D-4D89-A47E-D61A1126B7AE}"/>
                </a:ext>
              </a:extLst>
            </p:cNvPr>
            <p:cNvSpPr/>
            <p:nvPr/>
          </p:nvSpPr>
          <p:spPr>
            <a:xfrm>
              <a:off x="7954917" y="2616497"/>
              <a:ext cx="356142" cy="50546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536BE4C-35E2-4052-980E-31E7EE48CAF3}"/>
                </a:ext>
              </a:extLst>
            </p:cNvPr>
            <p:cNvSpPr/>
            <p:nvPr/>
          </p:nvSpPr>
          <p:spPr>
            <a:xfrm>
              <a:off x="8363876" y="2616986"/>
              <a:ext cx="356142" cy="5054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ED855F3-7620-4BE8-B841-D36796B5A8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9070" y="2863066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FF0C83-B246-4BAC-B847-EA82D76532B7}"/>
                </a:ext>
              </a:extLst>
            </p:cNvPr>
            <p:cNvSpPr txBox="1"/>
            <p:nvPr/>
          </p:nvSpPr>
          <p:spPr>
            <a:xfrm>
              <a:off x="8874623" y="2572808"/>
              <a:ext cx="74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넣</a:t>
              </a:r>
              <a:r>
                <a:rPr lang="ko-KR" altLang="en-US" sz="1400" smtClean="0"/>
                <a:t>기</a:t>
              </a:r>
              <a:endParaRPr lang="en-US" altLang="ko-KR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1F575A-D26A-4807-9A30-0631396A4DA8}"/>
                </a:ext>
              </a:extLst>
            </p:cNvPr>
            <p:cNvSpPr txBox="1"/>
            <p:nvPr/>
          </p:nvSpPr>
          <p:spPr>
            <a:xfrm>
              <a:off x="8868266" y="2868287"/>
              <a:ext cx="861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en-US" altLang="ko-KR" sz="1400" dirty="0" err="1" smtClean="0"/>
                <a:t>enquee</a:t>
              </a:r>
              <a:r>
                <a:rPr lang="en-US" altLang="ko-KR" sz="1400" dirty="0" smtClean="0"/>
                <a:t>)</a:t>
              </a:r>
              <a:endParaRPr lang="en-US" altLang="ko-KR" sz="14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5100326-1992-4CBD-932F-DAAFC7C45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3083" y="2864009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F4228E-0294-4E11-A5CA-B9F1EC49D343}"/>
                </a:ext>
              </a:extLst>
            </p:cNvPr>
            <p:cNvSpPr txBox="1"/>
            <p:nvPr/>
          </p:nvSpPr>
          <p:spPr>
            <a:xfrm>
              <a:off x="7688239" y="3284918"/>
              <a:ext cx="967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큐</a:t>
              </a:r>
              <a:r>
                <a:rPr lang="en-US" altLang="ko-KR" sz="1400" dirty="0" smtClean="0"/>
                <a:t>(Queue)</a:t>
              </a:r>
              <a:endParaRPr lang="en-US" altLang="ko-KR" sz="1400" dirty="0"/>
            </a:p>
          </p:txBody>
        </p:sp>
      </p:grp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41575"/>
            <a:ext cx="3148799" cy="2303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0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930786"/>
            <a:ext cx="6048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Queue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이용한 메시지 큐 구현하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78" y="1628799"/>
            <a:ext cx="5134943" cy="31490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07" y="5013176"/>
            <a:ext cx="3011777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64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40" y="953965"/>
            <a:ext cx="6663863" cy="52844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4497212" y="2564904"/>
            <a:ext cx="5256755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Queue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인터페이스를 구현한 대표적인 클래스는 </a:t>
            </a:r>
            <a:r>
              <a:rPr lang="en-US" altLang="ko-KR" sz="1400" b="1" dirty="0" err="1" smtClean="0">
                <a:solidFill>
                  <a:sysClr val="windowText" lastClr="000000"/>
                </a:solidFill>
              </a:rPr>
              <a:t>LinkedList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프로그래밍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3D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프린터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28800"/>
            <a:ext cx="4592805" cy="388843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07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9244" y="1052736"/>
            <a:ext cx="848821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활용하여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Queue(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큐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20496"/>
            <a:ext cx="6026334" cy="38164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24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9244" y="1052736"/>
            <a:ext cx="848821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활용하여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Queue(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큐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16375"/>
            <a:ext cx="4680520" cy="2831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80" y="3573016"/>
            <a:ext cx="1104123" cy="10081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5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제네릭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프로그래밍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3D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프린터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23" y="1772816"/>
            <a:ext cx="4244708" cy="1752752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3673671"/>
            <a:ext cx="4282811" cy="177561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77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2753" y="980728"/>
            <a:ext cx="5018319" cy="521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GenericPrinter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Test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72816"/>
            <a:ext cx="7453006" cy="247671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50" y="4581128"/>
            <a:ext cx="2034716" cy="57155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04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9698</TotalTime>
  <Words>1708</Words>
  <Application>Microsoft Office PowerPoint</Application>
  <PresentationFormat>A4 용지(210x297mm)</PresentationFormat>
  <Paragraphs>512</Paragraphs>
  <Slides>71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14장. 컬렉션 프레임워크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제네릭(Generic)</vt:lpstr>
      <vt:lpstr> 컬렉션 프레임워크</vt:lpstr>
      <vt:lpstr> 컬렉션 프레임워크</vt:lpstr>
      <vt:lpstr> 컬렉션 프레임워크</vt:lpstr>
      <vt:lpstr> 컬렉션 프레임워크</vt:lpstr>
      <vt:lpstr> 컬렉션 프레임워크</vt:lpstr>
      <vt:lpstr> List 인터페이스</vt:lpstr>
      <vt:lpstr> List 인터페이스</vt:lpstr>
      <vt:lpstr> Vector 클래스</vt:lpstr>
      <vt:lpstr> Vector 클래스</vt:lpstr>
      <vt:lpstr> Vector 클래스</vt:lpstr>
      <vt:lpstr> Vector 클래스</vt:lpstr>
      <vt:lpstr> Vector 클래스</vt:lpstr>
      <vt:lpstr> LinkedList 클래스</vt:lpstr>
      <vt:lpstr> LinkedList 클래스</vt:lpstr>
      <vt:lpstr> LinkedList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HashSet 응용 프로그램</vt:lpstr>
      <vt:lpstr> HashSet 응용 프로그램</vt:lpstr>
      <vt:lpstr> Map 인터페이스</vt:lpstr>
      <vt:lpstr> Map 인터페이스</vt:lpstr>
      <vt:lpstr>PowerPoint 프레젠테이션</vt:lpstr>
      <vt:lpstr> Map 인터페이스</vt:lpstr>
      <vt:lpstr> Map 인터페이스</vt:lpstr>
      <vt:lpstr> Map 인터페이스</vt:lpstr>
      <vt:lpstr> Map 인터페이스</vt:lpstr>
      <vt:lpstr> HashMap 응용 프로그램</vt:lpstr>
      <vt:lpstr> HashMap 응용 프로그램</vt:lpstr>
      <vt:lpstr> HashMap 응용 프로그램</vt:lpstr>
      <vt:lpstr> 회원 관리 프로그램</vt:lpstr>
      <vt:lpstr> 회원 관리 프로그램</vt:lpstr>
      <vt:lpstr> 회원 관리 프로그램</vt:lpstr>
      <vt:lpstr> 회원 관리 프로그램</vt:lpstr>
      <vt:lpstr> 회원 관리 프로그램</vt:lpstr>
      <vt:lpstr> Set 인터페이스</vt:lpstr>
      <vt:lpstr> Set 인터페이스</vt:lpstr>
      <vt:lpstr> Set 인터페이스</vt:lpstr>
      <vt:lpstr> Set 인터페이스</vt:lpstr>
      <vt:lpstr> Set 인터페이스</vt:lpstr>
      <vt:lpstr> Map 인터페이스</vt:lpstr>
      <vt:lpstr> Map 인터페이스</vt:lpstr>
      <vt:lpstr> Map 인터페이스</vt:lpstr>
      <vt:lpstr>PowerPoint 프레젠테이션</vt:lpstr>
      <vt:lpstr>PowerPoint 프레젠테이션</vt:lpstr>
      <vt:lpstr>PowerPoint 프레젠테이션</vt:lpstr>
      <vt:lpstr> 스택(Stack)</vt:lpstr>
      <vt:lpstr> 스택(Stack)</vt:lpstr>
      <vt:lpstr>PowerPoint 프레젠테이션</vt:lpstr>
      <vt:lpstr>PowerPoint 프레젠테이션</vt:lpstr>
      <vt:lpstr>PowerPoint 프레젠테이션</vt:lpstr>
      <vt:lpstr> 큐(Queue)</vt:lpstr>
      <vt:lpstr> 큐(Queue)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600</cp:revision>
  <dcterms:created xsi:type="dcterms:W3CDTF">2019-03-04T02:36:55Z</dcterms:created>
  <dcterms:modified xsi:type="dcterms:W3CDTF">2023-07-08T04:06:09Z</dcterms:modified>
</cp:coreProperties>
</file>