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419" r:id="rId3"/>
    <p:sldId id="358" r:id="rId4"/>
    <p:sldId id="361" r:id="rId5"/>
    <p:sldId id="362" r:id="rId6"/>
    <p:sldId id="377" r:id="rId7"/>
    <p:sldId id="381" r:id="rId8"/>
    <p:sldId id="420" r:id="rId9"/>
    <p:sldId id="413" r:id="rId10"/>
    <p:sldId id="364" r:id="rId11"/>
    <p:sldId id="392" r:id="rId12"/>
    <p:sldId id="393" r:id="rId13"/>
    <p:sldId id="394" r:id="rId14"/>
    <p:sldId id="395" r:id="rId15"/>
    <p:sldId id="421" r:id="rId16"/>
    <p:sldId id="422" r:id="rId17"/>
    <p:sldId id="423" r:id="rId18"/>
    <p:sldId id="424" r:id="rId19"/>
    <p:sldId id="425" r:id="rId20"/>
    <p:sldId id="426" r:id="rId21"/>
    <p:sldId id="397" r:id="rId22"/>
    <p:sldId id="414" r:id="rId23"/>
    <p:sldId id="407" r:id="rId24"/>
    <p:sldId id="408" r:id="rId25"/>
    <p:sldId id="409" r:id="rId26"/>
    <p:sldId id="398" r:id="rId27"/>
    <p:sldId id="399" r:id="rId28"/>
    <p:sldId id="400" r:id="rId29"/>
    <p:sldId id="427" r:id="rId30"/>
    <p:sldId id="428" r:id="rId31"/>
    <p:sldId id="429" r:id="rId32"/>
    <p:sldId id="403" r:id="rId33"/>
    <p:sldId id="402" r:id="rId34"/>
    <p:sldId id="404" r:id="rId35"/>
    <p:sldId id="405" r:id="rId36"/>
    <p:sldId id="374" r:id="rId37"/>
    <p:sldId id="417" r:id="rId38"/>
    <p:sldId id="369" r:id="rId39"/>
    <p:sldId id="415" r:id="rId40"/>
    <p:sldId id="370" r:id="rId41"/>
    <p:sldId id="385" r:id="rId42"/>
    <p:sldId id="371" r:id="rId43"/>
    <p:sldId id="375" r:id="rId4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018" y="-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10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인터페이스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(interface)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000" i="1" dirty="0" smtClean="0">
                <a:solidFill>
                  <a:schemeClr val="bg1"/>
                </a:solidFill>
              </a:rPr>
              <a:t>interface</a:t>
            </a:r>
            <a:endParaRPr lang="ko-KR" altLang="en-US" sz="18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20089" y="1196752"/>
            <a:ext cx="5661103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리모컨으로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TV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와 오디오 구현하기 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grpSp>
        <p:nvGrpSpPr>
          <p:cNvPr id="39" name="그룹 38"/>
          <p:cNvGrpSpPr/>
          <p:nvPr/>
        </p:nvGrpSpPr>
        <p:grpSpPr>
          <a:xfrm rot="20670372">
            <a:off x="4347179" y="2871036"/>
            <a:ext cx="1080120" cy="130282"/>
            <a:chOff x="7617297" y="4088181"/>
            <a:chExt cx="605520" cy="130282"/>
          </a:xfrm>
        </p:grpSpPr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xmlns="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xmlns="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4589657" y="2445118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  <p:grpSp>
        <p:nvGrpSpPr>
          <p:cNvPr id="43" name="그룹 42"/>
          <p:cNvGrpSpPr/>
          <p:nvPr/>
        </p:nvGrpSpPr>
        <p:grpSpPr>
          <a:xfrm rot="1169996">
            <a:off x="4346848" y="3674796"/>
            <a:ext cx="1080120" cy="130282"/>
            <a:chOff x="7617297" y="4088181"/>
            <a:chExt cx="605520" cy="130282"/>
          </a:xfrm>
        </p:grpSpPr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xmlns="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4622632" y="3991840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529064" y="2132856"/>
            <a:ext cx="1800200" cy="7544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Television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529064" y="3826687"/>
            <a:ext cx="1800200" cy="7544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Audio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712640" y="2060848"/>
            <a:ext cx="2376264" cy="59324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ysClr val="windowText" lastClr="000000"/>
                </a:solidFill>
              </a:rPr>
              <a:t>&lt;&lt;interface&gt;&gt;</a:t>
            </a:r>
            <a:endParaRPr lang="ko-KR" altLang="en-US" i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i="1" dirty="0" err="1" smtClean="0">
                <a:solidFill>
                  <a:sysClr val="windowText" lastClr="000000"/>
                </a:solidFill>
              </a:rPr>
              <a:t>RemoteControl</a:t>
            </a:r>
            <a:endParaRPr lang="en-US" altLang="ko-KR" i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712640" y="2651740"/>
            <a:ext cx="2376264" cy="20734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turnOn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()</a:t>
            </a:r>
          </a:p>
          <a:p>
            <a:pPr algn="ctr">
              <a:lnSpc>
                <a:spcPct val="150000"/>
              </a:lnSpc>
            </a:pP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turnOff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()</a:t>
            </a:r>
          </a:p>
          <a:p>
            <a:pPr algn="ctr">
              <a:lnSpc>
                <a:spcPct val="150000"/>
              </a:lnSpc>
            </a:pP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setVolumn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setMute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boolean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changeBattery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7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256475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리모컨 인터페이스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32" y="1049287"/>
            <a:ext cx="5040560" cy="51822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703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249275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Television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클래</a:t>
            </a:r>
            <a:r>
              <a:rPr lang="ko-KR" altLang="en-US" sz="2000" b="1" dirty="0">
                <a:solidFill>
                  <a:srgbClr val="C00000"/>
                </a:solidFill>
              </a:rPr>
              <a:t>스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616" y="938146"/>
            <a:ext cx="5464808" cy="5400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12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234873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Audio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클래</a:t>
            </a:r>
            <a:r>
              <a:rPr lang="ko-KR" altLang="en-US" sz="2000" b="1" dirty="0">
                <a:solidFill>
                  <a:srgbClr val="C00000"/>
                </a:solidFill>
              </a:rPr>
              <a:t>스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555" y="939386"/>
            <a:ext cx="5646191" cy="53285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110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306881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리모컨 테스트 클래</a:t>
            </a:r>
            <a:r>
              <a:rPr lang="ko-KR" altLang="en-US" sz="2000" b="1" dirty="0">
                <a:solidFill>
                  <a:srgbClr val="C00000"/>
                </a:solidFill>
              </a:rPr>
              <a:t>스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556792"/>
            <a:ext cx="5369676" cy="46805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2799267"/>
            <a:ext cx="2082695" cy="28619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5804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다중 인터페이스 구현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64105" y="1568330"/>
            <a:ext cx="5661103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b="1" dirty="0" smtClean="0"/>
              <a:t>리모컨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검색 인터페이스를 구현한 스마트</a:t>
            </a:r>
            <a:r>
              <a:rPr lang="en-US" altLang="ko-KR" sz="1800" b="1" dirty="0" smtClean="0"/>
              <a:t>TV</a:t>
            </a:r>
            <a:r>
              <a:rPr lang="ko-KR" altLang="en-US" sz="1800" b="1" dirty="0" smtClean="0"/>
              <a:t> </a:t>
            </a:r>
            <a:endParaRPr lang="en-US" altLang="ko-KR" sz="1800" b="1" dirty="0"/>
          </a:p>
        </p:txBody>
      </p:sp>
      <p:grpSp>
        <p:nvGrpSpPr>
          <p:cNvPr id="39" name="그룹 38"/>
          <p:cNvGrpSpPr/>
          <p:nvPr/>
        </p:nvGrpSpPr>
        <p:grpSpPr>
          <a:xfrm rot="1361024">
            <a:off x="4254581" y="3392664"/>
            <a:ext cx="1080120" cy="130282"/>
            <a:chOff x="7617297" y="4088181"/>
            <a:chExt cx="605520" cy="130282"/>
          </a:xfrm>
        </p:grpSpPr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xmlns="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xmlns="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4694845" y="3164589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601072" y="3730360"/>
            <a:ext cx="1800200" cy="7544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smartTV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56656" y="2204864"/>
            <a:ext cx="2232248" cy="59324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i="1" dirty="0">
                <a:solidFill>
                  <a:sysClr val="windowText" lastClr="000000"/>
                </a:solidFill>
              </a:rPr>
              <a:t>&lt;&lt;interface&gt;&gt;</a:t>
            </a:r>
            <a:endParaRPr lang="ko-KR" altLang="en-US" sz="1600" i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i="1" dirty="0" err="1" smtClean="0">
                <a:solidFill>
                  <a:sysClr val="windowText" lastClr="000000"/>
                </a:solidFill>
              </a:rPr>
              <a:t>RemoteControl</a:t>
            </a:r>
            <a:endParaRPr lang="en-US" altLang="ko-KR" i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56656" y="2795756"/>
            <a:ext cx="2232248" cy="152643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turnOn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()</a:t>
            </a:r>
          </a:p>
          <a:p>
            <a:pPr algn="ctr"/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turnOff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()</a:t>
            </a:r>
          </a:p>
          <a:p>
            <a:pPr algn="ctr"/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setVolumn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)</a:t>
            </a:r>
          </a:p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setMute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boolean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</a:t>
            </a:r>
          </a:p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changeBattery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856656" y="4730006"/>
            <a:ext cx="2232248" cy="59324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i="1" dirty="0">
                <a:solidFill>
                  <a:sysClr val="windowText" lastClr="000000"/>
                </a:solidFill>
              </a:rPr>
              <a:t>&lt;&lt;interface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&gt;&gt;</a:t>
            </a:r>
            <a:r>
              <a:rPr lang="en-US" altLang="ko-KR" i="1" dirty="0" smtClean="0">
                <a:solidFill>
                  <a:sysClr val="windowText" lastClr="000000"/>
                </a:solidFill>
              </a:rPr>
              <a:t/>
            </a:r>
            <a:br>
              <a:rPr lang="en-US" altLang="ko-KR" i="1" dirty="0" smtClean="0">
                <a:solidFill>
                  <a:sysClr val="windowText" lastClr="000000"/>
                </a:solidFill>
              </a:rPr>
            </a:br>
            <a:r>
              <a:rPr lang="en-US" altLang="ko-KR" i="1" dirty="0" smtClean="0">
                <a:solidFill>
                  <a:sysClr val="windowText" lastClr="000000"/>
                </a:solidFill>
              </a:rPr>
              <a:t>Searchable</a:t>
            </a:r>
            <a:endParaRPr lang="ko-KR" altLang="en-US" i="1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56656" y="5329366"/>
            <a:ext cx="2232248" cy="63324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i="1" dirty="0">
                <a:solidFill>
                  <a:sysClr val="windowText" lastClr="000000"/>
                </a:solidFill>
              </a:rPr>
              <a:t>s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earch()</a:t>
            </a:r>
          </a:p>
        </p:txBody>
      </p:sp>
      <p:grpSp>
        <p:nvGrpSpPr>
          <p:cNvPr id="21" name="그룹 20"/>
          <p:cNvGrpSpPr/>
          <p:nvPr/>
        </p:nvGrpSpPr>
        <p:grpSpPr>
          <a:xfrm rot="19660051">
            <a:off x="4352140" y="4882748"/>
            <a:ext cx="1080120" cy="130282"/>
            <a:chOff x="7617297" y="4088181"/>
            <a:chExt cx="605520" cy="130282"/>
          </a:xfrm>
        </p:grpSpPr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xmlns="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4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124744"/>
            <a:ext cx="8469415" cy="1080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ko-KR" sz="1600" b="1" dirty="0" smtClean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73080" y="45224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&lt;class&gt;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3876" y="1187263"/>
            <a:ext cx="712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dirty="0"/>
              <a:t>인터페이스는 한 클래스가 여러 인터페이스를 다중 구현할 수 있다</a:t>
            </a:r>
            <a:r>
              <a:rPr lang="en-US" altLang="ko-KR" dirty="0" smtClean="0"/>
              <a:t>.</a:t>
            </a:r>
            <a:endParaRPr lang="en-US" altLang="ko-KR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06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다중 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5661103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리모컨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검색 인터페이스를 구현한 스마트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TV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92560" y="1736647"/>
            <a:ext cx="268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Searchable </a:t>
            </a:r>
            <a:r>
              <a:rPr lang="ko-KR" altLang="en-US" b="1" dirty="0" smtClean="0"/>
              <a:t>인터페이스 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98" y="2348880"/>
            <a:ext cx="4462538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88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다중 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930919"/>
            <a:ext cx="5456393" cy="53878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58"/>
          <a:stretch/>
        </p:blipFill>
        <p:spPr>
          <a:xfrm>
            <a:off x="5241032" y="3356992"/>
            <a:ext cx="4381707" cy="9449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05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다중 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5661103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스마트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TV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테스트  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700808"/>
            <a:ext cx="4298053" cy="31244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093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구현 객체 사용 방법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277392"/>
            <a:ext cx="4000847" cy="29644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2636912"/>
            <a:ext cx="3932261" cy="25910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985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052736"/>
            <a:ext cx="2060703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인터페이스란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84097" y="1552724"/>
            <a:ext cx="82013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개발 코드와 객체가 서로 통신하는 접점 역할을 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모든 </a:t>
            </a:r>
            <a:r>
              <a:rPr lang="ko-KR" altLang="en-US" sz="1600" dirty="0" err="1"/>
              <a:t>메서드가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추상메서드</a:t>
            </a:r>
            <a:r>
              <a:rPr lang="en-US" altLang="ko-KR" sz="1600" dirty="0"/>
              <a:t>(abstract method)</a:t>
            </a:r>
            <a:r>
              <a:rPr lang="ko-KR" altLang="en-US" sz="1600" dirty="0"/>
              <a:t>로 이루어진 클래스이다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형식적인 선언만 있고 구현은 없다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추상클래스처럼 상속 관계는 아님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인터페이스의 역할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클래스 혹은 프로그램이 제공하는 기능을 명시적으로 선언하는 역할을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즉 인터페이스만 봐도 어떤 매개변수가 사용되는지 또는 어떤 </a:t>
            </a:r>
            <a:r>
              <a:rPr lang="ko-KR" altLang="en-US" sz="1600" dirty="0" err="1" smtClean="0"/>
              <a:t>자료형이</a:t>
            </a:r>
            <a:r>
              <a:rPr lang="ko-KR" altLang="en-US" sz="1600" dirty="0" smtClean="0"/>
              <a:t> 반환되는지 알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596740" y="3952801"/>
            <a:ext cx="576064" cy="1872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인터페이스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568624" y="4532141"/>
            <a:ext cx="1728192" cy="697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개발코드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육각형 8"/>
          <p:cNvSpPr/>
          <p:nvPr/>
        </p:nvSpPr>
        <p:spPr>
          <a:xfrm>
            <a:off x="6538003" y="4010083"/>
            <a:ext cx="1008112" cy="828092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객</a:t>
            </a:r>
            <a:r>
              <a:rPr lang="ko-KR" altLang="en-US" dirty="0"/>
              <a:t>체</a:t>
            </a:r>
          </a:p>
        </p:txBody>
      </p:sp>
      <p:sp>
        <p:nvSpPr>
          <p:cNvPr id="11" name="육각형 10"/>
          <p:cNvSpPr/>
          <p:nvPr/>
        </p:nvSpPr>
        <p:spPr>
          <a:xfrm>
            <a:off x="6538003" y="5121188"/>
            <a:ext cx="1008112" cy="828092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객</a:t>
            </a:r>
            <a:r>
              <a:rPr lang="ko-KR" altLang="en-US"/>
              <a:t>체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440832" y="4725144"/>
            <a:ext cx="10081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440832" y="5085184"/>
            <a:ext cx="10081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04828" y="428512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메서드호출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440832" y="525559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리턴</a:t>
            </a:r>
            <a:r>
              <a:rPr lang="ko-KR" altLang="en-US" sz="1400" dirty="0" err="1"/>
              <a:t>값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5443653" y="4365104"/>
            <a:ext cx="10081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5443653" y="4523261"/>
            <a:ext cx="10081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07649" y="405732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메서드호출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457056" y="458112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리턴</a:t>
            </a:r>
            <a:r>
              <a:rPr lang="ko-KR" altLang="en-US" sz="1400" dirty="0" err="1"/>
              <a:t>값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443653" y="5428965"/>
            <a:ext cx="10081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5443653" y="5587122"/>
            <a:ext cx="10081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07649" y="512118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메서드호출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457056" y="5644989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리턴</a:t>
            </a:r>
            <a:r>
              <a:rPr lang="ko-KR" altLang="en-US" sz="1400" dirty="0" err="1"/>
              <a:t>값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506203" y="371703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구현 객체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4372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구현 객체 사용 방법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24" y="1032024"/>
            <a:ext cx="5342083" cy="49610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096" y="2708921"/>
            <a:ext cx="2077105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217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ko-KR" altLang="en-US" dirty="0"/>
              <a:t>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980728"/>
            <a:ext cx="2780783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타입 변환과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다형성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064568" y="1504456"/>
            <a:ext cx="8064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이전 학습에서 상속의 </a:t>
            </a:r>
            <a:r>
              <a:rPr lang="ko-KR" altLang="en-US" sz="1600" dirty="0"/>
              <a:t>타입변환과 다형성에 대해 </a:t>
            </a:r>
            <a:r>
              <a:rPr lang="ko-KR" altLang="en-US" sz="1600" dirty="0" smtClean="0"/>
              <a:t>공부했다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인터페이스도 </a:t>
            </a:r>
            <a:r>
              <a:rPr lang="ko-KR" altLang="en-US" sz="1600" dirty="0" err="1"/>
              <a:t>다형성을</a:t>
            </a:r>
            <a:r>
              <a:rPr lang="ko-KR" altLang="en-US" sz="1600" dirty="0"/>
              <a:t> 구현하는 기술이 사용된다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다형성</a:t>
            </a:r>
            <a:r>
              <a:rPr lang="ko-KR" altLang="en-US" sz="1600" dirty="0" smtClean="0"/>
              <a:t>은 </a:t>
            </a:r>
            <a:r>
              <a:rPr lang="ko-KR" altLang="en-US" sz="1600" dirty="0"/>
              <a:t>하나의 타입에 대입되는 객체에 따라서 실행 결과가 다양한 형태로 나오는 </a:t>
            </a:r>
            <a:r>
              <a:rPr lang="ko-KR" altLang="en-US" sz="1600" dirty="0" smtClean="0"/>
              <a:t>성질을 </a:t>
            </a:r>
            <a:r>
              <a:rPr lang="ko-KR" altLang="en-US" sz="1600" dirty="0"/>
              <a:t>말한다</a:t>
            </a:r>
            <a:r>
              <a:rPr lang="en-US" altLang="ko-KR" sz="1600" dirty="0"/>
              <a:t>. </a:t>
            </a:r>
            <a:r>
              <a:rPr lang="ko-KR" altLang="en-US" sz="1600" dirty="0"/>
              <a:t>부모타입에 어떤 지식 객체를 대입하느냐에 따라 실행 결과가 달라지듯이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인</a:t>
            </a:r>
            <a:r>
              <a:rPr lang="ko-KR" altLang="en-US" sz="1600" dirty="0"/>
              <a:t>터</a:t>
            </a:r>
            <a:r>
              <a:rPr lang="ko-KR" altLang="en-US" sz="1600" dirty="0" smtClean="0"/>
              <a:t>페이스 </a:t>
            </a:r>
            <a:r>
              <a:rPr lang="ko-KR" altLang="en-US" sz="1600" dirty="0"/>
              <a:t>타입에 어떤 구현 객체를 대입하느냐에 따라 실행 결과가 달라진다</a:t>
            </a:r>
            <a:r>
              <a:rPr lang="en-US" altLang="ko-KR" sz="1600" dirty="0"/>
              <a:t>.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712640" y="4045193"/>
            <a:ext cx="3240360" cy="1328023"/>
          </a:xfrm>
          <a:prstGeom prst="round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ko-KR" b="1" dirty="0"/>
              <a:t>interface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IFace</a:t>
            </a:r>
            <a:r>
              <a:rPr lang="en-US" altLang="ko-KR" b="1" dirty="0" smtClean="0"/>
              <a:t>{</a:t>
            </a:r>
            <a:endParaRPr lang="en-US" altLang="ko-KR" b="1" dirty="0"/>
          </a:p>
          <a:p>
            <a:pPr lvl="1"/>
            <a:r>
              <a:rPr lang="en-US" altLang="ko-KR" b="1" dirty="0"/>
              <a:t>     </a:t>
            </a:r>
            <a:r>
              <a:rPr lang="en-US" altLang="ko-KR" dirty="0" smtClean="0"/>
              <a:t>void mehtod1();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    void method2();</a:t>
            </a:r>
            <a:endParaRPr lang="en-US" altLang="ko-KR" dirty="0"/>
          </a:p>
          <a:p>
            <a:pPr lvl="1"/>
            <a:r>
              <a:rPr lang="en-US" altLang="ko-KR" b="1" dirty="0"/>
              <a:t> </a:t>
            </a:r>
            <a:r>
              <a:rPr lang="en-US" altLang="ko-KR" b="1" dirty="0" smtClean="0"/>
              <a:t>}</a:t>
            </a:r>
            <a:endParaRPr lang="en-US" altLang="ko-KR" b="1" dirty="0"/>
          </a:p>
        </p:txBody>
      </p:sp>
      <p:sp>
        <p:nvSpPr>
          <p:cNvPr id="3" name="육각형 2"/>
          <p:cNvSpPr/>
          <p:nvPr/>
        </p:nvSpPr>
        <p:spPr>
          <a:xfrm>
            <a:off x="6177136" y="3789040"/>
            <a:ext cx="1296144" cy="864096"/>
          </a:xfrm>
          <a:prstGeom prst="hexago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A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클래스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객체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5" name="육각형 24"/>
          <p:cNvSpPr/>
          <p:nvPr/>
        </p:nvSpPr>
        <p:spPr>
          <a:xfrm>
            <a:off x="6177136" y="4797152"/>
            <a:ext cx="1296144" cy="864096"/>
          </a:xfrm>
          <a:prstGeom prst="hexago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B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클래스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객체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025008" y="4221088"/>
            <a:ext cx="1080120" cy="130282"/>
            <a:chOff x="7617297" y="4088181"/>
            <a:chExt cx="605520" cy="130282"/>
          </a:xfrm>
        </p:grpSpPr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xmlns="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xmlns="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5300792" y="3933056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5025008" y="4962654"/>
            <a:ext cx="1080120" cy="130282"/>
            <a:chOff x="7617297" y="4088181"/>
            <a:chExt cx="605520" cy="130282"/>
          </a:xfrm>
        </p:grpSpPr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xmlns="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xmlns="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5300792" y="5106670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</p:spTree>
    <p:extLst>
      <p:ext uri="{BB962C8B-B14F-4D97-AF65-F5344CB8AC3E}">
        <p14:creationId xmlns:p14="http://schemas.microsoft.com/office/powerpoint/2010/main" val="340919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인터페이스와 </a:t>
            </a:r>
            <a:r>
              <a:rPr lang="ko-KR" altLang="en-US" dirty="0" err="1" smtClean="0"/>
              <a:t>다형</a:t>
            </a:r>
            <a:r>
              <a:rPr lang="ko-KR" altLang="en-US" dirty="0" err="1"/>
              <a:t>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908720"/>
            <a:ext cx="3932911" cy="5237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고객 상담 전화 배분 프로그램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92560" y="1411916"/>
            <a:ext cx="784887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예제 시나리오</a:t>
            </a:r>
            <a:endParaRPr lang="en-US" altLang="ko-KR" sz="1600" b="1" dirty="0" smtClean="0"/>
          </a:p>
          <a:p>
            <a:r>
              <a:rPr lang="ko-KR" altLang="en-US" sz="1600" dirty="0" smtClean="0"/>
              <a:t>고객 센터에는 전화 상담을 하는 상담원들이 있습니다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일단 고객센터로 전화가 오면 </a:t>
            </a:r>
            <a:r>
              <a:rPr lang="ko-KR" altLang="en-US" sz="1600" dirty="0" err="1" smtClean="0"/>
              <a:t>대기열에</a:t>
            </a:r>
            <a:r>
              <a:rPr lang="ko-KR" altLang="en-US" sz="1600" dirty="0" smtClean="0"/>
              <a:t> 저장됩니다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상담원이 지정되기 전까지는 대기 상태가 됩니다</a:t>
            </a:r>
            <a:r>
              <a:rPr lang="en-US" altLang="ko-KR" sz="1600" dirty="0" smtClean="0"/>
              <a:t>. 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순서대로 배분하기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RoundRobin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짧은 </a:t>
            </a:r>
            <a:r>
              <a:rPr lang="ko-KR" altLang="en-US" sz="1600" dirty="0" err="1" smtClean="0"/>
              <a:t>대기열</a:t>
            </a:r>
            <a:r>
              <a:rPr lang="ko-KR" altLang="en-US" sz="1600" dirty="0" smtClean="0"/>
              <a:t> 찾아 배분하기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LeastJob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우선순위에 따라 배분하기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PriorityAllocation</a:t>
            </a:r>
            <a:endParaRPr lang="en-US" altLang="ko-KR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3693383" y="3212976"/>
            <a:ext cx="2220257" cy="650708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 smtClean="0">
              <a:latin typeface="+mn-ea"/>
            </a:endParaRPr>
          </a:p>
          <a:p>
            <a:pPr algn="ctr"/>
            <a:r>
              <a:rPr lang="en-US" altLang="ko-KR" sz="1600" dirty="0" smtClean="0">
                <a:latin typeface="+mn-ea"/>
              </a:rPr>
              <a:t>&lt;&lt;interface&gt;&gt; </a:t>
            </a:r>
          </a:p>
          <a:p>
            <a:pPr algn="ctr"/>
            <a:r>
              <a:rPr lang="en-US" altLang="ko-KR" i="1" dirty="0" smtClean="0">
                <a:latin typeface="+mn-ea"/>
              </a:rPr>
              <a:t>Scheduler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93383" y="3861048"/>
            <a:ext cx="2220257" cy="936104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i="1" dirty="0" err="1" smtClean="0">
                <a:latin typeface="+mn-ea"/>
              </a:rPr>
              <a:t>getNextCall</a:t>
            </a:r>
            <a:r>
              <a:rPr lang="en-US" altLang="ko-KR" sz="1600" i="1" dirty="0" smtClean="0">
                <a:latin typeface="+mn-ea"/>
              </a:rPr>
              <a:t>()</a:t>
            </a:r>
          </a:p>
          <a:p>
            <a:pPr algn="ctr">
              <a:lnSpc>
                <a:spcPct val="150000"/>
              </a:lnSpc>
            </a:pPr>
            <a:r>
              <a:rPr lang="en-US" altLang="ko-KR" sz="1600" i="1" dirty="0" err="1" smtClean="0">
                <a:latin typeface="+mn-ea"/>
              </a:rPr>
              <a:t>sendCallToAgent</a:t>
            </a:r>
            <a:r>
              <a:rPr lang="en-US" altLang="ko-KR" sz="1600" i="1" dirty="0" smtClean="0">
                <a:latin typeface="+mn-ea"/>
              </a:rPr>
              <a:t>()</a:t>
            </a:r>
            <a:endParaRPr lang="en-US" altLang="ko-KR" sz="1600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766616" y="4806378"/>
            <a:ext cx="119329" cy="607298"/>
            <a:chOff x="4486679" y="2931992"/>
            <a:chExt cx="119329" cy="607298"/>
          </a:xfrm>
        </p:grpSpPr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xmlns="" id="{A928C65B-0F62-4DFC-9220-DF40E5958238}"/>
                </a:ext>
              </a:extLst>
            </p:cNvPr>
            <p:cNvSpPr/>
            <p:nvPr/>
          </p:nvSpPr>
          <p:spPr>
            <a:xfrm>
              <a:off x="4486679" y="2931992"/>
              <a:ext cx="119329" cy="124136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D15E6F92-B9C8-4563-8C4E-646F583209B9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4546344" y="3056128"/>
              <a:ext cx="0" cy="232552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4547581" y="3288680"/>
              <a:ext cx="0" cy="25061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3" name="직선 연결선 22"/>
          <p:cNvCxnSpPr/>
          <p:nvPr/>
        </p:nvCxnSpPr>
        <p:spPr>
          <a:xfrm>
            <a:off x="2504205" y="5160889"/>
            <a:ext cx="2271555" cy="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504205" y="5160889"/>
            <a:ext cx="0" cy="25061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777863" y="5160889"/>
            <a:ext cx="2271555" cy="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049418" y="5160889"/>
            <a:ext cx="0" cy="25061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7" name="직사각형 36"/>
          <p:cNvSpPr/>
          <p:nvPr/>
        </p:nvSpPr>
        <p:spPr>
          <a:xfrm>
            <a:off x="3964019" y="5427027"/>
            <a:ext cx="1888558" cy="666269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err="1" smtClean="0">
                <a:latin typeface="+mn-ea"/>
              </a:rPr>
              <a:t>LeastJob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54890" y="5427027"/>
            <a:ext cx="1888558" cy="666269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err="1" smtClean="0">
                <a:latin typeface="+mn-ea"/>
              </a:rPr>
              <a:t>RoundRobin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40301" y="5427027"/>
            <a:ext cx="1985092" cy="666269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err="1" smtClean="0">
                <a:latin typeface="+mn-ea"/>
              </a:rPr>
              <a:t>PriotityAllocation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46661" y="4759199"/>
            <a:ext cx="148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implements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15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3495899"/>
            <a:ext cx="7128792" cy="2525389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332" y="1682847"/>
            <a:ext cx="3888691" cy="1619056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sp>
        <p:nvSpPr>
          <p:cNvPr id="12" name="굽은 화살표 11"/>
          <p:cNvSpPr/>
          <p:nvPr/>
        </p:nvSpPr>
        <p:spPr>
          <a:xfrm rot="16200000" flipH="1" flipV="1">
            <a:off x="5272230" y="2936853"/>
            <a:ext cx="936104" cy="566451"/>
          </a:xfrm>
          <a:prstGeom prst="ben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61113" y="294145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6576" y="1052736"/>
            <a:ext cx="3788895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>
                <a:solidFill>
                  <a:srgbClr val="C00000"/>
                </a:solidFill>
              </a:rPr>
              <a:t>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 </a:t>
            </a:r>
            <a:endParaRPr lang="en-US" altLang="ko-KR" sz="18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 smtClean="0">
                <a:solidFill>
                  <a:srgbClr val="C00000"/>
                </a:solidFill>
              </a:rPr>
              <a:t>  </a:t>
            </a:r>
            <a:endParaRPr lang="en-US" altLang="ko-KR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280332" y="1196752"/>
            <a:ext cx="230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Scheduler </a:t>
            </a:r>
            <a:r>
              <a:rPr lang="ko-KR" altLang="en-US" sz="1600" b="1" dirty="0" smtClean="0"/>
              <a:t>인터페이스 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53348" y="3310783"/>
            <a:ext cx="2563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Scheduler </a:t>
            </a:r>
            <a:r>
              <a:rPr lang="ko-KR" altLang="en-US" sz="1600" dirty="0" smtClean="0"/>
              <a:t>인터페이스를 구현한 </a:t>
            </a:r>
            <a:r>
              <a:rPr lang="en-US" altLang="ko-KR" sz="1600" dirty="0" err="1" smtClean="0"/>
              <a:t>LeastJob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</a:t>
            </a:r>
            <a:r>
              <a:rPr lang="ko-KR" altLang="en-US" sz="1600" dirty="0"/>
              <a:t>스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5660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16" y="1540794"/>
            <a:ext cx="5755399" cy="2536278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28916" y="1155401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RoundRobin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클래스 </a:t>
            </a:r>
            <a:endParaRPr lang="ko-KR" alt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14120" y="3384158"/>
            <a:ext cx="2575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PriorityAllocation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클래스 </a:t>
            </a:r>
            <a:endParaRPr lang="ko-KR" altLang="en-US" sz="1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3745077"/>
            <a:ext cx="6984776" cy="2323096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0403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052736"/>
            <a:ext cx="6552728" cy="5124395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465168" y="2204864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SchedulerTest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클래스 </a:t>
            </a:r>
            <a:endParaRPr lang="ko-KR" altLang="en-US" sz="1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3356992"/>
            <a:ext cx="4253665" cy="1299920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162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인터페이스와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196752"/>
            <a:ext cx="573311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운전자가 차량을 운전하는 인터페이스 예제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grpSp>
        <p:nvGrpSpPr>
          <p:cNvPr id="17" name="그룹 16"/>
          <p:cNvGrpSpPr/>
          <p:nvPr/>
        </p:nvGrpSpPr>
        <p:grpSpPr>
          <a:xfrm rot="20670372">
            <a:off x="5766749" y="2630782"/>
            <a:ext cx="1080120" cy="130282"/>
            <a:chOff x="7617297" y="4088181"/>
            <a:chExt cx="605520" cy="130282"/>
          </a:xfrm>
        </p:grpSpPr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xmlns="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009227" y="2204864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  <p:grpSp>
        <p:nvGrpSpPr>
          <p:cNvPr id="21" name="그룹 20"/>
          <p:cNvGrpSpPr/>
          <p:nvPr/>
        </p:nvGrpSpPr>
        <p:grpSpPr>
          <a:xfrm rot="1169996">
            <a:off x="5766418" y="3434542"/>
            <a:ext cx="1080120" cy="130282"/>
            <a:chOff x="7617297" y="4088181"/>
            <a:chExt cx="605520" cy="130282"/>
          </a:xfrm>
        </p:grpSpPr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xmlns="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042202" y="3751586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280592" y="2492896"/>
            <a:ext cx="1779610" cy="4252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Driver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80592" y="2917426"/>
            <a:ext cx="1779610" cy="71112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drive()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948634" y="3458698"/>
            <a:ext cx="1440160" cy="5765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Bus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948634" y="2234562"/>
            <a:ext cx="1440160" cy="5765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Taxi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44888" y="2348373"/>
            <a:ext cx="1779610" cy="73024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i="1" dirty="0" smtClean="0">
                <a:solidFill>
                  <a:sysClr val="windowText" lastClr="000000"/>
                </a:solidFill>
              </a:rPr>
              <a:t>&lt;&lt;interface&gt;&gt;</a:t>
            </a:r>
          </a:p>
          <a:p>
            <a:pPr algn="ctr"/>
            <a:r>
              <a:rPr lang="en-US" altLang="ko-KR" i="1" dirty="0" smtClean="0">
                <a:solidFill>
                  <a:sysClr val="windowText" lastClr="000000"/>
                </a:solidFill>
              </a:rPr>
              <a:t>Vehicle</a:t>
            </a:r>
            <a:endParaRPr lang="ko-KR" altLang="en-US" i="1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44888" y="3077920"/>
            <a:ext cx="1779610" cy="71112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ysClr val="windowText" lastClr="000000"/>
                </a:solidFill>
              </a:rPr>
              <a:t>r</a:t>
            </a:r>
            <a:r>
              <a:rPr lang="en-US" altLang="ko-KR" i="1" dirty="0" smtClean="0">
                <a:solidFill>
                  <a:sysClr val="windowText" lastClr="000000"/>
                </a:solidFill>
              </a:rPr>
              <a:t>un()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3075921" y="3027157"/>
            <a:ext cx="796959" cy="126597"/>
            <a:chOff x="2936777" y="2078267"/>
            <a:chExt cx="796959" cy="126597"/>
          </a:xfrm>
        </p:grpSpPr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xmlns="" id="{A928C65B-0F62-4DFC-9220-DF40E5958238}"/>
                </a:ext>
              </a:extLst>
            </p:cNvPr>
            <p:cNvSpPr/>
            <p:nvPr/>
          </p:nvSpPr>
          <p:spPr>
            <a:xfrm rot="5400000">
              <a:off x="3618735" y="2066685"/>
              <a:ext cx="85985" cy="144017"/>
            </a:xfrm>
            <a:prstGeom prst="triangl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xmlns="" id="{D15E6F92-B9C8-4563-8C4E-646F583209B9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H="1">
              <a:off x="3080793" y="2138694"/>
              <a:ext cx="508926" cy="0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44" name="다이아몬드 43"/>
            <p:cNvSpPr/>
            <p:nvPr/>
          </p:nvSpPr>
          <p:spPr>
            <a:xfrm>
              <a:off x="2936777" y="2078267"/>
              <a:ext cx="144016" cy="126597"/>
            </a:xfrm>
            <a:prstGeom prst="diamond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1280592" y="4035269"/>
            <a:ext cx="2739881" cy="1070030"/>
          </a:xfrm>
          <a:prstGeom prst="round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latin typeface="+mn-ea"/>
              </a:rPr>
              <a:t>운전자가 </a:t>
            </a:r>
            <a:r>
              <a:rPr lang="en-US" altLang="ko-KR" sz="1600" dirty="0" smtClean="0">
                <a:latin typeface="+mn-ea"/>
              </a:rPr>
              <a:t>drive</a:t>
            </a:r>
            <a:r>
              <a:rPr lang="ko-KR" altLang="en-US" sz="1600" dirty="0" err="1" smtClean="0">
                <a:latin typeface="+mn-ea"/>
              </a:rPr>
              <a:t>할때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run()</a:t>
            </a:r>
            <a:r>
              <a:rPr lang="ko-KR" altLang="en-US" sz="1600" dirty="0" smtClean="0">
                <a:latin typeface="+mn-ea"/>
              </a:rPr>
              <a:t>을 사용함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r>
              <a:rPr lang="ko-KR" altLang="en-US" sz="1600" dirty="0" smtClean="0">
                <a:latin typeface="+mn-ea"/>
              </a:rPr>
              <a:t>다이아몬드는 포함관계임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670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573311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C00000"/>
                </a:solidFill>
              </a:rPr>
              <a:t>운전자가 차량을 운전하는 인터페이스 예제</a:t>
            </a:r>
            <a:endParaRPr lang="en-US" altLang="ko-KR" sz="16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50" y="2208809"/>
            <a:ext cx="4368930" cy="1478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50" y="4381173"/>
            <a:ext cx="4368930" cy="1424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280332" y="2514382"/>
            <a:ext cx="230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Vehicle </a:t>
            </a:r>
            <a:r>
              <a:rPr lang="ko-KR" altLang="en-US" sz="1600" b="1" dirty="0" smtClean="0"/>
              <a:t>인터페이스 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69526" y="1772816"/>
            <a:ext cx="1595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/>
              <a:t>Bus </a:t>
            </a:r>
            <a:r>
              <a:rPr lang="ko-KR" altLang="en-US" sz="1600" b="1" dirty="0" smtClean="0"/>
              <a:t>클래스 </a:t>
            </a:r>
            <a:endParaRPr lang="ko-KR" alt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869526" y="3933056"/>
            <a:ext cx="1595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Taxi </a:t>
            </a:r>
            <a:r>
              <a:rPr lang="ko-KR" altLang="en-US" sz="1600" b="1" dirty="0" smtClean="0"/>
              <a:t>클래스 </a:t>
            </a:r>
            <a:endParaRPr lang="ko-KR" altLang="en-US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3008978"/>
            <a:ext cx="3257428" cy="14281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219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490" y="2440826"/>
            <a:ext cx="4176464" cy="12809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336" y="4678101"/>
            <a:ext cx="1501270" cy="5410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573311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매개변수의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다형성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1064568" y="1576464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매개변수를 인터페이스 타입으로 선언하고 호출할 때에는 구현 객체를 대입한다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25008" y="2276872"/>
            <a:ext cx="2160240" cy="327908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ysClr val="windowText" lastClr="000000"/>
                </a:solidFill>
              </a:rPr>
              <a:t>매개변수의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다형성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557330" y="2501370"/>
            <a:ext cx="462603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379722" y="2825406"/>
            <a:ext cx="1757903" cy="324037"/>
          </a:xfrm>
          <a:prstGeom prst="roundRect">
            <a:avLst>
              <a:gd name="adj" fmla="val 13110"/>
            </a:avLst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12" y="3477847"/>
            <a:ext cx="4153260" cy="24005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460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smtClean="0"/>
              <a:t>강제 타입 변환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573311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객체 타입 확인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1064568" y="1576464"/>
            <a:ext cx="813690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강제 타입 변환은 구현 객체가 인터페이스 타입으로 변환되어 있는 상태에서 가능하다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2204864"/>
            <a:ext cx="4844213" cy="27363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599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1415728" y="1571764"/>
            <a:ext cx="4953000" cy="2145268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lvl="1"/>
            <a:r>
              <a:rPr lang="en-US" altLang="ko-KR" b="1" dirty="0">
                <a:solidFill>
                  <a:srgbClr val="C00000"/>
                </a:solidFill>
              </a:rPr>
              <a:t>interface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인터페이스 이름</a:t>
            </a:r>
            <a:r>
              <a:rPr lang="en-US" altLang="ko-KR" b="1" dirty="0"/>
              <a:t>{</a:t>
            </a:r>
          </a:p>
          <a:p>
            <a:pPr lvl="1"/>
            <a:r>
              <a:rPr lang="en-US" altLang="ko-KR" b="1" dirty="0"/>
              <a:t>     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상수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ko-KR" sz="1600" dirty="0"/>
              <a:t>      </a:t>
            </a:r>
            <a:r>
              <a:rPr lang="ko-KR" altLang="en-US" sz="1600" dirty="0" smtClean="0"/>
              <a:t>상수이름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;</a:t>
            </a:r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 smtClean="0"/>
              <a:t>      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추상메서드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이름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매개변수</a:t>
            </a:r>
            <a:r>
              <a:rPr lang="en-US" altLang="ko-KR" sz="1600" dirty="0" smtClean="0"/>
              <a:t>, …)</a:t>
            </a:r>
            <a:endParaRPr lang="en-US" altLang="ko-KR" dirty="0"/>
          </a:p>
          <a:p>
            <a:pPr lvl="1"/>
            <a:r>
              <a:rPr lang="en-US" altLang="ko-KR" b="1" dirty="0"/>
              <a:t> </a:t>
            </a:r>
            <a:r>
              <a:rPr lang="en-US" altLang="ko-KR" b="1" dirty="0" smtClean="0"/>
              <a:t>}</a:t>
            </a:r>
            <a:endParaRPr lang="en-US" altLang="ko-KR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995700"/>
            <a:ext cx="328483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인터페이스 선언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4005064"/>
            <a:ext cx="328483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구현 클래스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52600" y="4660556"/>
            <a:ext cx="6417592" cy="1328023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ko-KR" b="1" dirty="0" smtClean="0">
                <a:solidFill>
                  <a:srgbClr val="C00000"/>
                </a:solidFill>
              </a:rPr>
              <a:t>class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구현클래스 이름 </a:t>
            </a:r>
            <a:r>
              <a:rPr lang="en-US" altLang="ko-KR" b="1" dirty="0" smtClean="0">
                <a:solidFill>
                  <a:srgbClr val="C00000"/>
                </a:solidFill>
              </a:rPr>
              <a:t>implements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인터페이스 이름</a:t>
            </a:r>
            <a:r>
              <a:rPr lang="en-US" altLang="ko-KR" b="1" dirty="0" smtClean="0"/>
              <a:t>{</a:t>
            </a:r>
            <a:endParaRPr lang="en-US" altLang="ko-KR" b="1" dirty="0"/>
          </a:p>
          <a:p>
            <a:pPr lvl="1"/>
            <a:r>
              <a:rPr lang="en-US" altLang="ko-KR" b="1" dirty="0" smtClean="0"/>
              <a:t>	</a:t>
            </a:r>
          </a:p>
          <a:p>
            <a:pPr lvl="1"/>
            <a:r>
              <a:rPr lang="en-US" altLang="ko-KR" b="1" dirty="0"/>
              <a:t>	</a:t>
            </a:r>
            <a:r>
              <a:rPr lang="ko-KR" altLang="en-US" dirty="0" smtClean="0"/>
              <a:t>실체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}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0052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smtClean="0"/>
              <a:t>강제 타입 변환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573311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강제 타입 변환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690465"/>
            <a:ext cx="4572397" cy="35283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60" y="3861048"/>
            <a:ext cx="2001514" cy="792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947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smtClean="0"/>
              <a:t>강제 타입 변환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573311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강제 타입 변환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747663"/>
            <a:ext cx="4153260" cy="22861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244" y="2564904"/>
            <a:ext cx="4138019" cy="26824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522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196752"/>
            <a:ext cx="681323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필드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멤버변수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타입으로 인터페이스를 선언하는 예제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grpSp>
        <p:nvGrpSpPr>
          <p:cNvPr id="17" name="그룹 16"/>
          <p:cNvGrpSpPr/>
          <p:nvPr/>
        </p:nvGrpSpPr>
        <p:grpSpPr>
          <a:xfrm rot="20670372">
            <a:off x="5859347" y="2558774"/>
            <a:ext cx="1080120" cy="130282"/>
            <a:chOff x="7617297" y="4088181"/>
            <a:chExt cx="605520" cy="130282"/>
          </a:xfrm>
        </p:grpSpPr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xmlns="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101825" y="2132856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  <p:grpSp>
        <p:nvGrpSpPr>
          <p:cNvPr id="21" name="그룹 20"/>
          <p:cNvGrpSpPr/>
          <p:nvPr/>
        </p:nvGrpSpPr>
        <p:grpSpPr>
          <a:xfrm rot="1169996">
            <a:off x="5859016" y="3362534"/>
            <a:ext cx="1080120" cy="130282"/>
            <a:chOff x="7617297" y="4088181"/>
            <a:chExt cx="605520" cy="130282"/>
          </a:xfrm>
        </p:grpSpPr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xmlns="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134800" y="3679578"/>
            <a:ext cx="6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</a:t>
            </a:r>
            <a:r>
              <a:rPr lang="ko-KR" altLang="en-US" sz="1600" dirty="0"/>
              <a:t>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373190" y="2152742"/>
            <a:ext cx="1779610" cy="4252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Car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373190" y="2573805"/>
            <a:ext cx="1779610" cy="150786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frontLeftTire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frontRightTire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backLeftTire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backRightTire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 run()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7041232" y="3386690"/>
            <a:ext cx="1440160" cy="5765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HanTire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041232" y="2162554"/>
            <a:ext cx="1440160" cy="5765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KumTire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37486" y="2357004"/>
            <a:ext cx="1779610" cy="59066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solidFill>
                  <a:sysClr val="windowText" lastClr="000000"/>
                </a:solidFill>
              </a:rPr>
              <a:t>&lt;&lt;interface&gt;&gt;</a:t>
            </a:r>
          </a:p>
          <a:p>
            <a:pPr algn="ctr"/>
            <a:r>
              <a:rPr lang="en-US" altLang="ko-KR" i="1" dirty="0" smtClean="0">
                <a:solidFill>
                  <a:sysClr val="windowText" lastClr="000000"/>
                </a:solidFill>
              </a:rPr>
              <a:t>Tire</a:t>
            </a:r>
            <a:endParaRPr lang="ko-KR" altLang="en-US" i="1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037486" y="2946972"/>
            <a:ext cx="1779610" cy="71112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ysClr val="windowText" lastClr="000000"/>
                </a:solidFill>
              </a:rPr>
              <a:t>r</a:t>
            </a:r>
            <a:r>
              <a:rPr lang="en-US" altLang="ko-KR" i="1" dirty="0" smtClean="0">
                <a:solidFill>
                  <a:sysClr val="windowText" lastClr="000000"/>
                </a:solidFill>
              </a:rPr>
              <a:t>oll()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3168519" y="2824201"/>
            <a:ext cx="796959" cy="126597"/>
            <a:chOff x="2936777" y="2078267"/>
            <a:chExt cx="796959" cy="126597"/>
          </a:xfrm>
        </p:grpSpPr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xmlns="" id="{A928C65B-0F62-4DFC-9220-DF40E5958238}"/>
                </a:ext>
              </a:extLst>
            </p:cNvPr>
            <p:cNvSpPr/>
            <p:nvPr/>
          </p:nvSpPr>
          <p:spPr>
            <a:xfrm rot="5400000">
              <a:off x="3618735" y="2066685"/>
              <a:ext cx="85985" cy="144017"/>
            </a:xfrm>
            <a:prstGeom prst="triangl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xmlns="" id="{D15E6F92-B9C8-4563-8C4E-646F583209B9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H="1">
              <a:off x="3080793" y="2138694"/>
              <a:ext cx="508926" cy="0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44" name="다이아몬드 43"/>
            <p:cNvSpPr/>
            <p:nvPr/>
          </p:nvSpPr>
          <p:spPr>
            <a:xfrm>
              <a:off x="2936777" y="2078267"/>
              <a:ext cx="144016" cy="126597"/>
            </a:xfrm>
            <a:prstGeom prst="diamond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1373190" y="4183443"/>
            <a:ext cx="3363786" cy="973749"/>
          </a:xfrm>
          <a:prstGeom prst="round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latin typeface="+mn-ea"/>
              </a:rPr>
              <a:t>자동차를 </a:t>
            </a:r>
            <a:r>
              <a:rPr lang="ko-KR" altLang="en-US" sz="1600" dirty="0" err="1" smtClean="0">
                <a:latin typeface="+mn-ea"/>
              </a:rPr>
              <a:t>설계할때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b="1" dirty="0" smtClean="0">
                <a:solidFill>
                  <a:srgbClr val="C00000"/>
                </a:solidFill>
                <a:latin typeface="+mn-ea"/>
              </a:rPr>
              <a:t>필드</a:t>
            </a:r>
            <a:r>
              <a:rPr lang="ko-KR" altLang="en-US" sz="1600" dirty="0" smtClean="0">
                <a:latin typeface="+mn-ea"/>
              </a:rPr>
              <a:t> 타입으로 타이어 인터페이스를 선언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r>
              <a:rPr lang="ko-KR" altLang="en-US" sz="1600" dirty="0" smtClean="0">
                <a:latin typeface="+mn-ea"/>
              </a:rPr>
              <a:t>다이아몬드는 포함관계임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27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2497171"/>
            <a:ext cx="2952328" cy="1588049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235" y="1988840"/>
            <a:ext cx="5074616" cy="1512168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235" y="4148490"/>
            <a:ext cx="5074616" cy="1512758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992560" y="2060848"/>
            <a:ext cx="230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Tire </a:t>
            </a:r>
            <a:r>
              <a:rPr lang="ko-KR" altLang="en-US" sz="1600" b="1" dirty="0" smtClean="0"/>
              <a:t>인터페이스 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162235" y="1568541"/>
            <a:ext cx="1726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KumTire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클래스 </a:t>
            </a:r>
            <a:endParaRPr lang="ko-KR" alt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60912" y="3717032"/>
            <a:ext cx="1726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HanTire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클래스 </a:t>
            </a:r>
            <a:endParaRPr lang="ko-KR" altLang="en-US" sz="1600" b="1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124744"/>
            <a:ext cx="681323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필드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멤버변수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타입으로 인터페이스를 선언하는 예제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2590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4797007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필드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멤버변수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의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다형성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구현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700808"/>
            <a:ext cx="4198984" cy="31549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3090995"/>
            <a:ext cx="4633362" cy="27586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609" y="2125867"/>
            <a:ext cx="1615580" cy="8687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540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인터페이스와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052736"/>
            <a:ext cx="472499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배열로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구현 객체 관리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94" y="1772816"/>
            <a:ext cx="4275191" cy="27053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147" y="2146259"/>
            <a:ext cx="3368332" cy="32921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388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상속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1124744"/>
            <a:ext cx="8469415" cy="13681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인터페이스 상속하기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600" dirty="0" smtClean="0"/>
              <a:t>인터페이스간에도 상속이 가능하다</a:t>
            </a:r>
            <a:r>
              <a:rPr lang="en-US" altLang="ko-KR" sz="1600" dirty="0" smtClean="0"/>
              <a:t>.  </a:t>
            </a:r>
            <a:r>
              <a:rPr lang="ko-KR" altLang="en-US" sz="1600" dirty="0" smtClean="0"/>
              <a:t>구현 코드를 통해 기능을 상속하는 것이 아니므로 </a:t>
            </a:r>
            <a:r>
              <a:rPr lang="ko-KR" altLang="en-US" sz="1600" b="1" dirty="0" smtClean="0"/>
              <a:t>형 상속</a:t>
            </a:r>
            <a:r>
              <a:rPr lang="en-US" altLang="ko-KR" sz="1600" b="1" dirty="0" smtClean="0"/>
              <a:t>(type inheritance)</a:t>
            </a:r>
            <a:r>
              <a:rPr lang="ko-KR" altLang="en-US" sz="1600" dirty="0" smtClean="0"/>
              <a:t>라고 한다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클래스의 경우는 단일 상속이지만</a:t>
            </a:r>
            <a:r>
              <a:rPr lang="en-US" altLang="ko-KR" sz="1600" dirty="0"/>
              <a:t>, </a:t>
            </a:r>
            <a:r>
              <a:rPr lang="ko-KR" altLang="en-US" sz="1600" dirty="0"/>
              <a:t>인터페이스는 다중 상속이 가능하다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2835135" y="2701073"/>
            <a:ext cx="1673217" cy="333543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latin typeface="+mn-ea"/>
              </a:rPr>
              <a:t>x</a:t>
            </a:r>
            <a:endParaRPr lang="en-US" altLang="ko-KR" i="1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 flipV="1">
            <a:off x="3572250" y="3502948"/>
            <a:ext cx="2232248" cy="252385"/>
            <a:chOff x="2273923" y="2853997"/>
            <a:chExt cx="4545213" cy="25061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273923" y="2853997"/>
              <a:ext cx="2271555" cy="0"/>
            </a:xfrm>
            <a:prstGeom prst="line">
              <a:avLst/>
            </a:prstGeom>
            <a:ln w="1905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273923" y="2853997"/>
              <a:ext cx="0" cy="250610"/>
            </a:xfrm>
            <a:prstGeom prst="line">
              <a:avLst/>
            </a:prstGeom>
            <a:ln w="1905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4547581" y="2853997"/>
              <a:ext cx="2271555" cy="0"/>
            </a:xfrm>
            <a:prstGeom prst="line">
              <a:avLst/>
            </a:prstGeom>
            <a:ln w="1905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6819136" y="2853997"/>
              <a:ext cx="0" cy="250610"/>
            </a:xfrm>
            <a:prstGeom prst="line">
              <a:avLst/>
            </a:prstGeom>
            <a:ln w="1905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3494049" y="3422607"/>
            <a:ext cx="156402" cy="321006"/>
            <a:chOff x="4645010" y="4116106"/>
            <a:chExt cx="156402" cy="321006"/>
          </a:xfrm>
        </p:grpSpPr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xmlns="" id="{A928C65B-0F62-4DFC-9220-DF40E5958238}"/>
                </a:ext>
              </a:extLst>
            </p:cNvPr>
            <p:cNvSpPr/>
            <p:nvPr/>
          </p:nvSpPr>
          <p:spPr>
            <a:xfrm>
              <a:off x="4645010" y="4116106"/>
              <a:ext cx="156402" cy="62068"/>
            </a:xfrm>
            <a:prstGeom prst="triangle">
              <a:avLst/>
            </a:prstGeom>
            <a:ln w="1270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xmlns="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>
              <a:off x="4723211" y="4196384"/>
              <a:ext cx="0" cy="240728"/>
            </a:xfrm>
            <a:prstGeom prst="line">
              <a:avLst/>
            </a:prstGeom>
            <a:ln w="1905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D15E6F92-B9C8-4563-8C4E-646F583209B9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664968" y="3755333"/>
            <a:ext cx="0" cy="529096"/>
          </a:xfrm>
          <a:prstGeom prst="line">
            <a:avLst/>
          </a:prstGeom>
          <a:ln w="19050"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grpSp>
        <p:nvGrpSpPr>
          <p:cNvPr id="39" name="그룹 38"/>
          <p:cNvGrpSpPr/>
          <p:nvPr/>
        </p:nvGrpSpPr>
        <p:grpSpPr>
          <a:xfrm>
            <a:off x="5725172" y="3404404"/>
            <a:ext cx="156402" cy="321006"/>
            <a:chOff x="4645010" y="4116106"/>
            <a:chExt cx="156402" cy="321006"/>
          </a:xfrm>
        </p:grpSpPr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xmlns="" id="{A928C65B-0F62-4DFC-9220-DF40E5958238}"/>
                </a:ext>
              </a:extLst>
            </p:cNvPr>
            <p:cNvSpPr/>
            <p:nvPr/>
          </p:nvSpPr>
          <p:spPr>
            <a:xfrm>
              <a:off x="4645010" y="4116106"/>
              <a:ext cx="156402" cy="62068"/>
            </a:xfrm>
            <a:prstGeom prst="triangle">
              <a:avLst/>
            </a:prstGeom>
            <a:ln w="1270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xmlns="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>
              <a:off x="4723211" y="4196384"/>
              <a:ext cx="0" cy="240728"/>
            </a:xfrm>
            <a:prstGeom prst="line">
              <a:avLst/>
            </a:prstGeom>
            <a:ln w="1905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2835135" y="3026587"/>
            <a:ext cx="1673217" cy="333543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latin typeface="+mn-ea"/>
              </a:rPr>
              <a:t>x()</a:t>
            </a:r>
            <a:endParaRPr lang="en-US" altLang="ko-KR" i="1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966764" y="2701073"/>
            <a:ext cx="1673217" cy="333543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y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966764" y="3026587"/>
            <a:ext cx="1673217" cy="333543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latin typeface="+mn-ea"/>
              </a:rPr>
              <a:t>y</a:t>
            </a:r>
            <a:r>
              <a:rPr lang="en-US" altLang="ko-KR" i="1" dirty="0" smtClean="0">
                <a:latin typeface="+mn-ea"/>
              </a:rPr>
              <a:t>()</a:t>
            </a:r>
            <a:endParaRPr lang="en-US" altLang="ko-KR" i="1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56856" y="4284429"/>
            <a:ext cx="2016224" cy="333543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 err="1" smtClean="0">
                <a:latin typeface="+mn-ea"/>
              </a:rPr>
              <a:t>Myinterface</a:t>
            </a:r>
            <a:endParaRPr lang="en-US" altLang="ko-KR" i="1" dirty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56856" y="4609943"/>
            <a:ext cx="2016224" cy="333543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 err="1" smtClean="0">
                <a:latin typeface="+mn-ea"/>
              </a:rPr>
              <a:t>myMethod</a:t>
            </a:r>
            <a:r>
              <a:rPr lang="en-US" altLang="ko-KR" i="1" dirty="0" smtClean="0">
                <a:latin typeface="+mn-ea"/>
              </a:rPr>
              <a:t>()</a:t>
            </a:r>
            <a:endParaRPr lang="en-US" altLang="ko-KR" i="1" dirty="0"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56856" y="5399713"/>
            <a:ext cx="2016224" cy="333543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MyClass</a:t>
            </a:r>
            <a:endParaRPr lang="en-US" altLang="ko-KR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586767" y="5011096"/>
            <a:ext cx="156402" cy="321006"/>
            <a:chOff x="2851258" y="4405397"/>
            <a:chExt cx="156402" cy="321006"/>
          </a:xfrm>
        </p:grpSpPr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xmlns="" id="{A928C65B-0F62-4DFC-9220-DF40E5958238}"/>
                </a:ext>
              </a:extLst>
            </p:cNvPr>
            <p:cNvSpPr/>
            <p:nvPr/>
          </p:nvSpPr>
          <p:spPr>
            <a:xfrm>
              <a:off x="2851258" y="4405397"/>
              <a:ext cx="156402" cy="62068"/>
            </a:xfrm>
            <a:prstGeom prst="triangle">
              <a:avLst/>
            </a:prstGeom>
            <a:ln w="1270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xmlns="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>
              <a:off x="2929459" y="4485675"/>
              <a:ext cx="0" cy="240728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4746124" y="4998759"/>
            <a:ext cx="148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implements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03069" y="3699073"/>
            <a:ext cx="148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extends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12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상속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200" y="1844824"/>
            <a:ext cx="3322608" cy="1249788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59" y="3953128"/>
            <a:ext cx="5014395" cy="1204064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</p:pic>
      <p:sp>
        <p:nvSpPr>
          <p:cNvPr id="42" name="TextBox 41"/>
          <p:cNvSpPr txBox="1"/>
          <p:nvPr/>
        </p:nvSpPr>
        <p:spPr>
          <a:xfrm>
            <a:off x="1064568" y="141277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X </a:t>
            </a:r>
            <a:r>
              <a:rPr lang="ko-KR" altLang="en-US" sz="1600" b="1" dirty="0" smtClean="0"/>
              <a:t>인터페이스</a:t>
            </a:r>
            <a:endParaRPr lang="ko-KR" altLang="en-US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483200" y="141277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Y </a:t>
            </a:r>
            <a:r>
              <a:rPr lang="ko-KR" altLang="en-US" sz="1600" b="1" dirty="0" smtClean="0"/>
              <a:t>인터페이스</a:t>
            </a:r>
            <a:endParaRPr lang="ko-KR" altLang="en-US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54496" y="3521080"/>
            <a:ext cx="3406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MyInterface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인터페이스</a:t>
            </a:r>
            <a:endParaRPr lang="ko-KR" altLang="en-US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44824"/>
            <a:ext cx="2969318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076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상속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268760"/>
            <a:ext cx="4587638" cy="33835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52" y="1988839"/>
            <a:ext cx="5159187" cy="33835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802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활용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04528" y="1124744"/>
            <a:ext cx="8712968" cy="9959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인터페이스 구현과 클래스 상속 함께 사용하기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 smtClean="0"/>
              <a:t>Queue </a:t>
            </a:r>
            <a:r>
              <a:rPr lang="ko-KR" altLang="en-US" sz="1800" dirty="0" smtClean="0"/>
              <a:t>인터페이스를 구현하고 </a:t>
            </a:r>
            <a:r>
              <a:rPr lang="en-US" altLang="ko-KR" sz="1800" dirty="0" smtClean="0"/>
              <a:t>shelf </a:t>
            </a:r>
            <a:r>
              <a:rPr lang="ko-KR" altLang="en-US" sz="1800" dirty="0" smtClean="0"/>
              <a:t>클래스를 상속받는 </a:t>
            </a:r>
            <a:r>
              <a:rPr lang="en-US" altLang="ko-KR" sz="1800" dirty="0" err="1" smtClean="0"/>
              <a:t>BookShelf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</a:t>
            </a:r>
            <a:endParaRPr lang="en-US" altLang="ko-KR" sz="18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2216696" y="2608941"/>
            <a:ext cx="1673217" cy="699790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Shelf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40832" y="4314958"/>
            <a:ext cx="1689168" cy="542033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err="1" smtClean="0">
                <a:latin typeface="+mn-ea"/>
              </a:rPr>
              <a:t>BookShelf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35967" y="2608941"/>
            <a:ext cx="1673217" cy="693727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 smtClean="0">
              <a:latin typeface="+mn-ea"/>
            </a:endParaRPr>
          </a:p>
          <a:p>
            <a:pPr algn="ctr"/>
            <a:r>
              <a:rPr lang="en-US" altLang="ko-KR" sz="1600" dirty="0" smtClean="0">
                <a:latin typeface="+mn-ea"/>
              </a:rPr>
              <a:t>&lt;&lt;interface&gt;&gt; </a:t>
            </a:r>
          </a:p>
          <a:p>
            <a:pPr algn="ctr"/>
            <a:r>
              <a:rPr lang="en-US" altLang="ko-KR" i="1" dirty="0" smtClean="0">
                <a:latin typeface="+mn-ea"/>
              </a:rPr>
              <a:t>Queue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3267630" y="3653177"/>
            <a:ext cx="1115608" cy="0"/>
          </a:xfrm>
          <a:prstGeom prst="line">
            <a:avLst/>
          </a:prstGeom>
          <a:ln w="19050"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3267630" y="3400792"/>
            <a:ext cx="0" cy="252385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4384270" y="3653177"/>
            <a:ext cx="1115608" cy="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5499878" y="3400792"/>
            <a:ext cx="0" cy="252385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grpSp>
        <p:nvGrpSpPr>
          <p:cNvPr id="14" name="그룹 13"/>
          <p:cNvGrpSpPr/>
          <p:nvPr/>
        </p:nvGrpSpPr>
        <p:grpSpPr>
          <a:xfrm>
            <a:off x="3189429" y="3320451"/>
            <a:ext cx="156402" cy="321006"/>
            <a:chOff x="4645010" y="4116106"/>
            <a:chExt cx="156402" cy="321006"/>
          </a:xfrm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xmlns="" id="{A928C65B-0F62-4DFC-9220-DF40E5958238}"/>
                </a:ext>
              </a:extLst>
            </p:cNvPr>
            <p:cNvSpPr/>
            <p:nvPr/>
          </p:nvSpPr>
          <p:spPr>
            <a:xfrm>
              <a:off x="4645010" y="4116106"/>
              <a:ext cx="156402" cy="62068"/>
            </a:xfrm>
            <a:prstGeom prst="triangle">
              <a:avLst/>
            </a:prstGeom>
            <a:ln w="1270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>
              <a:off x="4723211" y="4196384"/>
              <a:ext cx="0" cy="240728"/>
            </a:xfrm>
            <a:prstGeom prst="line">
              <a:avLst/>
            </a:prstGeom>
            <a:ln w="19050"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D15E6F92-B9C8-4563-8C4E-646F583209B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285416" y="3666678"/>
            <a:ext cx="0" cy="648280"/>
          </a:xfrm>
          <a:prstGeom prst="line">
            <a:avLst/>
          </a:prstGeom>
          <a:ln w="19050"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grpSp>
        <p:nvGrpSpPr>
          <p:cNvPr id="16" name="그룹 15"/>
          <p:cNvGrpSpPr/>
          <p:nvPr/>
        </p:nvGrpSpPr>
        <p:grpSpPr>
          <a:xfrm>
            <a:off x="5420552" y="3302248"/>
            <a:ext cx="156402" cy="321006"/>
            <a:chOff x="4645010" y="4116106"/>
            <a:chExt cx="156402" cy="321006"/>
          </a:xfrm>
        </p:grpSpPr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xmlns="" id="{A928C65B-0F62-4DFC-9220-DF40E5958238}"/>
                </a:ext>
              </a:extLst>
            </p:cNvPr>
            <p:cNvSpPr/>
            <p:nvPr/>
          </p:nvSpPr>
          <p:spPr>
            <a:xfrm>
              <a:off x="4645010" y="4116106"/>
              <a:ext cx="156402" cy="62068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>
              <a:off x="4723211" y="4196384"/>
              <a:ext cx="0" cy="240728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692376" y="3641675"/>
            <a:ext cx="148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implements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89914" y="3666717"/>
            <a:ext cx="112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extends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22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58551" y="1196752"/>
            <a:ext cx="5622641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정수형 계산기를 인터페이스로 구현하기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788520" y="3082694"/>
            <a:ext cx="1244600" cy="135636"/>
            <a:chOff x="7617297" y="4088181"/>
            <a:chExt cx="605520" cy="130282"/>
          </a:xfrm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xmlns="" id="{A928C65B-0F62-4DFC-9220-DF40E5958238}"/>
                </a:ext>
              </a:extLst>
            </p:cNvPr>
            <p:cNvSpPr/>
            <p:nvPr/>
          </p:nvSpPr>
          <p:spPr>
            <a:xfrm rot="16200000">
              <a:off x="7611916" y="4093562"/>
              <a:ext cx="130282" cy="119519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D15E6F92-B9C8-4563-8C4E-646F583209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9817" y="3912384"/>
              <a:ext cx="0" cy="48600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4738180" y="2420888"/>
            <a:ext cx="1360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    구현</a:t>
            </a:r>
            <a:endParaRPr lang="en-US" altLang="ko-KR" sz="1600" dirty="0" smtClean="0"/>
          </a:p>
          <a:p>
            <a:r>
              <a:rPr lang="en-US" altLang="ko-KR" sz="1600" dirty="0" smtClean="0"/>
              <a:t>(implements)</a:t>
            </a:r>
            <a:endParaRPr lang="ko-KR" altLang="en-US" sz="1600" dirty="0"/>
          </a:p>
        </p:txBody>
      </p:sp>
      <p:sp>
        <p:nvSpPr>
          <p:cNvPr id="32" name="직사각형 31"/>
          <p:cNvSpPr/>
          <p:nvPr/>
        </p:nvSpPr>
        <p:spPr>
          <a:xfrm>
            <a:off x="1526498" y="2132856"/>
            <a:ext cx="2850438" cy="72182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solidFill>
                  <a:sysClr val="windowText" lastClr="000000"/>
                </a:solidFill>
              </a:rPr>
              <a:t>&lt;&lt;interface&gt;&gt;</a:t>
            </a:r>
          </a:p>
          <a:p>
            <a:pPr algn="ctr"/>
            <a:r>
              <a:rPr lang="en-US" altLang="ko-KR" i="1" dirty="0" smtClean="0">
                <a:solidFill>
                  <a:sysClr val="windowText" lastClr="000000"/>
                </a:solidFill>
              </a:rPr>
              <a:t>Calculator</a:t>
            </a:r>
            <a:endParaRPr lang="ko-KR" altLang="en-US" i="1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26498" y="2854677"/>
            <a:ext cx="2850438" cy="167413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i="1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 add(</a:t>
            </a: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 n1, </a:t>
            </a: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 n2)</a:t>
            </a:r>
          </a:p>
          <a:p>
            <a:pPr algn="ctr"/>
            <a:r>
              <a:rPr lang="en-US" altLang="ko-KR" sz="1600" i="1" dirty="0" err="1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subtract(</a:t>
            </a: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600" i="1" dirty="0">
                <a:solidFill>
                  <a:sysClr val="windowText" lastClr="000000"/>
                </a:solidFill>
              </a:rPr>
              <a:t>n1, </a:t>
            </a:r>
            <a:r>
              <a:rPr lang="en-US" altLang="ko-KR" sz="1600" i="1" dirty="0" err="1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>
                <a:solidFill>
                  <a:sysClr val="windowText" lastClr="000000"/>
                </a:solidFill>
              </a:rPr>
              <a:t> n2)</a:t>
            </a:r>
            <a:endParaRPr lang="ko-KR" altLang="en-US" sz="1600" i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600" i="1" dirty="0" err="1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times(</a:t>
            </a: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600" i="1" dirty="0">
                <a:solidFill>
                  <a:sysClr val="windowText" lastClr="000000"/>
                </a:solidFill>
              </a:rPr>
              <a:t>n1, </a:t>
            </a:r>
            <a:r>
              <a:rPr lang="en-US" altLang="ko-KR" sz="1600" i="1" dirty="0" err="1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>
                <a:solidFill>
                  <a:sysClr val="windowText" lastClr="000000"/>
                </a:solidFill>
              </a:rPr>
              <a:t> n2)</a:t>
            </a:r>
            <a:endParaRPr lang="ko-KR" altLang="en-US" sz="1600" i="1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 divide(</a:t>
            </a:r>
            <a:r>
              <a:rPr lang="en-US" altLang="ko-KR" sz="1600" i="1" dirty="0" err="1" smtClean="0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600" i="1" dirty="0">
                <a:solidFill>
                  <a:sysClr val="windowText" lastClr="000000"/>
                </a:solidFill>
              </a:rPr>
              <a:t>n1, </a:t>
            </a:r>
            <a:r>
              <a:rPr lang="en-US" altLang="ko-KR" sz="1600" i="1" dirty="0" err="1">
                <a:solidFill>
                  <a:sysClr val="windowText" lastClr="000000"/>
                </a:solidFill>
              </a:rPr>
              <a:t>int</a:t>
            </a:r>
            <a:r>
              <a:rPr lang="en-US" altLang="ko-KR" sz="1600" i="1" dirty="0">
                <a:solidFill>
                  <a:sysClr val="windowText" lastClr="000000"/>
                </a:solidFill>
              </a:rPr>
              <a:t> n2)</a:t>
            </a:r>
            <a:endParaRPr lang="ko-KR" altLang="en-US" sz="1600" i="1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sz="1600" i="1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249144" y="2826420"/>
            <a:ext cx="1800200" cy="7544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MyCalculator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활용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761323"/>
              </p:ext>
            </p:extLst>
          </p:nvPr>
        </p:nvGraphicFramePr>
        <p:xfrm>
          <a:off x="3118125" y="2060848"/>
          <a:ext cx="2621284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321"/>
                <a:gridCol w="655321"/>
                <a:gridCol w="655321"/>
                <a:gridCol w="655321"/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미생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미생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미생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528713" y="2045984"/>
            <a:ext cx="115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2732947" y="2268537"/>
            <a:ext cx="385178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5739409" y="2268537"/>
            <a:ext cx="385178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108099" y="2050123"/>
            <a:ext cx="1132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50135" y="1041921"/>
            <a:ext cx="8964326" cy="946919"/>
          </a:xfrm>
          <a:prstGeom prst="roundRect">
            <a:avLst/>
          </a:prstGeom>
          <a:ln w="952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b="1" dirty="0" smtClean="0">
                <a:solidFill>
                  <a:srgbClr val="002060"/>
                </a:solidFill>
              </a:rPr>
              <a:t>☆ 큐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(Queue) </a:t>
            </a:r>
            <a:r>
              <a:rPr lang="ko-KR" altLang="en-US" sz="1800" b="1" dirty="0" smtClean="0">
                <a:solidFill>
                  <a:srgbClr val="002060"/>
                </a:solidFill>
              </a:rPr>
              <a:t>자료 구조</a:t>
            </a:r>
            <a:endParaRPr lang="en-US" altLang="ko-KR" sz="1800" b="1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1800" b="1" dirty="0" smtClean="0"/>
              <a:t>Queue</a:t>
            </a:r>
            <a:r>
              <a:rPr lang="en-US" altLang="ko-KR" sz="1600" dirty="0" smtClean="0">
                <a:solidFill>
                  <a:srgbClr val="002060"/>
                </a:solidFill>
              </a:rPr>
              <a:t> : </a:t>
            </a:r>
            <a:r>
              <a:rPr lang="ko-KR" altLang="en-US" sz="1600" dirty="0" smtClean="0">
                <a:solidFill>
                  <a:srgbClr val="002060"/>
                </a:solidFill>
              </a:rPr>
              <a:t>선입선출</a:t>
            </a:r>
            <a:r>
              <a:rPr lang="en-US" altLang="ko-KR" sz="1600" dirty="0" smtClean="0">
                <a:solidFill>
                  <a:srgbClr val="002060"/>
                </a:solidFill>
              </a:rPr>
              <a:t>(</a:t>
            </a:r>
            <a:r>
              <a:rPr lang="ko-KR" altLang="en-US" sz="1600" dirty="0" smtClean="0">
                <a:solidFill>
                  <a:srgbClr val="002060"/>
                </a:solidFill>
              </a:rPr>
              <a:t>먼저 들어온 자료가 먼저 나옴</a:t>
            </a:r>
            <a:r>
              <a:rPr lang="en-US" altLang="ko-KR" sz="1600" dirty="0" smtClean="0">
                <a:solidFill>
                  <a:srgbClr val="002060"/>
                </a:solidFill>
              </a:rPr>
              <a:t>) -&gt; </a:t>
            </a:r>
            <a:r>
              <a:rPr lang="ko-KR" altLang="en-US" sz="1600" dirty="0" smtClean="0">
                <a:solidFill>
                  <a:srgbClr val="002060"/>
                </a:solidFill>
              </a:rPr>
              <a:t>선착순</a:t>
            </a:r>
            <a:r>
              <a:rPr lang="en-US" altLang="ko-KR" sz="1600" dirty="0" smtClean="0">
                <a:solidFill>
                  <a:srgbClr val="002060"/>
                </a:solidFill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</a:rPr>
              <a:t>지하철 타기</a:t>
            </a:r>
            <a:endParaRPr lang="en-US" altLang="ko-KR" sz="1600" dirty="0" smtClean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815373"/>
            <a:ext cx="6172735" cy="23776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6415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활용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24608" y="1124744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Shelf </a:t>
            </a:r>
            <a:r>
              <a:rPr lang="ko-KR" altLang="en-US" sz="1600" b="1" dirty="0" smtClean="0"/>
              <a:t>클래스</a:t>
            </a:r>
            <a:endParaRPr lang="ko-KR" altLang="en-US" sz="1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497496"/>
            <a:ext cx="4728510" cy="45448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016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05" y="1531269"/>
            <a:ext cx="5988650" cy="42534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활용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160912" y="1391290"/>
            <a:ext cx="1449253" cy="432049"/>
          </a:xfrm>
          <a:prstGeom prst="roundRect">
            <a:avLst>
              <a:gd name="adj" fmla="val 13110"/>
            </a:avLst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673080" y="1374000"/>
            <a:ext cx="1944216" cy="432048"/>
          </a:xfrm>
          <a:prstGeom prst="roundRect">
            <a:avLst>
              <a:gd name="adj" fmla="val 13110"/>
            </a:avLst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 flipH="1">
            <a:off x="4736976" y="1916832"/>
            <a:ext cx="710327" cy="338554"/>
          </a:xfrm>
          <a:prstGeom prst="borderCallout1">
            <a:avLst>
              <a:gd name="adj1" fmla="val 19362"/>
              <a:gd name="adj2" fmla="val 53994"/>
              <a:gd name="adj3" fmla="val -69510"/>
              <a:gd name="adj4" fmla="val 4639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rgbClr val="002060"/>
                </a:solidFill>
                <a:latin typeface="+mn-ea"/>
              </a:rPr>
              <a:t>상속</a:t>
            </a:r>
            <a:endParaRPr lang="ko-KR" altLang="en-US" sz="1600" dirty="0">
              <a:solidFill>
                <a:srgbClr val="C000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6609184" y="1988840"/>
            <a:ext cx="710327" cy="338554"/>
          </a:xfrm>
          <a:prstGeom prst="borderCallout1">
            <a:avLst>
              <a:gd name="adj1" fmla="val -644"/>
              <a:gd name="adj2" fmla="val 48034"/>
              <a:gd name="adj3" fmla="val -89517"/>
              <a:gd name="adj4" fmla="val 7309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2060"/>
                </a:solidFill>
                <a:latin typeface="+mn-ea"/>
              </a:rPr>
              <a:t>구현</a:t>
            </a:r>
            <a:endParaRPr lang="ko-KR" altLang="en-US" sz="1600" dirty="0">
              <a:solidFill>
                <a:srgbClr val="C000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4608" y="105273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BookShelf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클래스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1560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활용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32971" y="1254173"/>
            <a:ext cx="3043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BookShelfTest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클래스</a:t>
            </a:r>
            <a:endParaRPr lang="ko-KR" altLang="en-US" sz="1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00808"/>
            <a:ext cx="6454700" cy="3939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267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30412" y="1233818"/>
            <a:ext cx="274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Calculator </a:t>
            </a:r>
            <a:r>
              <a:rPr lang="ko-KR" altLang="en-US" b="1" dirty="0" smtClean="0"/>
              <a:t>인터페이스 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44824"/>
            <a:ext cx="5618711" cy="2880320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441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80592" y="1211020"/>
            <a:ext cx="25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MyCalculator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 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1052736"/>
            <a:ext cx="4764478" cy="5112568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64568" y="1700808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Calculator </a:t>
            </a:r>
            <a:r>
              <a:rPr lang="ko-KR" altLang="en-US" sz="1600" dirty="0" smtClean="0"/>
              <a:t>인터페이스를 구현한 클래스이다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1646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98258" y="1395686"/>
            <a:ext cx="286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CalculatorTest</a:t>
            </a:r>
            <a:r>
              <a:rPr lang="en-US" altLang="ko-KR" b="1" dirty="0"/>
              <a:t> </a:t>
            </a:r>
            <a:r>
              <a:rPr lang="ko-KR" altLang="en-US" b="1" dirty="0" smtClean="0"/>
              <a:t>클래</a:t>
            </a:r>
            <a:r>
              <a:rPr lang="ko-KR" altLang="en-US" b="1" dirty="0"/>
              <a:t>스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76" y="1901871"/>
            <a:ext cx="5976664" cy="2808312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147" y="3834946"/>
            <a:ext cx="731583" cy="845893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96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98258" y="1395686"/>
            <a:ext cx="286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Try ~ Catch</a:t>
            </a:r>
            <a:r>
              <a:rPr lang="ko-KR" altLang="en-US" b="1" dirty="0" smtClean="0"/>
              <a:t>로 에러처리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36" y="1988840"/>
            <a:ext cx="5388930" cy="27363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733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인터페이스 구성 요소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76536" y="1124744"/>
            <a:ext cx="8208912" cy="3600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인터페이스의 요소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인터페이스 상수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인스턴스를</a:t>
            </a:r>
            <a:r>
              <a:rPr lang="ko-KR" altLang="en-US" sz="1600" dirty="0"/>
              <a:t> 생성할 수 없으며 멤버 변수도 사용할 수 없다</a:t>
            </a:r>
            <a:r>
              <a:rPr lang="en-US" altLang="ko-KR" sz="1600" dirty="0"/>
              <a:t>. </a:t>
            </a:r>
            <a:r>
              <a:rPr lang="en-US" altLang="ko-KR" sz="1600" dirty="0" smtClean="0"/>
              <a:t>-&gt; </a:t>
            </a:r>
            <a:r>
              <a:rPr lang="ko-KR" altLang="en-US" sz="1600" dirty="0"/>
              <a:t>변수를 선언해도 오류가 나지 않는 이유는 상수로 변환됨 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err="1" smtClean="0"/>
              <a:t>추상메서드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구현부가 없는 </a:t>
            </a:r>
            <a:r>
              <a:rPr lang="ko-KR" altLang="en-US" sz="1600" dirty="0" err="1" smtClean="0"/>
              <a:t>추상메서드로</a:t>
            </a:r>
            <a:r>
              <a:rPr lang="ko-KR" altLang="en-US" sz="1600" dirty="0" smtClean="0"/>
              <a:t> 구성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디폴트 </a:t>
            </a:r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기본 구현을 가지는 </a:t>
            </a:r>
            <a:r>
              <a:rPr lang="ko-KR" altLang="en-US" sz="1600" dirty="0" err="1" smtClean="0"/>
              <a:t>메서드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구현 클래스에서 재정의 </a:t>
            </a:r>
            <a:r>
              <a:rPr lang="ko-KR" altLang="en-US" sz="1600" dirty="0" err="1"/>
              <a:t>할</a:t>
            </a:r>
            <a:r>
              <a:rPr lang="ko-KR" altLang="en-US" sz="1600" dirty="0" err="1" smtClean="0"/>
              <a:t>수</a:t>
            </a:r>
            <a:r>
              <a:rPr lang="ko-KR" altLang="en-US" sz="1600" dirty="0" smtClean="0"/>
              <a:t> 있음</a:t>
            </a:r>
            <a:r>
              <a:rPr lang="en-US" altLang="ko-KR" sz="1600" dirty="0" smtClean="0"/>
              <a:t>(</a:t>
            </a:r>
            <a:r>
              <a:rPr lang="ko-KR" altLang="en-US" sz="1600" dirty="0" smtClean="0">
                <a:solidFill>
                  <a:srgbClr val="C00000"/>
                </a:solidFill>
              </a:rPr>
              <a:t>자바 </a:t>
            </a:r>
            <a:r>
              <a:rPr lang="en-US" altLang="ko-KR" sz="1600" dirty="0" smtClean="0">
                <a:solidFill>
                  <a:srgbClr val="C00000"/>
                </a:solidFill>
              </a:rPr>
              <a:t>8</a:t>
            </a:r>
            <a:r>
              <a:rPr lang="ko-KR" altLang="en-US" sz="1600" dirty="0" smtClean="0"/>
              <a:t>부터 가능</a:t>
            </a:r>
            <a:r>
              <a:rPr lang="en-US" altLang="ko-KR" sz="16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정적 </a:t>
            </a:r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인스턴스</a:t>
            </a:r>
            <a:r>
              <a:rPr lang="ko-KR" altLang="en-US" sz="1600" dirty="0" smtClean="0"/>
              <a:t> 생성과 상관없이 인터페이스 타입으로 사용할 수 있는 </a:t>
            </a:r>
            <a:r>
              <a:rPr lang="ko-KR" altLang="en-US" sz="1600" dirty="0" err="1" smtClean="0"/>
              <a:t>메서드</a:t>
            </a:r>
            <a:r>
              <a:rPr lang="en-US" altLang="ko-KR" sz="1600" dirty="0"/>
              <a:t>(</a:t>
            </a:r>
            <a:r>
              <a:rPr lang="ko-KR" altLang="en-US" sz="1600" dirty="0">
                <a:solidFill>
                  <a:srgbClr val="C00000"/>
                </a:solidFill>
              </a:rPr>
              <a:t>자바 </a:t>
            </a:r>
            <a:r>
              <a:rPr lang="en-US" altLang="ko-KR" sz="1600" dirty="0">
                <a:solidFill>
                  <a:srgbClr val="C00000"/>
                </a:solidFill>
              </a:rPr>
              <a:t>8</a:t>
            </a:r>
            <a:r>
              <a:rPr lang="ko-KR" altLang="en-US" sz="1600" dirty="0"/>
              <a:t>부터 가능</a:t>
            </a:r>
            <a:r>
              <a:rPr lang="en-US" altLang="ko-KR" sz="1600" dirty="0" smtClean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04" y="4437112"/>
            <a:ext cx="2765107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4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7785</TotalTime>
  <Words>932</Words>
  <Application>Microsoft Office PowerPoint</Application>
  <PresentationFormat>A4 용지(210x297mm)</PresentationFormat>
  <Paragraphs>299</Paragraphs>
  <Slides>43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Office 테마</vt:lpstr>
      <vt:lpstr>10장. 인터페이스(interface)</vt:lpstr>
      <vt:lpstr> 인터페이스(Interface)</vt:lpstr>
      <vt:lpstr> 인터페이스(Interface)</vt:lpstr>
      <vt:lpstr> 인터페이스(Interface)</vt:lpstr>
      <vt:lpstr> 인터페이스(Interface)</vt:lpstr>
      <vt:lpstr> 인터페이스(Interface)</vt:lpstr>
      <vt:lpstr> 인터페이스(Interface)</vt:lpstr>
      <vt:lpstr> 인터페이스(Interface)</vt:lpstr>
      <vt:lpstr> 인터페이스 구성 요소</vt:lpstr>
      <vt:lpstr> 인터페이스</vt:lpstr>
      <vt:lpstr> 인터페이스</vt:lpstr>
      <vt:lpstr> 인터페이스</vt:lpstr>
      <vt:lpstr> 인터페이스</vt:lpstr>
      <vt:lpstr> 인터페이스</vt:lpstr>
      <vt:lpstr>  다중 인터페이스 구현</vt:lpstr>
      <vt:lpstr> 다중 인터페이스</vt:lpstr>
      <vt:lpstr> 다중 인터페이스</vt:lpstr>
      <vt:lpstr> 다중 인터페이스</vt:lpstr>
      <vt:lpstr> 구현 객체 사용 방법</vt:lpstr>
      <vt:lpstr> 구현 객체 사용 방법</vt:lpstr>
      <vt:lpstr> 인터페이스와 다형성</vt:lpstr>
      <vt:lpstr> 인터페이스와 다형성</vt:lpstr>
      <vt:lpstr> 인터페이스와 다형성</vt:lpstr>
      <vt:lpstr> 인터페이스와 다형성</vt:lpstr>
      <vt:lpstr> 인터페이스와 다형성</vt:lpstr>
      <vt:lpstr> 인터페이스와 다형성</vt:lpstr>
      <vt:lpstr> 인터페이스와 다형성</vt:lpstr>
      <vt:lpstr> 인터페이스와 다형성</vt:lpstr>
      <vt:lpstr> 인터페이스와 강제 타입 변환</vt:lpstr>
      <vt:lpstr> 인터페이스와 강제 타입 변환</vt:lpstr>
      <vt:lpstr> 인터페이스와 강제 타입 변환</vt:lpstr>
      <vt:lpstr> 인터페이스와 다형성</vt:lpstr>
      <vt:lpstr> 인터페이스와 다형성</vt:lpstr>
      <vt:lpstr> 인터페이스와 다형성</vt:lpstr>
      <vt:lpstr> 인터페이스와 다형성</vt:lpstr>
      <vt:lpstr> 인터페이스 상속</vt:lpstr>
      <vt:lpstr> 인터페이스 상속</vt:lpstr>
      <vt:lpstr> 인터페이스 상속</vt:lpstr>
      <vt:lpstr> 인터페이스 활용</vt:lpstr>
      <vt:lpstr> 인터페이스 활용</vt:lpstr>
      <vt:lpstr> 인터페이스 활용</vt:lpstr>
      <vt:lpstr> 인터페이스 활용</vt:lpstr>
      <vt:lpstr> 인터페이스 활용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492</cp:revision>
  <dcterms:created xsi:type="dcterms:W3CDTF">2019-03-04T02:36:55Z</dcterms:created>
  <dcterms:modified xsi:type="dcterms:W3CDTF">2022-07-04T22:11:36Z</dcterms:modified>
</cp:coreProperties>
</file>