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358" r:id="rId3"/>
    <p:sldId id="392" r:id="rId4"/>
    <p:sldId id="393" r:id="rId5"/>
    <p:sldId id="394" r:id="rId6"/>
    <p:sldId id="391" r:id="rId7"/>
    <p:sldId id="371" r:id="rId8"/>
    <p:sldId id="384" r:id="rId9"/>
    <p:sldId id="395" r:id="rId10"/>
    <p:sldId id="370" r:id="rId11"/>
    <p:sldId id="374" r:id="rId12"/>
    <p:sldId id="375" r:id="rId13"/>
    <p:sldId id="376" r:id="rId14"/>
    <p:sldId id="369" r:id="rId15"/>
    <p:sldId id="367" r:id="rId16"/>
    <p:sldId id="373" r:id="rId17"/>
    <p:sldId id="377" r:id="rId18"/>
    <p:sldId id="380" r:id="rId19"/>
    <p:sldId id="381" r:id="rId20"/>
    <p:sldId id="386" r:id="rId21"/>
    <p:sldId id="383" r:id="rId22"/>
    <p:sldId id="385" r:id="rId23"/>
    <p:sldId id="359" r:id="rId24"/>
    <p:sldId id="360" r:id="rId25"/>
    <p:sldId id="387" r:id="rId26"/>
    <p:sldId id="378" r:id="rId27"/>
    <p:sldId id="361" r:id="rId28"/>
    <p:sldId id="379" r:id="rId29"/>
    <p:sldId id="388" r:id="rId30"/>
    <p:sldId id="389" r:id="rId31"/>
    <p:sldId id="390" r:id="rId32"/>
    <p:sldId id="363" r:id="rId33"/>
    <p:sldId id="362" r:id="rId34"/>
    <p:sldId id="396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07" r:id="rId46"/>
    <p:sldId id="408" r:id="rId47"/>
    <p:sldId id="409" r:id="rId4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5482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77" y="6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CDAC-D627-4E87-877A-1B781DD4CADC}" type="datetimeFigureOut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DDD8A-FD4C-4C63-90D4-202AFE8080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DDD8A-FD4C-4C63-90D4-202AFE8080B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86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6862345" cy="1226567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6" y="2667615"/>
            <a:ext cx="7683303" cy="478904"/>
          </a:xfrm>
          <a:solidFill>
            <a:schemeClr val="accent5">
              <a:lumMod val="5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C81B4-D91A-4578-85B3-829E63FCFE17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2144688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2691044"/>
            <a:ext cx="2144688" cy="486181"/>
          </a:xfrm>
          <a:prstGeom prst="rect">
            <a:avLst/>
          </a:prstGeom>
          <a:solidFill>
            <a:srgbClr val="00206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이등변 삼각형 8"/>
          <p:cNvSpPr/>
          <p:nvPr userDrawn="1"/>
        </p:nvSpPr>
        <p:spPr>
          <a:xfrm rot="5400000">
            <a:off x="1333915" y="2721729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이등변 삼각형 9"/>
          <p:cNvSpPr/>
          <p:nvPr userDrawn="1"/>
        </p:nvSpPr>
        <p:spPr>
          <a:xfrm rot="5400000">
            <a:off x="1704594" y="2721730"/>
            <a:ext cx="432048" cy="37067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71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77542-37E5-48F2-BAE7-80CC6B0EB6A3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80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F174-B5AC-4A98-B673-0BE8126D3F27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54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dirty="0" smtClean="0"/>
              <a:t> 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DEC8-1339-42E8-9704-2977280C2FD3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34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DC76-A282-4817-B790-197F054E1215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4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0AA6C-13D8-43E4-90F0-E6C88A2B9F16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6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5B03B-20CC-436E-8601-C933C6C1F4A6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14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A15D-8B08-482F-AB47-E416EC355EB6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068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D7F8-7B64-44F8-A411-CBD22F28CBFF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3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DBD9B-2BB6-4D1F-BCB4-1E48829C93C3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64C48-0CD7-40EB-BE64-BBF4DB8C56AF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3FE7-3AEA-4B05-AC5A-802D1816A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27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124744"/>
            <a:ext cx="89154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6BCB4-B68B-4638-8167-F4BDC0A30DA1}" type="datetime1">
              <a:rPr lang="ko-KR" altLang="en-US" smtClean="0"/>
              <a:t>2023-05-22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-39555" y="6381328"/>
            <a:ext cx="9945555" cy="476672"/>
          </a:xfrm>
          <a:prstGeom prst="rect">
            <a:avLst/>
          </a:prstGeom>
          <a:solidFill>
            <a:schemeClr val="tx2">
              <a:lumMod val="5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906000" cy="836712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0" y="-18256"/>
            <a:ext cx="6201139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  마스터 제목 스타일 편집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53433" y="6453337"/>
            <a:ext cx="5572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BDE3FE7-3AEA-4B05-AC5A-802D1816ACF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2050" name="Picture 2" descr="javaì ëí ì´ë¯¸ì§ ê²ìê²°ê³¼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52" y="5933989"/>
            <a:ext cx="685900" cy="6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12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bg1"/>
          </a:solidFill>
          <a:latin typeface="HY헤드라인M" panose="02030600000101010101" pitchFamily="18" charset="-127"/>
          <a:ea typeface="HY헤드라인M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22697" y="1379513"/>
            <a:ext cx="7050783" cy="1226567"/>
          </a:xfrm>
        </p:spPr>
        <p:txBody>
          <a:bodyPr>
            <a:normAutofit/>
          </a:bodyPr>
          <a:lstStyle/>
          <a:p>
            <a:pPr algn="l"/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9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장</a:t>
            </a:r>
            <a:r>
              <a:rPr lang="en-US" altLang="ko-KR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. </a:t>
            </a:r>
            <a:r>
              <a:rPr lang="ko-KR" altLang="en-US" sz="3600" b="1" dirty="0" smtClean="0">
                <a:solidFill>
                  <a:schemeClr val="tx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rPr>
              <a:t>추상 클래스</a:t>
            </a:r>
            <a:endParaRPr lang="ko-KR" altLang="en-US" sz="3600" b="1" dirty="0">
              <a:solidFill>
                <a:schemeClr val="tx1"/>
              </a:solidFill>
              <a:latin typeface="휴먼엑스포" panose="02030504000101010101" pitchFamily="18" charset="-127"/>
              <a:ea typeface="휴먼엑스포" panose="020305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222697" y="2670822"/>
            <a:ext cx="7683303" cy="504055"/>
          </a:xfrm>
          <a:solidFill>
            <a:schemeClr val="accent5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 algn="l"/>
            <a:r>
              <a:rPr lang="en-US" altLang="ko-KR" sz="2400" i="1" dirty="0" smtClean="0">
                <a:solidFill>
                  <a:schemeClr val="bg1"/>
                </a:solidFill>
              </a:rPr>
              <a:t> abstract class</a:t>
            </a:r>
            <a:endParaRPr lang="ko-KR" altLang="en-US" sz="1800" i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4" name="AutoShape 5" descr="C++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82298" y="-144463"/>
            <a:ext cx="3302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2" descr="java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056" y="3645024"/>
            <a:ext cx="4078760" cy="244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5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124744"/>
            <a:ext cx="5373071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한식 프랜차이즈 추상클래스 상속 예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387455" y="2011610"/>
            <a:ext cx="2578113" cy="146192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i="1" dirty="0" err="1" smtClean="0">
                <a:latin typeface="+mn-ea"/>
              </a:rPr>
              <a:t>HeadShop</a:t>
            </a:r>
            <a:endParaRPr lang="en-US" altLang="ko-KR" b="1" i="1" dirty="0" smtClean="0">
              <a:latin typeface="+mn-ea"/>
            </a:endParaRPr>
          </a:p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i="1" dirty="0" err="1" smtClean="0">
                <a:latin typeface="+mn-ea"/>
              </a:rPr>
              <a:t>sellDoenjanaJJige</a:t>
            </a:r>
            <a:r>
              <a:rPr lang="en-US" altLang="ko-KR" i="1" dirty="0" smtClean="0">
                <a:latin typeface="+mn-ea"/>
              </a:rPr>
              <a:t>()</a:t>
            </a:r>
          </a:p>
          <a:p>
            <a:pPr algn="ctr"/>
            <a:r>
              <a:rPr lang="en-US" altLang="ko-KR" i="1" dirty="0" err="1" smtClean="0">
                <a:latin typeface="+mn-ea"/>
              </a:rPr>
              <a:t>sellKimchiJJige</a:t>
            </a:r>
            <a:r>
              <a:rPr lang="en-US" altLang="ko-KR" i="1" dirty="0" smtClean="0">
                <a:latin typeface="+mn-ea"/>
              </a:rPr>
              <a:t>()</a:t>
            </a:r>
          </a:p>
          <a:p>
            <a:pPr algn="ctr"/>
            <a:r>
              <a:rPr lang="en-US" altLang="ko-KR" i="1" dirty="0" err="1" smtClean="0">
                <a:latin typeface="+mn-ea"/>
              </a:rPr>
              <a:t>sellBibimBap</a:t>
            </a:r>
            <a:r>
              <a:rPr lang="en-US" altLang="ko-KR" i="1" dirty="0" smtClean="0">
                <a:latin typeface="+mn-ea"/>
              </a:rPr>
              <a:t>()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815780" y="4514580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Shop1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 smtClean="0">
                <a:latin typeface="+mn-ea"/>
              </a:rPr>
              <a:t>1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2589866" y="3641730"/>
            <a:ext cx="4149787" cy="884240"/>
            <a:chOff x="3224806" y="3272951"/>
            <a:chExt cx="2592290" cy="884240"/>
          </a:xfrm>
        </p:grpSpPr>
        <p:grpSp>
          <p:nvGrpSpPr>
            <p:cNvPr id="33" name="그룹 32"/>
            <p:cNvGrpSpPr/>
            <p:nvPr/>
          </p:nvGrpSpPr>
          <p:grpSpPr>
            <a:xfrm>
              <a:off x="4403192" y="3272951"/>
              <a:ext cx="235517" cy="444080"/>
              <a:chOff x="4357443" y="3272952"/>
              <a:chExt cx="235517" cy="444080"/>
            </a:xfrm>
          </p:grpSpPr>
          <p:sp>
            <p:nvSpPr>
              <p:cNvPr id="49" name="이등변 삼각형 48">
                <a:extLst>
                  <a:ext uri="{FF2B5EF4-FFF2-40B4-BE49-F238E27FC236}">
                    <a16:creationId xmlns:a16="http://schemas.microsoft.com/office/drawing/2014/main" id="{A928C65B-0F62-4DFC-9220-DF40E5958238}"/>
                  </a:ext>
                </a:extLst>
              </p:cNvPr>
              <p:cNvSpPr/>
              <p:nvPr/>
            </p:nvSpPr>
            <p:spPr>
              <a:xfrm>
                <a:off x="4357443" y="3272952"/>
                <a:ext cx="235517" cy="154551"/>
              </a:xfrm>
              <a:prstGeom prst="triangl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D15E6F92-B9C8-4563-8C4E-646F583209B9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4475202" y="3427503"/>
                <a:ext cx="0" cy="289529"/>
              </a:xfrm>
              <a:prstGeom prst="line">
                <a:avLst/>
              </a:prstGeom>
              <a:ln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</p:cxnSp>
        </p:grpSp>
        <p:grpSp>
          <p:nvGrpSpPr>
            <p:cNvPr id="34" name="그룹 33"/>
            <p:cNvGrpSpPr/>
            <p:nvPr/>
          </p:nvGrpSpPr>
          <p:grpSpPr>
            <a:xfrm>
              <a:off x="3224806" y="3717032"/>
              <a:ext cx="2592290" cy="440159"/>
              <a:chOff x="3152799" y="3717032"/>
              <a:chExt cx="2592290" cy="440159"/>
            </a:xfrm>
          </p:grpSpPr>
          <p:grpSp>
            <p:nvGrpSpPr>
              <p:cNvPr id="35" name="그룹 34"/>
              <p:cNvGrpSpPr/>
              <p:nvPr/>
            </p:nvGrpSpPr>
            <p:grpSpPr>
              <a:xfrm>
                <a:off x="3152799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46" name="직선 연결선 45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47" name="직선 연결선 46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48" name="직선 연결선 47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42" name="그룹 41"/>
              <p:cNvGrpSpPr/>
              <p:nvPr/>
            </p:nvGrpSpPr>
            <p:grpSpPr>
              <a:xfrm>
                <a:off x="4448944" y="3717032"/>
                <a:ext cx="1296145" cy="440159"/>
                <a:chOff x="1406902" y="3597087"/>
                <a:chExt cx="2271555" cy="440159"/>
              </a:xfrm>
            </p:grpSpPr>
            <p:cxnSp>
              <p:nvCxnSpPr>
                <p:cNvPr id="43" name="직선 연결선 42"/>
                <p:cNvCxnSpPr/>
                <p:nvPr/>
              </p:nvCxnSpPr>
              <p:spPr>
                <a:xfrm>
                  <a:off x="1406902" y="3597087"/>
                  <a:ext cx="2271555" cy="0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44" name="직선 연결선 43"/>
                <p:cNvCxnSpPr/>
                <p:nvPr/>
              </p:nvCxnSpPr>
              <p:spPr>
                <a:xfrm>
                  <a:off x="1406902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>
                  <a:off x="3678457" y="3597087"/>
                  <a:ext cx="0" cy="440159"/>
                </a:xfrm>
                <a:prstGeom prst="line">
                  <a:avLst/>
                </a:prstGeom>
                <a:ln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</p:cxnSp>
          </p:grpSp>
        </p:grpSp>
      </p:grpSp>
      <p:sp>
        <p:nvSpPr>
          <p:cNvPr id="51" name="직사각형 50"/>
          <p:cNvSpPr/>
          <p:nvPr/>
        </p:nvSpPr>
        <p:spPr>
          <a:xfrm>
            <a:off x="3905057" y="4514580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Shop2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>
                <a:latin typeface="+mn-ea"/>
              </a:rPr>
              <a:t>2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5965568" y="4514580"/>
            <a:ext cx="1548172" cy="786628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Shop3</a:t>
            </a:r>
            <a:endParaRPr lang="en-US" altLang="ko-KR" dirty="0">
              <a:latin typeface="+mn-ea"/>
            </a:endParaRPr>
          </a:p>
          <a:p>
            <a:pPr algn="ctr"/>
            <a:r>
              <a:rPr lang="en-US" altLang="ko-KR" sz="1600" dirty="0" smtClean="0">
                <a:latin typeface="+mn-ea"/>
              </a:rPr>
              <a:t>(</a:t>
            </a:r>
            <a:r>
              <a:rPr lang="ko-KR" altLang="en-US" sz="1600" dirty="0" smtClean="0">
                <a:latin typeface="+mn-ea"/>
              </a:rPr>
              <a:t>매장</a:t>
            </a:r>
            <a:r>
              <a:rPr lang="en-US" altLang="ko-KR" sz="1600" dirty="0">
                <a:latin typeface="+mn-ea"/>
              </a:rPr>
              <a:t>3</a:t>
            </a:r>
            <a:r>
              <a:rPr lang="en-US" altLang="ko-KR" dirty="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643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8082" y="1052736"/>
            <a:ext cx="551708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한식 프랜차이즈 추상클래스 상속 예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28" y="1697121"/>
            <a:ext cx="4547392" cy="173187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78" y="1697120"/>
            <a:ext cx="4294877" cy="410814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635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8082" y="1052736"/>
            <a:ext cx="551708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한식 프랜차이즈 추상클래스 상속 예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628800"/>
            <a:ext cx="5045108" cy="4608512"/>
          </a:xfrm>
          <a:prstGeom prst="rect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3412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948082" y="1052736"/>
            <a:ext cx="551708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한식 프랜차이즈 추상클래스 상속 예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916832"/>
            <a:ext cx="4949078" cy="28083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184" y="2662492"/>
            <a:ext cx="1771897" cy="208626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041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2786" y="1124744"/>
            <a:ext cx="5978446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자동차를 구현한 추상 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626234" y="2045942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i="1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i="1" dirty="0" smtClean="0">
                <a:latin typeface="+mn-ea"/>
              </a:rPr>
              <a:t>Car</a:t>
            </a:r>
          </a:p>
          <a:p>
            <a:pPr algn="ctr"/>
            <a:endParaRPr lang="en-US" altLang="ko-KR" b="1" i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379176" y="3486102"/>
            <a:ext cx="119329" cy="356688"/>
            <a:chOff x="4357443" y="3272952"/>
            <a:chExt cx="235517" cy="444080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2072680" y="4092130"/>
            <a:ext cx="2306496" cy="35331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Bus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415081" y="3842790"/>
            <a:ext cx="2271555" cy="250610"/>
            <a:chOff x="1406902" y="3597087"/>
            <a:chExt cx="2271555" cy="44015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3626234" y="2402459"/>
            <a:ext cx="1888558" cy="956616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latin typeface="+mn-ea"/>
            </a:endParaRPr>
          </a:p>
          <a:p>
            <a:pPr algn="ctr"/>
            <a:r>
              <a:rPr lang="en-US" altLang="ko-KR" dirty="0" smtClean="0">
                <a:latin typeface="+mn-ea"/>
              </a:rPr>
              <a:t> </a:t>
            </a:r>
            <a:r>
              <a:rPr lang="en-US" altLang="ko-KR" i="1" dirty="0" smtClean="0">
                <a:latin typeface="+mn-ea"/>
              </a:rPr>
              <a:t>run() </a:t>
            </a:r>
          </a:p>
          <a:p>
            <a:pPr algn="ctr"/>
            <a:r>
              <a:rPr lang="en-US" altLang="ko-KR" i="1" dirty="0" smtClean="0">
                <a:latin typeface="+mn-ea"/>
              </a:rPr>
              <a:t>refuel();</a:t>
            </a:r>
          </a:p>
          <a:p>
            <a:pPr algn="ctr"/>
            <a:r>
              <a:rPr lang="en-US" altLang="ko-KR" dirty="0">
                <a:latin typeface="+mn-ea"/>
              </a:rPr>
              <a:t>s</a:t>
            </a:r>
            <a:r>
              <a:rPr lang="en-US" altLang="ko-KR" dirty="0" smtClean="0">
                <a:latin typeface="+mn-ea"/>
              </a:rPr>
              <a:t>top()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72680" y="4438734"/>
            <a:ext cx="2306496" cy="628191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atin typeface="+mn-ea"/>
              </a:rPr>
              <a:t>takePassenger</a:t>
            </a:r>
            <a:r>
              <a:rPr lang="en-US" altLang="ko-KR" dirty="0" smtClean="0">
                <a:latin typeface="+mn-ea"/>
              </a:rPr>
              <a:t>(){…}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786536" y="4093400"/>
            <a:ext cx="2254695" cy="35331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Truck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786536" y="4440004"/>
            <a:ext cx="2254695" cy="628191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Load(){…}</a:t>
            </a:r>
          </a:p>
        </p:txBody>
      </p:sp>
    </p:spTree>
    <p:extLst>
      <p:ext uri="{BB962C8B-B14F-4D97-AF65-F5344CB8AC3E}">
        <p14:creationId xmlns:p14="http://schemas.microsoft.com/office/powerpoint/2010/main" val="422636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2" y="1484784"/>
            <a:ext cx="4461736" cy="20849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960" y="2527246"/>
            <a:ext cx="4938974" cy="3366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01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484784"/>
            <a:ext cx="5328592" cy="379005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362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추상클래스 실습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92098" y="1052736"/>
            <a:ext cx="5661102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rgbClr val="C00000"/>
                </a:solidFill>
              </a:rPr>
              <a:t>자동차를 구현한 추상 클래스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상속 예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772816"/>
            <a:ext cx="3345470" cy="3436918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2" y="2852936"/>
            <a:ext cx="2095682" cy="1950889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877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final </a:t>
            </a:r>
            <a:r>
              <a:rPr lang="ko-KR" altLang="en-US" dirty="0" err="1" smtClean="0"/>
              <a:t>예약어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64073" y="1052736"/>
            <a:ext cx="8337399" cy="1080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상수를 의미하는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final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변수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b="1" dirty="0" smtClean="0"/>
              <a:t>해당 선언이 최종 상태이고</a:t>
            </a:r>
            <a:r>
              <a:rPr lang="en-US" altLang="ko-KR" sz="1800" b="1" dirty="0" smtClean="0"/>
              <a:t>, </a:t>
            </a:r>
            <a:r>
              <a:rPr lang="ko-KR" altLang="en-US" sz="1800" b="1" dirty="0" smtClean="0"/>
              <a:t>결코 수정될 수 없음을 뜻한다</a:t>
            </a:r>
            <a:r>
              <a:rPr lang="en-US" altLang="ko-KR" sz="1800" b="1" dirty="0" smtClean="0"/>
              <a:t>.</a:t>
            </a:r>
            <a:endParaRPr lang="en-US" altLang="ko-KR" sz="1800" b="1" dirty="0">
              <a:solidFill>
                <a:srgbClr val="00206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2137420"/>
            <a:ext cx="6264183" cy="3635055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805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final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052736"/>
            <a:ext cx="422094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여러 파일에서 공유하는 상수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83" y="1763865"/>
            <a:ext cx="7155801" cy="1920407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665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63739"/>
            <a:ext cx="1700663" cy="521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추상 클래스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0552" y="1556792"/>
            <a:ext cx="82089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객체를 직접 생성할 수 있는 클래스를 실체 클래스라고 한다면 이 클래스들의 공통적인 특성을 추출해서 선언한 클래스를 추상 클래스라 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추상클래스와 실체 클래스는 상속 관계를 구성한다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왜 추상클래스를 사용하는가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smtClean="0"/>
              <a:t>실체 클래스의 필드와 </a:t>
            </a:r>
            <a:r>
              <a:rPr lang="ko-KR" altLang="en-US" sz="1600" dirty="0" err="1" smtClean="0"/>
              <a:t>메서드의</a:t>
            </a:r>
            <a:r>
              <a:rPr lang="ko-KR" altLang="en-US" sz="1600" dirty="0" smtClean="0"/>
              <a:t> 이름을 통일할 목적으로 사용한다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err="1" smtClean="0"/>
              <a:t>TelePhone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 </a:t>
            </a:r>
            <a:r>
              <a:rPr lang="en-US" altLang="ko-KR" sz="1600" dirty="0" smtClean="0"/>
              <a:t>– owner(</a:t>
            </a:r>
            <a:r>
              <a:rPr lang="ko-KR" altLang="en-US" sz="1600" dirty="0" smtClean="0"/>
              <a:t>소유자</a:t>
            </a:r>
            <a:r>
              <a:rPr lang="en-US" altLang="ko-KR" sz="1600" dirty="0" smtClean="0"/>
              <a:t>),  </a:t>
            </a:r>
            <a:r>
              <a:rPr lang="en-US" altLang="ko-KR" sz="1600" dirty="0" err="1" smtClean="0"/>
              <a:t>powerOn</a:t>
            </a:r>
            <a:r>
              <a:rPr lang="en-US" altLang="ko-KR" sz="1600" dirty="0" smtClean="0"/>
              <a:t>() - </a:t>
            </a:r>
            <a:r>
              <a:rPr lang="ko-KR" altLang="en-US" sz="1600" dirty="0" smtClean="0"/>
              <a:t>전원을 켜다</a:t>
            </a:r>
            <a:endParaRPr lang="en-US" altLang="ko-KR" sz="1600" dirty="0" smtClean="0"/>
          </a:p>
          <a:p>
            <a:r>
              <a:rPr lang="en-US" altLang="ko-KR" sz="1600" dirty="0" err="1" smtClean="0"/>
              <a:t>SmartPhone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클래스 </a:t>
            </a:r>
            <a:r>
              <a:rPr lang="en-US" altLang="ko-KR" sz="1600" dirty="0" smtClean="0"/>
              <a:t>– user(</a:t>
            </a:r>
            <a:r>
              <a:rPr lang="ko-KR" altLang="en-US" sz="1600" dirty="0" smtClean="0"/>
              <a:t>소유자</a:t>
            </a:r>
            <a:r>
              <a:rPr lang="en-US" altLang="ko-KR" sz="1600" dirty="0" smtClean="0"/>
              <a:t>), </a:t>
            </a:r>
            <a:r>
              <a:rPr lang="en-US" altLang="ko-KR" sz="1600" dirty="0" err="1" smtClean="0"/>
              <a:t>trunOn</a:t>
            </a:r>
            <a:r>
              <a:rPr lang="en-US" altLang="ko-KR" sz="1600" dirty="0" smtClean="0"/>
              <a:t>() – </a:t>
            </a:r>
            <a:r>
              <a:rPr lang="ko-KR" altLang="en-US" sz="1600" dirty="0" smtClean="0"/>
              <a:t>전원을 켜다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ko-KR" altLang="en-US" sz="1600" dirty="0" smtClean="0"/>
              <a:t>추상클래스 사용</a:t>
            </a:r>
            <a:endParaRPr lang="en-US" altLang="ko-KR" sz="1600" dirty="0" smtClean="0"/>
          </a:p>
          <a:p>
            <a:r>
              <a:rPr lang="en-US" altLang="ko-KR" sz="1600" dirty="0" smtClean="0"/>
              <a:t>Phone – user, </a:t>
            </a:r>
            <a:r>
              <a:rPr lang="en-US" altLang="ko-KR" sz="1600" dirty="0" err="1" smtClean="0"/>
              <a:t>powerOn</a:t>
            </a:r>
            <a:r>
              <a:rPr lang="en-US" altLang="ko-KR" sz="1600" dirty="0" smtClean="0"/>
              <a:t>() -&gt; </a:t>
            </a:r>
            <a:r>
              <a:rPr lang="en-US" altLang="ko-KR" sz="1600" dirty="0" err="1" smtClean="0"/>
              <a:t>TelePhone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SmartPhone</a:t>
            </a:r>
            <a:r>
              <a:rPr lang="ko-KR" altLang="en-US" sz="1600" dirty="0" smtClean="0"/>
              <a:t>이 상속 받음</a:t>
            </a:r>
            <a:endParaRPr lang="ko-KR" altLang="en-US" sz="1600" dirty="0"/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4725144"/>
            <a:ext cx="2276727" cy="521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800" b="1" smtClean="0">
                <a:solidFill>
                  <a:srgbClr val="C00000"/>
                </a:solidFill>
              </a:rPr>
              <a:t>추상 클래스의 선언</a:t>
            </a:r>
            <a:endParaRPr lang="en-US" altLang="ko-KR" sz="1800" b="1" dirty="0" smtClean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8966" y="5232447"/>
            <a:ext cx="4176464" cy="98750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Public </a:t>
            </a:r>
            <a:r>
              <a:rPr lang="en-US" altLang="ko-KR" b="1" dirty="0" smtClean="0">
                <a:solidFill>
                  <a:srgbClr val="C00000"/>
                </a:solidFill>
              </a:rPr>
              <a:t>abstract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클래스이름</a:t>
            </a:r>
            <a:r>
              <a:rPr lang="en-US" altLang="ko-KR" dirty="0" smtClean="0"/>
              <a:t>{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ko-KR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필드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생성자</a:t>
            </a:r>
            <a:r>
              <a:rPr lang="en-US" altLang="ko-KR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메서드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24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final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76073" y="1052736"/>
            <a:ext cx="4220943" cy="6480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여러 파일에서 공유하는 상수</a:t>
            </a:r>
            <a:r>
              <a:rPr lang="en-US" altLang="ko-KR" sz="2000" b="1" dirty="0" smtClean="0">
                <a:solidFill>
                  <a:srgbClr val="002060"/>
                </a:solidFill>
              </a:rPr>
              <a:t>   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31" y="1700808"/>
            <a:ext cx="8176969" cy="2438611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20" y="4509120"/>
            <a:ext cx="2758679" cy="119644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9637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final </a:t>
            </a:r>
            <a:r>
              <a:rPr lang="ko-KR" altLang="en-US" dirty="0" smtClean="0"/>
              <a:t>클래스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804065" y="1146353"/>
            <a:ext cx="7317287" cy="1152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/>
              <a:t>보안과 관련되어 </a:t>
            </a:r>
            <a:r>
              <a:rPr lang="ko-KR" altLang="en-US" sz="2000" b="1" dirty="0"/>
              <a:t>있</a:t>
            </a:r>
            <a:r>
              <a:rPr lang="ko-KR" altLang="en-US" sz="2000" b="1" dirty="0" smtClean="0"/>
              <a:t>거나 기반클래스가 변하면 안 되는 경우</a:t>
            </a:r>
            <a:endParaRPr lang="en-US" altLang="ko-KR" sz="2000" b="1" dirty="0" smtClean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800" dirty="0" smtClean="0"/>
              <a:t>String</a:t>
            </a:r>
            <a:r>
              <a:rPr lang="ko-KR" altLang="en-US" sz="1800" dirty="0" smtClean="0"/>
              <a:t>이나 </a:t>
            </a:r>
            <a:r>
              <a:rPr lang="en-US" altLang="ko-KR" sz="1800" dirty="0" smtClean="0"/>
              <a:t>Integer </a:t>
            </a:r>
            <a:r>
              <a:rPr lang="ko-KR" altLang="en-US" sz="1800" dirty="0" smtClean="0"/>
              <a:t>클래스 등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60" y="2333735"/>
            <a:ext cx="7056784" cy="22826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15835" t="-399" r="39824" b="69384"/>
          <a:stretch/>
        </p:blipFill>
        <p:spPr>
          <a:xfrm>
            <a:off x="3362824" y="4005064"/>
            <a:ext cx="5490609" cy="2160240"/>
          </a:xfrm>
          <a:prstGeom prst="rect">
            <a:avLst/>
          </a:prstGeom>
        </p:spPr>
      </p:pic>
      <p:cxnSp>
        <p:nvCxnSpPr>
          <p:cNvPr id="7" name="직선 화살표 연결선 6"/>
          <p:cNvCxnSpPr/>
          <p:nvPr/>
        </p:nvCxnSpPr>
        <p:spPr>
          <a:xfrm>
            <a:off x="5109687" y="4545124"/>
            <a:ext cx="770357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6609184" y="4268732"/>
            <a:ext cx="2808312" cy="695300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String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은 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final </a:t>
            </a:r>
            <a:r>
              <a:rPr lang="ko-KR" altLang="en-US" sz="1600" dirty="0" smtClean="0">
                <a:solidFill>
                  <a:schemeClr val="tx1"/>
                </a:solidFill>
                <a:latin typeface="+mn-ea"/>
              </a:rPr>
              <a:t>클래스이므로 상속받을 수 없다</a:t>
            </a:r>
            <a:r>
              <a:rPr lang="en-US" altLang="ko-KR" sz="1600" dirty="0" smtClean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cxnSp>
        <p:nvCxnSpPr>
          <p:cNvPr id="11" name="직선 화살표 연결선 10"/>
          <p:cNvCxnSpPr>
            <a:stCxn id="8" idx="2"/>
          </p:cNvCxnSpPr>
          <p:nvPr/>
        </p:nvCxnSpPr>
        <p:spPr>
          <a:xfrm flipH="1">
            <a:off x="7601494" y="4964032"/>
            <a:ext cx="411846" cy="5532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28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0057" y="908720"/>
            <a:ext cx="8337399" cy="1440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템플릿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메서드란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?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템플릿 </a:t>
            </a:r>
            <a:r>
              <a:rPr lang="ko-KR" altLang="en-US" sz="1800" dirty="0" err="1" smtClean="0"/>
              <a:t>메서드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추상 </a:t>
            </a:r>
            <a:r>
              <a:rPr lang="ko-KR" altLang="en-US" sz="1800" dirty="0" err="1" smtClean="0"/>
              <a:t>메서드나</a:t>
            </a:r>
            <a:r>
              <a:rPr lang="ko-KR" altLang="en-US" sz="1800" dirty="0" smtClean="0"/>
              <a:t> 구현된 </a:t>
            </a: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활용하여 전체 기능의 흐름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시나리오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정의하는 </a:t>
            </a:r>
            <a:r>
              <a:rPr lang="ko-KR" altLang="en-US" sz="1800" dirty="0" err="1" smtClean="0"/>
              <a:t>메서드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 smtClean="0">
                <a:solidFill>
                  <a:srgbClr val="C00000"/>
                </a:solidFill>
              </a:rPr>
              <a:t>final</a:t>
            </a:r>
            <a:r>
              <a:rPr lang="ko-KR" altLang="en-US" sz="1800" dirty="0" smtClean="0"/>
              <a:t>로 선언하면 하위 클래스에서 재정의 할 수 없음</a:t>
            </a:r>
            <a:endParaRPr lang="en-US" altLang="ko-KR" sz="18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2936776" y="2615222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smtClean="0">
                <a:latin typeface="+mn-ea"/>
              </a:rPr>
              <a:t>  </a:t>
            </a:r>
          </a:p>
          <a:p>
            <a:pPr algn="ctr"/>
            <a:r>
              <a:rPr lang="en-US" altLang="ko-KR" i="1" dirty="0" smtClean="0">
                <a:latin typeface="+mn-ea"/>
              </a:rPr>
              <a:t>Car</a:t>
            </a:r>
          </a:p>
          <a:p>
            <a:pPr algn="ctr"/>
            <a:endParaRPr lang="en-US" altLang="ko-KR" i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753551" y="4422470"/>
            <a:ext cx="119329" cy="356688"/>
            <a:chOff x="4357443" y="3272952"/>
            <a:chExt cx="235517" cy="444080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1864993" y="5028497"/>
            <a:ext cx="1888558" cy="560743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AICar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116732" y="5035282"/>
            <a:ext cx="1888559" cy="5539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ManualCar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2789456" y="4779158"/>
            <a:ext cx="2271555" cy="250610"/>
            <a:chOff x="1406902" y="3597087"/>
            <a:chExt cx="2271555" cy="44015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2936776" y="2971738"/>
            <a:ext cx="1888558" cy="145073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startCar</a:t>
            </a:r>
            <a:r>
              <a:rPr lang="en-US" altLang="ko-KR" dirty="0" smtClean="0">
                <a:latin typeface="+mn-ea"/>
              </a:rPr>
              <a:t>()</a:t>
            </a:r>
          </a:p>
          <a:p>
            <a:pPr algn="ctr"/>
            <a:r>
              <a:rPr lang="en-US" altLang="ko-KR" i="1" dirty="0" smtClean="0">
                <a:latin typeface="+mn-ea"/>
              </a:rPr>
              <a:t>drive()</a:t>
            </a:r>
          </a:p>
          <a:p>
            <a:pPr algn="ctr"/>
            <a:r>
              <a:rPr lang="en-US" altLang="ko-KR" i="1" dirty="0" smtClean="0">
                <a:latin typeface="+mn-ea"/>
              </a:rPr>
              <a:t>stop()</a:t>
            </a:r>
          </a:p>
          <a:p>
            <a:pPr algn="ctr"/>
            <a:r>
              <a:rPr lang="en-US" altLang="ko-KR" dirty="0" smtClean="0">
                <a:latin typeface="+mn-ea"/>
              </a:rPr>
              <a:t>turnoff()</a:t>
            </a:r>
          </a:p>
          <a:p>
            <a:pPr algn="ctr"/>
            <a:r>
              <a:rPr lang="en-US" altLang="ko-KR" b="1" dirty="0">
                <a:solidFill>
                  <a:srgbClr val="C00000"/>
                </a:solidFill>
                <a:latin typeface="+mn-ea"/>
              </a:rPr>
              <a:t>r</a:t>
            </a:r>
            <a:r>
              <a:rPr lang="en-US" altLang="ko-KR" b="1" dirty="0" smtClean="0">
                <a:solidFill>
                  <a:srgbClr val="C00000"/>
                </a:solidFill>
                <a:latin typeface="+mn-ea"/>
              </a:rPr>
              <a:t>un()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85048" y="3629582"/>
            <a:ext cx="3030543" cy="830997"/>
          </a:xfrm>
          <a:prstGeom prst="borderCallout1">
            <a:avLst>
              <a:gd name="adj1" fmla="val 47949"/>
              <a:gd name="adj2" fmla="val 473"/>
              <a:gd name="adj3" fmla="val 76108"/>
              <a:gd name="adj4" fmla="val -40753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+mn-ea"/>
              </a:rPr>
              <a:t>템플릿 </a:t>
            </a:r>
            <a:r>
              <a:rPr lang="ko-KR" altLang="en-US" sz="1600" dirty="0" err="1" smtClean="0">
                <a:latin typeface="+mn-ea"/>
              </a:rPr>
              <a:t>메서드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자동차가 달리는 방법을 순서대로 </a:t>
            </a:r>
            <a:r>
              <a:rPr lang="ko-KR" altLang="en-US" sz="1600" dirty="0" smtClean="0">
                <a:latin typeface="+mn-ea"/>
              </a:rPr>
              <a:t>구현함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180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253" y="1628801"/>
            <a:ext cx="5102480" cy="439248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1" name="모서리가 둥근 직사각형 20"/>
          <p:cNvSpPr/>
          <p:nvPr/>
        </p:nvSpPr>
        <p:spPr>
          <a:xfrm>
            <a:off x="5901774" y="4583041"/>
            <a:ext cx="3155681" cy="1006199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rgbClr val="C00000"/>
                </a:solidFill>
                <a:latin typeface="+mn-ea"/>
              </a:rPr>
              <a:t>final</a:t>
            </a:r>
            <a:r>
              <a:rPr lang="ko-KR" altLang="en-US" dirty="0" smtClean="0">
                <a:solidFill>
                  <a:srgbClr val="C00000"/>
                </a:solidFill>
                <a:latin typeface="+mn-ea"/>
              </a:rPr>
              <a:t>로 선언</a:t>
            </a:r>
            <a:endParaRPr lang="en-US" altLang="ko-KR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상속받은 하위 클래스가 </a:t>
            </a:r>
            <a:r>
              <a:rPr lang="ko-KR" altLang="en-US" sz="1600" dirty="0" err="1" smtClean="0">
                <a:latin typeface="+mn-ea"/>
              </a:rPr>
              <a:t>메서드를</a:t>
            </a:r>
            <a:r>
              <a:rPr lang="ko-KR" altLang="en-US" sz="1600" dirty="0" smtClean="0">
                <a:latin typeface="+mn-ea"/>
              </a:rPr>
              <a:t> 재정의 할 수 없다</a:t>
            </a:r>
            <a:r>
              <a:rPr lang="en-US" altLang="ko-KR" sz="1600" dirty="0" smtClean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568624" y="4295009"/>
            <a:ext cx="3744416" cy="1582263"/>
          </a:xfrm>
          <a:prstGeom prst="round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980728"/>
            <a:ext cx="659720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템플릿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메서드를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사용한 추상클래스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5457056" y="5086140"/>
            <a:ext cx="385179" cy="1"/>
          </a:xfrm>
          <a:prstGeom prst="straightConnector1">
            <a:avLst/>
          </a:prstGeom>
          <a:ln w="1905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36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624" y="1916832"/>
            <a:ext cx="6563639" cy="338437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92098" y="1124744"/>
            <a:ext cx="659720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템플릿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메서드를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사용한 추상클래스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58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19" y="1828800"/>
            <a:ext cx="6157694" cy="34724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92098" y="1124744"/>
            <a:ext cx="659720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템플릿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메서드를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사용한 추상클래스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51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템플릿 </a:t>
            </a:r>
            <a:r>
              <a:rPr lang="ko-KR" altLang="en-US" dirty="0" err="1" smtClean="0"/>
              <a:t>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52736"/>
            <a:ext cx="659720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템플릿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메서드를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사용한 추상클래스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840" y="1700808"/>
            <a:ext cx="6904319" cy="293395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244" y="4047703"/>
            <a:ext cx="2952328" cy="210132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0018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100528" y="2439086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 </a:t>
            </a:r>
          </a:p>
          <a:p>
            <a:pPr algn="ctr"/>
            <a:r>
              <a:rPr lang="en-US" altLang="ko-KR" sz="1600" b="1" i="1" dirty="0" err="1" smtClean="0">
                <a:latin typeface="+mn-ea"/>
              </a:rPr>
              <a:t>PlayerLevel</a:t>
            </a:r>
            <a:endParaRPr lang="en-US" altLang="ko-KR" sz="1600" b="1" i="1" dirty="0" smtClean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4853470" y="4030310"/>
            <a:ext cx="119329" cy="356688"/>
            <a:chOff x="4357443" y="3272952"/>
            <a:chExt cx="235517" cy="444080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37" name="그룹 36"/>
          <p:cNvGrpSpPr/>
          <p:nvPr/>
        </p:nvGrpSpPr>
        <p:grpSpPr>
          <a:xfrm>
            <a:off x="2640714" y="4386998"/>
            <a:ext cx="2271555" cy="250610"/>
            <a:chOff x="1406902" y="3597087"/>
            <a:chExt cx="2271555" cy="440159"/>
          </a:xfrm>
        </p:grpSpPr>
        <p:cxnSp>
          <p:nvCxnSpPr>
            <p:cNvPr id="38" name="직선 연결선 37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41" name="직사각형 40"/>
          <p:cNvSpPr/>
          <p:nvPr/>
        </p:nvSpPr>
        <p:spPr>
          <a:xfrm>
            <a:off x="4100528" y="2795603"/>
            <a:ext cx="1888558" cy="12276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i="1" dirty="0" smtClean="0">
                <a:latin typeface="+mn-ea"/>
              </a:rPr>
              <a:t>run()</a:t>
            </a:r>
          </a:p>
          <a:p>
            <a:pPr algn="ctr"/>
            <a:r>
              <a:rPr lang="en-US" altLang="ko-KR" sz="1400" i="1" dirty="0" smtClean="0">
                <a:latin typeface="+mn-ea"/>
              </a:rPr>
              <a:t>jump()</a:t>
            </a:r>
          </a:p>
          <a:p>
            <a:pPr algn="ctr"/>
            <a:r>
              <a:rPr lang="en-US" altLang="ko-KR" sz="1400" i="1" dirty="0" smtClean="0">
                <a:latin typeface="+mn-ea"/>
              </a:rPr>
              <a:t>turn()</a:t>
            </a:r>
          </a:p>
          <a:p>
            <a:pPr algn="ctr"/>
            <a:r>
              <a:rPr lang="en-US" altLang="ko-KR" sz="1400" i="1" dirty="0" err="1" smtClean="0">
                <a:latin typeface="+mn-ea"/>
              </a:rPr>
              <a:t>showLevelMessage</a:t>
            </a:r>
            <a:r>
              <a:rPr lang="en-US" altLang="ko-KR" sz="1400" i="1" dirty="0" smtClean="0">
                <a:latin typeface="+mn-ea"/>
              </a:rPr>
              <a:t>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go(</a:t>
            </a:r>
            <a:r>
              <a:rPr lang="en-US" altLang="ko-KR" sz="1400" dirty="0" err="1" smtClean="0">
                <a:latin typeface="+mn-ea"/>
              </a:rPr>
              <a:t>int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071319" y="2439086"/>
            <a:ext cx="223224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  </a:t>
            </a:r>
          </a:p>
          <a:p>
            <a:pPr algn="ctr"/>
            <a:r>
              <a:rPr lang="en-US" altLang="ko-KR" sz="1600" b="1" dirty="0" smtClean="0">
                <a:latin typeface="+mn-ea"/>
              </a:rPr>
              <a:t>Player</a:t>
            </a:r>
          </a:p>
          <a:p>
            <a:pPr algn="ctr"/>
            <a:endParaRPr lang="en-US" altLang="ko-KR" sz="1600" b="1" dirty="0"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071319" y="3087158"/>
            <a:ext cx="2232248" cy="82924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dirty="0" err="1" smtClean="0">
                <a:latin typeface="+mn-ea"/>
              </a:rPr>
              <a:t>getLevel</a:t>
            </a:r>
            <a:r>
              <a:rPr lang="en-US" altLang="ko-KR" sz="1400" dirty="0" smtClean="0">
                <a:latin typeface="+mn-ea"/>
              </a:rPr>
              <a:t>()</a:t>
            </a:r>
          </a:p>
          <a:p>
            <a:pPr algn="ctr"/>
            <a:r>
              <a:rPr lang="en-US" altLang="ko-KR" sz="1400" dirty="0" err="1" smtClean="0">
                <a:latin typeface="+mn-ea"/>
              </a:rPr>
              <a:t>upgradeLevel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en-US" altLang="ko-KR" sz="1400" dirty="0" err="1" smtClean="0">
                <a:latin typeface="+mn-ea"/>
              </a:rPr>
              <a:t>PlayerLevel</a:t>
            </a:r>
            <a:r>
              <a:rPr lang="en-US" altLang="ko-KR" sz="1400" dirty="0" smtClean="0">
                <a:latin typeface="+mn-ea"/>
              </a:rPr>
              <a:t>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Play()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4914372" y="4386998"/>
            <a:ext cx="2271555" cy="250610"/>
            <a:chOff x="1406902" y="3597087"/>
            <a:chExt cx="2271555" cy="440159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grpSp>
        <p:nvGrpSpPr>
          <p:cNvPr id="7" name="그룹 6"/>
          <p:cNvGrpSpPr/>
          <p:nvPr/>
        </p:nvGrpSpPr>
        <p:grpSpPr>
          <a:xfrm>
            <a:off x="3303568" y="3176585"/>
            <a:ext cx="796959" cy="126597"/>
            <a:chOff x="2936777" y="2078267"/>
            <a:chExt cx="796959" cy="126597"/>
          </a:xfrm>
        </p:grpSpPr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 rot="5400000">
              <a:off x="3618735" y="2066685"/>
              <a:ext cx="85985" cy="144017"/>
            </a:xfrm>
            <a:prstGeom prst="triangl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60" idx="3"/>
            </p:cNvCxnSpPr>
            <p:nvPr/>
          </p:nvCxnSpPr>
          <p:spPr>
            <a:xfrm flipH="1">
              <a:off x="3080793" y="2138694"/>
              <a:ext cx="508926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sp>
          <p:nvSpPr>
            <p:cNvPr id="2" name="다이아몬드 1"/>
            <p:cNvSpPr/>
            <p:nvPr/>
          </p:nvSpPr>
          <p:spPr>
            <a:xfrm>
              <a:off x="2936777" y="2078267"/>
              <a:ext cx="144016" cy="126597"/>
            </a:xfrm>
            <a:prstGeom prst="diamond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모서리가 둥근 직사각형 7"/>
          <p:cNvSpPr/>
          <p:nvPr/>
        </p:nvSpPr>
        <p:spPr>
          <a:xfrm>
            <a:off x="6386008" y="2439085"/>
            <a:ext cx="3031488" cy="1584176"/>
          </a:xfrm>
          <a:prstGeom prst="roundRect">
            <a:avLst/>
          </a:prstGeom>
          <a:ln w="190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+mn-ea"/>
              </a:rPr>
              <a:t>Player</a:t>
            </a:r>
            <a:r>
              <a:rPr lang="ko-KR" altLang="en-US" sz="1600" dirty="0" smtClean="0">
                <a:latin typeface="+mn-ea"/>
              </a:rPr>
              <a:t>는 한 개의 </a:t>
            </a:r>
            <a:r>
              <a:rPr lang="en-US" altLang="ko-KR" sz="1600" dirty="0" smtClean="0">
                <a:latin typeface="+mn-ea"/>
              </a:rPr>
              <a:t>level</a:t>
            </a:r>
            <a:r>
              <a:rPr lang="ko-KR" altLang="en-US" sz="1600" dirty="0" smtClean="0">
                <a:latin typeface="+mn-ea"/>
              </a:rPr>
              <a:t>변수를 가지고</a:t>
            </a:r>
            <a:r>
              <a:rPr lang="en-US" altLang="ko-KR" sz="1600" dirty="0" smtClean="0">
                <a:latin typeface="+mn-ea"/>
              </a:rPr>
              <a:t>, </a:t>
            </a:r>
            <a:r>
              <a:rPr lang="ko-KR" altLang="en-US" sz="1600" dirty="0" smtClean="0">
                <a:latin typeface="+mn-ea"/>
              </a:rPr>
              <a:t>이는 </a:t>
            </a:r>
            <a:r>
              <a:rPr lang="en-US" altLang="ko-KR" sz="1600" dirty="0" err="1" smtClean="0">
                <a:latin typeface="+mn-ea"/>
              </a:rPr>
              <a:t>PlayerLevel</a:t>
            </a:r>
            <a:r>
              <a:rPr lang="ko-KR" altLang="en-US" sz="1600" dirty="0" smtClean="0">
                <a:latin typeface="+mn-ea"/>
              </a:rPr>
              <a:t>형입니다</a:t>
            </a:r>
            <a:r>
              <a:rPr lang="en-US" altLang="ko-KR" sz="1600" dirty="0" smtClean="0">
                <a:latin typeface="+mn-ea"/>
              </a:rPr>
              <a:t>. </a:t>
            </a:r>
            <a:r>
              <a:rPr lang="en-US" altLang="ko-KR" sz="1600" dirty="0" err="1" smtClean="0">
                <a:latin typeface="+mn-ea"/>
              </a:rPr>
              <a:t>PlayerLevel</a:t>
            </a:r>
            <a:r>
              <a:rPr lang="ko-KR" altLang="en-US" sz="1600" dirty="0" smtClean="0">
                <a:latin typeface="+mn-ea"/>
              </a:rPr>
              <a:t>은 </a:t>
            </a:r>
            <a:r>
              <a:rPr lang="ko-KR" altLang="en-US" sz="1600" b="1" dirty="0" smtClean="0">
                <a:solidFill>
                  <a:srgbClr val="C00000"/>
                </a:solidFill>
                <a:latin typeface="+mn-ea"/>
              </a:rPr>
              <a:t>추상클래</a:t>
            </a:r>
            <a:r>
              <a:rPr lang="ko-KR" altLang="en-US" sz="1600" b="1" dirty="0" smtClean="0">
                <a:latin typeface="+mn-ea"/>
              </a:rPr>
              <a:t>스</a:t>
            </a:r>
            <a:r>
              <a:rPr lang="ko-KR" altLang="en-US" sz="1600" dirty="0" smtClean="0">
                <a:latin typeface="+mn-ea"/>
              </a:rPr>
              <a:t>임</a:t>
            </a:r>
            <a:endParaRPr lang="en-US" altLang="ko-KR" sz="1600" dirty="0" smtClean="0">
              <a:latin typeface="+mn-ea"/>
            </a:endParaRPr>
          </a:p>
          <a:p>
            <a:r>
              <a:rPr lang="ko-KR" altLang="en-US" sz="1600" dirty="0" smtClean="0">
                <a:latin typeface="+mn-ea"/>
              </a:rPr>
              <a:t>다이아몬드 기호는 포함관계</a:t>
            </a:r>
            <a:endParaRPr lang="ko-KR" altLang="en-US" sz="1600" dirty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071319" y="2790066"/>
            <a:ext cx="223224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level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00528" y="4653137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 </a:t>
            </a:r>
          </a:p>
          <a:p>
            <a:pPr algn="ctr"/>
            <a:r>
              <a:rPr lang="en-US" altLang="ko-KR" sz="1600" b="1" dirty="0" err="1" smtClean="0">
                <a:latin typeface="+mn-ea"/>
              </a:rPr>
              <a:t>AdvancedLevel</a:t>
            </a:r>
            <a:endParaRPr lang="en-US" altLang="ko-KR" sz="1600" b="1" dirty="0" smtClean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100528" y="5009654"/>
            <a:ext cx="1888558" cy="12276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run()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jump()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turn()</a:t>
            </a:r>
          </a:p>
          <a:p>
            <a:pPr algn="ctr"/>
            <a:r>
              <a:rPr lang="en-US" altLang="ko-KR" sz="1400" dirty="0" err="1" smtClean="0">
                <a:latin typeface="+mn-ea"/>
              </a:rPr>
              <a:t>showLevelMessage</a:t>
            </a:r>
            <a:r>
              <a:rPr lang="en-US" altLang="ko-KR" sz="1400" dirty="0" smtClean="0">
                <a:latin typeface="+mn-ea"/>
              </a:rPr>
              <a:t>()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791399" y="4653137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 </a:t>
            </a:r>
          </a:p>
          <a:p>
            <a:pPr algn="ctr"/>
            <a:r>
              <a:rPr lang="en-US" altLang="ko-KR" sz="1600" b="1" dirty="0" err="1" smtClean="0">
                <a:latin typeface="+mn-ea"/>
              </a:rPr>
              <a:t>BeginnerLevel</a:t>
            </a:r>
            <a:endParaRPr lang="en-US" altLang="ko-KR" sz="1600" b="1" dirty="0" smtClean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791399" y="5009654"/>
            <a:ext cx="1888558" cy="12276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run()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jump()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turn()</a:t>
            </a:r>
          </a:p>
          <a:p>
            <a:pPr algn="ctr"/>
            <a:r>
              <a:rPr lang="en-US" altLang="ko-KR" sz="1400" dirty="0" err="1" smtClean="0">
                <a:latin typeface="+mn-ea"/>
              </a:rPr>
              <a:t>showLevelMessage</a:t>
            </a:r>
            <a:r>
              <a:rPr lang="en-US" altLang="ko-KR" sz="1400" dirty="0" smtClean="0">
                <a:latin typeface="+mn-ea"/>
              </a:rPr>
              <a:t>()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376810" y="4653137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latin typeface="+mn-ea"/>
              </a:rPr>
              <a:t> </a:t>
            </a:r>
          </a:p>
          <a:p>
            <a:pPr algn="ctr"/>
            <a:r>
              <a:rPr lang="en-US" altLang="ko-KR" sz="1600" b="1" dirty="0" err="1" smtClean="0">
                <a:latin typeface="+mn-ea"/>
              </a:rPr>
              <a:t>SuperLevel</a:t>
            </a:r>
            <a:endParaRPr lang="en-US" altLang="ko-KR" sz="1600" b="1" dirty="0" smtClean="0">
              <a:latin typeface="+mn-ea"/>
            </a:endParaRPr>
          </a:p>
          <a:p>
            <a:pPr algn="ctr"/>
            <a:endParaRPr lang="en-US" altLang="ko-KR" sz="1600" b="1" dirty="0"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376810" y="5009654"/>
            <a:ext cx="1888558" cy="1227658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latin typeface="+mn-ea"/>
              </a:rPr>
              <a:t>  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run()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jump()</a:t>
            </a:r>
          </a:p>
          <a:p>
            <a:pPr algn="ctr"/>
            <a:r>
              <a:rPr lang="en-US" altLang="ko-KR" sz="1400" dirty="0" smtClean="0">
                <a:latin typeface="+mn-ea"/>
              </a:rPr>
              <a:t>turn()</a:t>
            </a:r>
          </a:p>
          <a:p>
            <a:pPr algn="ctr"/>
            <a:r>
              <a:rPr lang="en-US" altLang="ko-KR" sz="1400" dirty="0" err="1" smtClean="0">
                <a:latin typeface="+mn-ea"/>
              </a:rPr>
              <a:t>showLevelMessage</a:t>
            </a:r>
            <a:r>
              <a:rPr lang="en-US" altLang="ko-KR" sz="1400" dirty="0" smtClean="0">
                <a:latin typeface="+mn-ea"/>
              </a:rPr>
              <a:t>()</a:t>
            </a:r>
          </a:p>
          <a:p>
            <a:pPr algn="ctr"/>
            <a:endParaRPr lang="en-US" altLang="ko-KR" sz="1400" dirty="0">
              <a:latin typeface="+mn-ea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rot="5400000" flipV="1">
            <a:off x="6078556" y="2354291"/>
            <a:ext cx="0" cy="628406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969604" y="1052736"/>
            <a:ext cx="7871828" cy="1080120"/>
          </a:xfrm>
          <a:prstGeom prst="roundRect">
            <a:avLst>
              <a:gd name="adj" fmla="val 13110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 smtClean="0"/>
              <a:t>예제 시나리오</a:t>
            </a:r>
            <a:endParaRPr lang="en-US" altLang="ko-KR" b="1" dirty="0" smtClean="0"/>
          </a:p>
          <a:p>
            <a:r>
              <a:rPr lang="en-US" altLang="ko-KR" sz="1600" dirty="0" smtClean="0"/>
              <a:t>Player</a:t>
            </a:r>
            <a:r>
              <a:rPr lang="ko-KR" altLang="en-US" sz="1600" dirty="0" smtClean="0"/>
              <a:t>가 있고 이 플레이어가 게임을 합니다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게임에서 </a:t>
            </a:r>
            <a:r>
              <a:rPr lang="en-US" altLang="ko-KR" sz="1600" dirty="0" smtClean="0"/>
              <a:t>Player</a:t>
            </a:r>
            <a:r>
              <a:rPr lang="ko-KR" altLang="en-US" sz="1600" dirty="0" smtClean="0"/>
              <a:t>가 가지는 레벨에 따라 세가지 기능이 있는데 </a:t>
            </a:r>
            <a:r>
              <a:rPr lang="en-US" altLang="ko-KR" sz="1600" dirty="0" smtClean="0"/>
              <a:t>run(), jump(), turn()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841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647" y="1844823"/>
            <a:ext cx="4968553" cy="34600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8" name="직선 화살표 연결선 7"/>
          <p:cNvCxnSpPr/>
          <p:nvPr/>
        </p:nvCxnSpPr>
        <p:spPr>
          <a:xfrm>
            <a:off x="4334039" y="4878418"/>
            <a:ext cx="0" cy="504057"/>
          </a:xfrm>
          <a:prstGeom prst="straightConnector1">
            <a:avLst/>
          </a:prstGeom>
          <a:ln w="19050">
            <a:solidFill>
              <a:srgbClr val="92D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8"/>
          <p:cNvSpPr/>
          <p:nvPr/>
        </p:nvSpPr>
        <p:spPr>
          <a:xfrm>
            <a:off x="2805624" y="5405161"/>
            <a:ext cx="3155681" cy="688135"/>
          </a:xfrm>
          <a:prstGeom prst="roundRect">
            <a:avLst>
              <a:gd name="adj" fmla="val 1311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한번 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run</a:t>
            </a:r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하고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count</a:t>
            </a:r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만큼 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jump</a:t>
            </a:r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하고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한번 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turn</a:t>
            </a:r>
            <a:r>
              <a:rPr lang="ko-KR" altLang="en-US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한다</a:t>
            </a:r>
            <a:r>
              <a:rPr lang="en-US" altLang="ko-KR" sz="1600" dirty="0" smtClean="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.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2072680" y="3068960"/>
            <a:ext cx="4464496" cy="1809458"/>
          </a:xfrm>
          <a:prstGeom prst="round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380130" y="908720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</a:t>
            </a:r>
            <a:r>
              <a:rPr lang="en-US" altLang="ko-KR" sz="1800" b="1" dirty="0" err="1" smtClean="0"/>
              <a:t>PlayerLevel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클래스</a:t>
            </a:r>
            <a:endParaRPr lang="en-US" altLang="ko-KR" sz="1800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568624" y="1362254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각 레벨에서 수행할 공통 기능은 </a:t>
            </a:r>
            <a:r>
              <a:rPr lang="en-US" altLang="ko-KR" sz="1600" dirty="0" err="1" smtClean="0"/>
              <a:t>PlayLevel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추상 클래스에서 선언한다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4249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380130" y="908720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Beginner </a:t>
            </a:r>
            <a:r>
              <a:rPr lang="ko-KR" altLang="en-US" sz="1800" b="1" dirty="0" smtClean="0"/>
              <a:t>클래스</a:t>
            </a:r>
            <a:endParaRPr lang="en-US" altLang="ko-KR" sz="1800" b="1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730" y="1777970"/>
            <a:ext cx="5454403" cy="453135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1568624" y="1412776"/>
            <a:ext cx="6768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초보자 레벨에서는 천천히 달리 수만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점프나 턴을 할 수 없다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3145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87950" y="1769293"/>
            <a:ext cx="2549026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  </a:t>
            </a:r>
          </a:p>
          <a:p>
            <a:pPr algn="ctr"/>
            <a:r>
              <a:rPr lang="en-US" altLang="ko-KR" i="1" dirty="0" smtClean="0">
                <a:latin typeface="+mn-ea"/>
              </a:rPr>
              <a:t>Phone</a:t>
            </a:r>
          </a:p>
          <a:p>
            <a:pPr algn="ctr"/>
            <a:endParaRPr lang="en-US" altLang="ko-KR" b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021077" y="3157787"/>
            <a:ext cx="121445" cy="487237"/>
            <a:chOff x="4357443" y="3272952"/>
            <a:chExt cx="235517" cy="444080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8" name="직사각형 17"/>
          <p:cNvSpPr/>
          <p:nvPr/>
        </p:nvSpPr>
        <p:spPr>
          <a:xfrm>
            <a:off x="2187950" y="2125810"/>
            <a:ext cx="2549026" cy="956616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 smtClean="0">
                <a:latin typeface="+mn-ea"/>
              </a:rPr>
              <a:t>owner </a:t>
            </a:r>
          </a:p>
          <a:p>
            <a:pPr algn="ctr"/>
            <a:r>
              <a:rPr lang="en-US" altLang="ko-KR" dirty="0" err="1" smtClean="0">
                <a:latin typeface="+mn-ea"/>
              </a:rPr>
              <a:t>powerOn</a:t>
            </a:r>
            <a:r>
              <a:rPr lang="en-US" altLang="ko-KR" dirty="0" smtClean="0">
                <a:latin typeface="+mn-ea"/>
              </a:rPr>
              <a:t>(){…}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87950" y="3683751"/>
            <a:ext cx="2549025" cy="35331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 smtClean="0">
                <a:latin typeface="+mn-ea"/>
              </a:rPr>
              <a:t>SmartPhone</a:t>
            </a:r>
            <a:endParaRPr lang="en-US" altLang="ko-KR" dirty="0" smtClean="0">
              <a:latin typeface="+mn-ea"/>
            </a:endParaRP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187950" y="4030355"/>
            <a:ext cx="2549025" cy="838805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err="1">
                <a:latin typeface="+mn-ea"/>
              </a:rPr>
              <a:t>i</a:t>
            </a:r>
            <a:r>
              <a:rPr lang="en-US" altLang="ko-KR" dirty="0" err="1" smtClean="0">
                <a:latin typeface="+mn-ea"/>
              </a:rPr>
              <a:t>nternetSearch</a:t>
            </a:r>
            <a:r>
              <a:rPr lang="en-US" altLang="ko-KR" dirty="0" smtClean="0">
                <a:latin typeface="+mn-ea"/>
              </a:rPr>
              <a:t>(){…}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3" name="모서리가 둥근 사각형 설명선 22"/>
          <p:cNvSpPr/>
          <p:nvPr/>
        </p:nvSpPr>
        <p:spPr>
          <a:xfrm>
            <a:off x="5177671" y="1769293"/>
            <a:ext cx="2248811" cy="768221"/>
          </a:xfrm>
          <a:prstGeom prst="wedgeRoundRectCallout">
            <a:avLst>
              <a:gd name="adj1" fmla="val -66239"/>
              <a:gd name="adj2" fmla="val -15250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smtClean="0"/>
              <a:t>추상클래스는 </a:t>
            </a:r>
            <a:r>
              <a:rPr lang="ko-KR" altLang="en-US" sz="1600" dirty="0" err="1" smtClean="0"/>
              <a:t>기울임체로</a:t>
            </a:r>
            <a:r>
              <a:rPr lang="ko-KR" altLang="en-US" sz="1600" dirty="0" smtClean="0"/>
              <a:t> 표기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060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380130" y="908720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Advanced </a:t>
            </a:r>
            <a:r>
              <a:rPr lang="ko-KR" altLang="en-US" sz="1800" b="1" dirty="0" smtClean="0"/>
              <a:t>클래스</a:t>
            </a:r>
            <a:endParaRPr lang="en-US" altLang="ko-KR" sz="1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68624" y="1412776"/>
            <a:ext cx="7560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중급</a:t>
            </a:r>
            <a:r>
              <a:rPr lang="ko-KR" altLang="en-US" sz="1600" dirty="0" err="1"/>
              <a:t>자</a:t>
            </a:r>
            <a:r>
              <a:rPr lang="ko-KR" altLang="en-US" sz="1600" dirty="0" smtClean="0"/>
              <a:t> 레벨에서는 빠르게 달릴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높이 점프할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턴을 할 수 없다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656" y="1781791"/>
            <a:ext cx="5409685" cy="4527530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01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380130" y="908720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</a:t>
            </a:r>
            <a:r>
              <a:rPr lang="en-US" altLang="ko-KR" sz="1800" b="1" dirty="0" err="1" smtClean="0"/>
              <a:t>SuperLevel</a:t>
            </a:r>
            <a:r>
              <a:rPr lang="en-US" altLang="ko-KR" sz="1800" b="1" dirty="0" smtClean="0"/>
              <a:t> </a:t>
            </a:r>
            <a:r>
              <a:rPr lang="ko-KR" altLang="en-US" sz="1800" b="1" dirty="0" smtClean="0"/>
              <a:t>클래스</a:t>
            </a:r>
            <a:endParaRPr lang="en-US" altLang="ko-KR" sz="1800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68624" y="1412776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 smtClean="0"/>
              <a:t>고급자</a:t>
            </a:r>
            <a:r>
              <a:rPr lang="ko-KR" altLang="en-US" sz="1600" dirty="0" smtClean="0"/>
              <a:t> 레벨에서는 매우 빠르게 달릴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매우 높이 점프할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턴하는 기술도 사용할 수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5" y="1997551"/>
            <a:ext cx="5184576" cy="4340142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46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280592" y="1052736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Player </a:t>
            </a:r>
            <a:r>
              <a:rPr lang="ko-KR" altLang="en-US" sz="1800" b="1" dirty="0" smtClean="0"/>
              <a:t>클래스</a:t>
            </a:r>
            <a:endParaRPr lang="en-US" altLang="ko-KR" sz="1800" b="1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1700808"/>
            <a:ext cx="6911939" cy="399322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903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Game Level  App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1064568" y="1196752"/>
            <a:ext cx="2852790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 smtClean="0"/>
              <a:t>  </a:t>
            </a:r>
            <a:r>
              <a:rPr lang="ko-KR" altLang="en-US" sz="1800" b="1" dirty="0" smtClean="0"/>
              <a:t>테스트 프로그램 실행</a:t>
            </a:r>
            <a:endParaRPr lang="en-US" altLang="ko-KR" sz="1800" b="1" dirty="0" smtClean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75" y="2492896"/>
            <a:ext cx="2283122" cy="273630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25" y="1916832"/>
            <a:ext cx="5391543" cy="3325044"/>
          </a:xfrm>
          <a:prstGeom prst="rect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3091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488504" y="908720"/>
            <a:ext cx="9289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 오류의 종류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714375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에러</a:t>
            </a:r>
            <a:r>
              <a:rPr lang="en-US" altLang="ko-KR" b="1" dirty="0" smtClean="0"/>
              <a:t>(Error)</a:t>
            </a:r>
          </a:p>
          <a:p>
            <a:pPr marL="11715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하드웨어의 오작동 고장으로 인한 오류</a:t>
            </a:r>
            <a:endParaRPr lang="en-US" altLang="ko-KR" sz="1600" dirty="0" smtClean="0"/>
          </a:p>
          <a:p>
            <a:pPr marL="11715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에러가 발생되면 프로그램이 종료되고 정상으로 </a:t>
            </a:r>
            <a:r>
              <a:rPr lang="ko-KR" altLang="en-US" sz="1600" dirty="0" err="1" smtClean="0"/>
              <a:t>돌아갈수</a:t>
            </a:r>
            <a:r>
              <a:rPr lang="ko-KR" altLang="en-US" sz="1600" dirty="0" smtClean="0"/>
              <a:t> 없음</a:t>
            </a:r>
            <a:endParaRPr lang="en-US" altLang="ko-KR" sz="1600" dirty="0" smtClean="0"/>
          </a:p>
          <a:p>
            <a:pPr marL="714375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예외</a:t>
            </a:r>
            <a:r>
              <a:rPr lang="en-US" altLang="ko-KR" b="1" dirty="0" smtClean="0"/>
              <a:t>(Exception) </a:t>
            </a:r>
            <a:endParaRPr lang="en-US" altLang="ko-KR" dirty="0"/>
          </a:p>
          <a:p>
            <a:pPr marL="11715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사용자의 잘못된 조작 또는 개발자의 잘못된 코딩으로 인한 오류</a:t>
            </a:r>
            <a:endParaRPr lang="en-US" altLang="ko-KR" sz="1600" dirty="0" smtClean="0"/>
          </a:p>
          <a:p>
            <a:pPr marL="1171575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예외가 발생되면 프로그램이 종료되고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예외 처리를 하면 정상으로 돌아갈 수 있음</a:t>
            </a:r>
            <a:endParaRPr lang="en-US" altLang="ko-KR" sz="1600" dirty="0" smtClean="0"/>
          </a:p>
        </p:txBody>
      </p:sp>
      <p:sp>
        <p:nvSpPr>
          <p:cNvPr id="5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에</a:t>
            </a:r>
            <a:r>
              <a:rPr lang="ko-KR" altLang="en-US" dirty="0"/>
              <a:t>러</a:t>
            </a:r>
            <a:r>
              <a:rPr lang="ko-KR" altLang="en-US" dirty="0" smtClean="0"/>
              <a:t>와 예외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488504" y="3789040"/>
            <a:ext cx="928903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  예외의 종류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714375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 smtClean="0"/>
              <a:t>일반 예외</a:t>
            </a:r>
            <a:r>
              <a:rPr lang="en-US" altLang="ko-KR" b="1" dirty="0" smtClean="0"/>
              <a:t>(Exception)</a:t>
            </a:r>
          </a:p>
          <a:p>
            <a:pPr marL="117157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예외 처리가 없으면 컴파일 되지 않는 예외 </a:t>
            </a:r>
            <a:r>
              <a:rPr lang="en-US" altLang="ko-KR" sz="1600" dirty="0" smtClean="0"/>
              <a:t>– </a:t>
            </a:r>
            <a:r>
              <a:rPr lang="ko-KR" altLang="en-US" sz="1600" dirty="0" smtClean="0"/>
              <a:t>컴파일 체크</a:t>
            </a:r>
            <a:endParaRPr lang="en-US" altLang="ko-KR" sz="1600" dirty="0" smtClean="0"/>
          </a:p>
          <a:p>
            <a:pPr marL="714375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실행 예외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RuntimeException</a:t>
            </a:r>
            <a:r>
              <a:rPr lang="en-US" altLang="ko-KR" b="1" dirty="0" smtClean="0"/>
              <a:t>)</a:t>
            </a:r>
          </a:p>
          <a:p>
            <a:pPr marL="117157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예외 처리를 생략해도 컴파일 되는 예외</a:t>
            </a:r>
            <a:endParaRPr lang="en-US" altLang="ko-KR" sz="1600" dirty="0" smtClean="0"/>
          </a:p>
          <a:p>
            <a:pPr marL="1171575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 dirty="0" smtClean="0"/>
              <a:t>개발자의 경험과 판단으로 예외 코드 작성 필요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599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5"/>
          <p:cNvSpPr txBox="1">
            <a:spLocks/>
          </p:cNvSpPr>
          <p:nvPr/>
        </p:nvSpPr>
        <p:spPr>
          <a:xfrm>
            <a:off x="0" y="-27384"/>
            <a:ext cx="408890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ko-KR" altLang="en-US" dirty="0" smtClean="0"/>
              <a:t>예외 클래스의 종류</a:t>
            </a:r>
            <a:endParaRPr lang="ko-KR" altLang="en-US" dirty="0"/>
          </a:p>
        </p:txBody>
      </p:sp>
      <p:sp>
        <p:nvSpPr>
          <p:cNvPr id="40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3559954" y="1412776"/>
            <a:ext cx="2066009" cy="7434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 smtClean="0"/>
              <a:t>Exception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endParaRPr lang="ko-KR" altLang="en-US" b="1" dirty="0"/>
          </a:p>
        </p:txBody>
      </p:sp>
      <p:sp>
        <p:nvSpPr>
          <p:cNvPr id="55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1640633" y="2872899"/>
            <a:ext cx="1872208" cy="8640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smtClean="0"/>
              <a:t>입출력 예외 처리</a:t>
            </a:r>
            <a:endParaRPr lang="en-US" altLang="ko-KR" sz="1600" dirty="0"/>
          </a:p>
          <a:p>
            <a:pPr algn="ctr"/>
            <a:r>
              <a:rPr lang="en-US" altLang="ko-KR" sz="1600" dirty="0" err="1" smtClean="0"/>
              <a:t>IOException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56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5997116" y="2872899"/>
            <a:ext cx="2283866" cy="8640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 smtClean="0"/>
              <a:t>실행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오류 예외 처리</a:t>
            </a:r>
            <a:endParaRPr lang="en-US" altLang="ko-KR" sz="1600" dirty="0"/>
          </a:p>
          <a:p>
            <a:pPr algn="ctr"/>
            <a:r>
              <a:rPr lang="en-US" altLang="ko-KR" sz="1600" dirty="0" err="1" smtClean="0"/>
              <a:t>RuntimeException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cxnSp>
        <p:nvCxnSpPr>
          <p:cNvPr id="6" name="꺾인 연결선 5"/>
          <p:cNvCxnSpPr/>
          <p:nvPr/>
        </p:nvCxnSpPr>
        <p:spPr>
          <a:xfrm rot="5400000" flipH="1" flipV="1">
            <a:off x="3272497" y="1532473"/>
            <a:ext cx="624701" cy="2016222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/>
          <p:nvPr/>
        </p:nvCxnSpPr>
        <p:spPr>
          <a:xfrm rot="16200000" flipV="1">
            <a:off x="5553652" y="1267540"/>
            <a:ext cx="624701" cy="2546090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344488" y="4509120"/>
            <a:ext cx="2448272" cy="864096"/>
          </a:xfrm>
          <a:prstGeom prst="roundRect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FileNotFoundException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59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2963003" y="4505712"/>
            <a:ext cx="1917989" cy="864096"/>
          </a:xfrm>
          <a:prstGeom prst="roundRect">
            <a:avLst/>
          </a:prstGeom>
          <a:ln w="12700"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SocketException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cxnSp>
        <p:nvCxnSpPr>
          <p:cNvPr id="60" name="꺾인 연결선 59"/>
          <p:cNvCxnSpPr/>
          <p:nvPr/>
        </p:nvCxnSpPr>
        <p:spPr>
          <a:xfrm rot="5400000" flipH="1" flipV="1">
            <a:off x="1758626" y="3691009"/>
            <a:ext cx="628109" cy="100811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/>
          <p:nvPr/>
        </p:nvCxnSpPr>
        <p:spPr>
          <a:xfrm rot="16200000" flipV="1">
            <a:off x="2937018" y="3524139"/>
            <a:ext cx="624701" cy="134526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5169024" y="4509120"/>
            <a:ext cx="2232248" cy="864096"/>
          </a:xfrm>
          <a:prstGeom prst="roundRec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ArithmethicException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sp>
        <p:nvSpPr>
          <p:cNvPr id="63" name="사각형: 둥근 모서리 4">
            <a:extLst>
              <a:ext uri="{FF2B5EF4-FFF2-40B4-BE49-F238E27FC236}">
                <a16:creationId xmlns:a16="http://schemas.microsoft.com/office/drawing/2014/main" id="{ED129E99-50A4-4BB8-A859-B2E96B81D3BF}"/>
              </a:ext>
            </a:extLst>
          </p:cNvPr>
          <p:cNvSpPr/>
          <p:nvPr/>
        </p:nvSpPr>
        <p:spPr>
          <a:xfrm>
            <a:off x="7545289" y="4505712"/>
            <a:ext cx="2160239" cy="864096"/>
          </a:xfrm>
          <a:prstGeom prst="roundRect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en-US" altLang="ko-KR" sz="1600" dirty="0" err="1" smtClean="0"/>
              <a:t>IndexOutofBounds</a:t>
            </a:r>
            <a:endParaRPr lang="en-US" altLang="ko-KR" sz="1600" dirty="0" smtClean="0"/>
          </a:p>
          <a:p>
            <a:pPr algn="ctr"/>
            <a:r>
              <a:rPr lang="en-US" altLang="ko-KR" sz="1600" dirty="0" smtClean="0"/>
              <a:t>Exception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cxnSp>
        <p:nvCxnSpPr>
          <p:cNvPr id="64" name="꺾인 연결선 63"/>
          <p:cNvCxnSpPr/>
          <p:nvPr/>
        </p:nvCxnSpPr>
        <p:spPr>
          <a:xfrm rot="5400000" flipH="1" flipV="1">
            <a:off x="6355717" y="3740563"/>
            <a:ext cx="700117" cy="8539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 rot="16200000" flipV="1">
            <a:off x="7533874" y="3422629"/>
            <a:ext cx="696709" cy="148636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/>
          <p:cNvGrpSpPr/>
          <p:nvPr/>
        </p:nvGrpSpPr>
        <p:grpSpPr>
          <a:xfrm>
            <a:off x="4501459" y="2167986"/>
            <a:ext cx="183001" cy="386623"/>
            <a:chOff x="7862736" y="1622353"/>
            <a:chExt cx="183001" cy="386623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7862736" y="1622353"/>
              <a:ext cx="183001" cy="160919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7954237" y="1783272"/>
              <a:ext cx="0" cy="2257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/>
          <p:cNvGrpSpPr/>
          <p:nvPr/>
        </p:nvGrpSpPr>
        <p:grpSpPr>
          <a:xfrm>
            <a:off x="2485237" y="3790651"/>
            <a:ext cx="183001" cy="386623"/>
            <a:chOff x="7862736" y="1622353"/>
            <a:chExt cx="183001" cy="386623"/>
          </a:xfrm>
        </p:grpSpPr>
        <p:sp>
          <p:nvSpPr>
            <p:cNvPr id="26" name="이등변 삼각형 25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7862736" y="1622353"/>
              <a:ext cx="183001" cy="160919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7954237" y="1783272"/>
              <a:ext cx="0" cy="2257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/>
          <p:cNvGrpSpPr/>
          <p:nvPr/>
        </p:nvGrpSpPr>
        <p:grpSpPr>
          <a:xfrm>
            <a:off x="7047548" y="3736996"/>
            <a:ext cx="183001" cy="386623"/>
            <a:chOff x="7862736" y="1622353"/>
            <a:chExt cx="183001" cy="386623"/>
          </a:xfrm>
        </p:grpSpPr>
        <p:sp>
          <p:nvSpPr>
            <p:cNvPr id="29" name="이등변 삼각형 28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7862736" y="1622353"/>
              <a:ext cx="183001" cy="160919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7954237" y="1783272"/>
              <a:ext cx="0" cy="22570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403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제목 5"/>
          <p:cNvSpPr txBox="1">
            <a:spLocks/>
          </p:cNvSpPr>
          <p:nvPr/>
        </p:nvSpPr>
        <p:spPr>
          <a:xfrm>
            <a:off x="0" y="-27384"/>
            <a:ext cx="408890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 smtClean="0"/>
              <a:t>예외 클래스의 종류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51" y="2060848"/>
            <a:ext cx="5906012" cy="3368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048" y="3501008"/>
            <a:ext cx="3711262" cy="228619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1064568" y="1300698"/>
            <a:ext cx="5976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 smtClean="0"/>
              <a:t>Java.lang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패키지 </a:t>
            </a:r>
            <a:r>
              <a:rPr lang="en-US" altLang="ko-KR" sz="2000" b="1" dirty="0" smtClean="0"/>
              <a:t>-&gt; Exception Summar</a:t>
            </a:r>
            <a:r>
              <a:rPr lang="en-US" altLang="ko-KR" sz="2000" b="1" dirty="0"/>
              <a:t>y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9285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998024"/>
            <a:ext cx="3367467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NullPointerException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5929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실행 예외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976" y="3641373"/>
            <a:ext cx="4442845" cy="265199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4392116"/>
            <a:ext cx="4735619" cy="5760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ArrayIndexOutOfBoundsException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75" y="1630524"/>
            <a:ext cx="6839947" cy="187048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839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998024"/>
            <a:ext cx="5311683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NumberFormatException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5929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실행 예외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00808"/>
            <a:ext cx="7045106" cy="288032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852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1070032"/>
            <a:ext cx="5311683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try ~ catch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81B33-3C10-4B58-9ACC-5628B021DE57}"/>
              </a:ext>
            </a:extLst>
          </p:cNvPr>
          <p:cNvSpPr txBox="1"/>
          <p:nvPr/>
        </p:nvSpPr>
        <p:spPr>
          <a:xfrm>
            <a:off x="992560" y="1709540"/>
            <a:ext cx="7992888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예외처리를 하면 예외 상황을 알려 주는 메시지를 볼 수 있고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프로그램이 비정상적으로 종료되지 않고 계속 수행되도록 만들 수 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1" y="-27384"/>
            <a:ext cx="3800872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try </a:t>
            </a:r>
            <a:r>
              <a:rPr lang="en-US" altLang="ko-KR" dirty="0"/>
              <a:t>~ catch</a:t>
            </a:r>
            <a:r>
              <a:rPr lang="ko-KR" altLang="en-US" dirty="0"/>
              <a:t>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0436" y="2828543"/>
            <a:ext cx="4132683" cy="2400657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t</a:t>
            </a:r>
            <a:r>
              <a:rPr lang="en-US" altLang="ko-KR" b="1" dirty="0" smtClean="0">
                <a:solidFill>
                  <a:srgbClr val="C00000"/>
                </a:solidFill>
              </a:rPr>
              <a:t>ry</a:t>
            </a:r>
            <a:r>
              <a:rPr lang="en-US" altLang="ko-KR" dirty="0" smtClean="0"/>
              <a:t>{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</a:t>
            </a:r>
            <a:r>
              <a:rPr lang="ko-KR" altLang="en-US" sz="1600" dirty="0" smtClean="0"/>
              <a:t>예외가 발생할 수 있는 코드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}</a:t>
            </a:r>
            <a:r>
              <a:rPr lang="en-US" altLang="ko-KR" b="1" dirty="0" smtClean="0">
                <a:solidFill>
                  <a:srgbClr val="C00000"/>
                </a:solidFill>
              </a:rPr>
              <a:t>catch</a:t>
            </a:r>
            <a:r>
              <a:rPr lang="en-US" altLang="ko-KR" dirty="0" smtClean="0"/>
              <a:t>(</a:t>
            </a:r>
            <a:r>
              <a:rPr lang="ko-KR" altLang="en-US" sz="1600" dirty="0" smtClean="0"/>
              <a:t>처리할 예외 타입 </a:t>
            </a:r>
            <a:r>
              <a:rPr lang="en-US" altLang="ko-KR" dirty="0" smtClean="0"/>
              <a:t>e){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   </a:t>
            </a:r>
            <a:r>
              <a:rPr lang="ko-KR" altLang="en-US" sz="1600" dirty="0" smtClean="0"/>
              <a:t>예외를 처리하는 코드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7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63" y="1340768"/>
            <a:ext cx="4282811" cy="36731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442" y="3068960"/>
            <a:ext cx="4679086" cy="21109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634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998024"/>
            <a:ext cx="5311683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실행 예외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5929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try </a:t>
            </a:r>
            <a:r>
              <a:rPr lang="en-US" altLang="ko-KR" dirty="0"/>
              <a:t>~ 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622041"/>
            <a:ext cx="5265877" cy="390939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65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7" y="1066231"/>
            <a:ext cx="5311683" cy="4867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</a:t>
            </a:r>
            <a:r>
              <a:rPr lang="en-US" altLang="ko-KR" sz="2000" b="1" dirty="0">
                <a:solidFill>
                  <a:srgbClr val="C00000"/>
                </a:solidFill>
              </a:rPr>
              <a:t>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일반 예외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–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컴파일러 체크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5929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en-US" altLang="ko-KR" dirty="0" smtClean="0"/>
              <a:t>try </a:t>
            </a:r>
            <a:r>
              <a:rPr lang="en-US" altLang="ko-KR" dirty="0"/>
              <a:t>~ </a:t>
            </a:r>
            <a:r>
              <a:rPr lang="en-US" altLang="ko-KR" dirty="0" smtClean="0"/>
              <a:t>catch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99" y="1841023"/>
            <a:ext cx="5904657" cy="24520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449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AB2A1E1-07A5-4F02-902B-4BD461B4798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17559" y="2898011"/>
          <a:ext cx="2601031" cy="3250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1031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3250782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 try{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</a:t>
                      </a:r>
                      <a:r>
                        <a:rPr lang="ko-KR" altLang="en-US" sz="1600" dirty="0"/>
                        <a:t>예외 발생 가능 코드</a:t>
                      </a:r>
                      <a:endParaRPr lang="en-US" altLang="ko-KR" sz="1600" dirty="0"/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}catch(</a:t>
                      </a:r>
                      <a:r>
                        <a:rPr lang="ko-KR" altLang="en-US" sz="1600" dirty="0"/>
                        <a:t>예외클래스 </a:t>
                      </a:r>
                      <a:r>
                        <a:rPr lang="en-US" altLang="ko-KR" sz="1600" dirty="0"/>
                        <a:t>e){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dirty="0"/>
                        <a:t>예외 처리</a:t>
                      </a:r>
                      <a:endParaRPr lang="en-US" altLang="ko-KR" sz="1600" dirty="0"/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} finally 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dirty="0"/>
                        <a:t>항상 실행</a:t>
                      </a:r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}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B614B74-5B28-481E-8A66-A743DC9CBD89}"/>
              </a:ext>
            </a:extLst>
          </p:cNvPr>
          <p:cNvSpPr/>
          <p:nvPr/>
        </p:nvSpPr>
        <p:spPr>
          <a:xfrm>
            <a:off x="1517560" y="2420888"/>
            <a:ext cx="2601030" cy="4246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정상실행 되었을 경우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5BA86B3-1523-4D43-A33E-B56CA3EE8708}"/>
              </a:ext>
            </a:extLst>
          </p:cNvPr>
          <p:cNvCxnSpPr>
            <a:cxnSpLocks/>
          </p:cNvCxnSpPr>
          <p:nvPr/>
        </p:nvCxnSpPr>
        <p:spPr>
          <a:xfrm>
            <a:off x="2759163" y="3222134"/>
            <a:ext cx="0" cy="618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3D86926C-60B5-4AB5-B557-40CD7412F67C}"/>
              </a:ext>
            </a:extLst>
          </p:cNvPr>
          <p:cNvSpPr/>
          <p:nvPr/>
        </p:nvSpPr>
        <p:spPr>
          <a:xfrm>
            <a:off x="2746474" y="3833861"/>
            <a:ext cx="838374" cy="1594956"/>
          </a:xfrm>
          <a:custGeom>
            <a:avLst/>
            <a:gdLst>
              <a:gd name="connsiteX0" fmla="*/ 0 w 1031845"/>
              <a:gd name="connsiteY0" fmla="*/ 0 h 1468073"/>
              <a:gd name="connsiteX1" fmla="*/ 1031845 w 1031845"/>
              <a:gd name="connsiteY1" fmla="*/ 0 h 1468073"/>
              <a:gd name="connsiteX2" fmla="*/ 1031845 w 1031845"/>
              <a:gd name="connsiteY2" fmla="*/ 1459684 h 1468073"/>
              <a:gd name="connsiteX3" fmla="*/ 92278 w 1031845"/>
              <a:gd name="connsiteY3" fmla="*/ 1459684 h 1468073"/>
              <a:gd name="connsiteX4" fmla="*/ 92278 w 1031845"/>
              <a:gd name="connsiteY4" fmla="*/ 1468073 h 146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45" h="1468073">
                <a:moveTo>
                  <a:pt x="0" y="0"/>
                </a:moveTo>
                <a:lnTo>
                  <a:pt x="1031845" y="0"/>
                </a:lnTo>
                <a:lnTo>
                  <a:pt x="1031845" y="1459684"/>
                </a:lnTo>
                <a:lnTo>
                  <a:pt x="92278" y="1459684"/>
                </a:lnTo>
                <a:lnTo>
                  <a:pt x="92278" y="146807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7A53AB-6759-4169-976E-851B18C0EE07}"/>
              </a:ext>
            </a:extLst>
          </p:cNvPr>
          <p:cNvCxnSpPr>
            <a:cxnSpLocks/>
          </p:cNvCxnSpPr>
          <p:nvPr/>
        </p:nvCxnSpPr>
        <p:spPr>
          <a:xfrm>
            <a:off x="2764140" y="5428817"/>
            <a:ext cx="0" cy="477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6D3D0F7-5D75-40BD-A83F-8A6BCBC650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38718" y="2898011"/>
          <a:ext cx="2674521" cy="3250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4521">
                  <a:extLst>
                    <a:ext uri="{9D8B030D-6E8A-4147-A177-3AD203B41FA5}">
                      <a16:colId xmlns:a16="http://schemas.microsoft.com/office/drawing/2014/main" val="3058073475"/>
                    </a:ext>
                  </a:extLst>
                </a:gridCol>
              </a:tblGrid>
              <a:tr h="3250782"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 try{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}catch(</a:t>
                      </a:r>
                      <a:r>
                        <a:rPr lang="ko-KR" altLang="en-US" sz="1600" dirty="0"/>
                        <a:t>예외클래스 </a:t>
                      </a:r>
                      <a:r>
                        <a:rPr lang="en-US" altLang="ko-KR" sz="1600" dirty="0"/>
                        <a:t>e){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b="1" dirty="0"/>
                        <a:t>예외 처리</a:t>
                      </a:r>
                      <a:endParaRPr lang="en-US" altLang="ko-KR" sz="1600" b="1" dirty="0"/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} finally {</a:t>
                      </a:r>
                    </a:p>
                    <a:p>
                      <a:endParaRPr lang="en-US" altLang="ko-KR" sz="1600" dirty="0"/>
                    </a:p>
                    <a:p>
                      <a:r>
                        <a:rPr lang="en-US" altLang="ko-KR" sz="1600" dirty="0"/>
                        <a:t>     </a:t>
                      </a:r>
                      <a:r>
                        <a:rPr lang="ko-KR" altLang="en-US" sz="1600" b="1" dirty="0"/>
                        <a:t>항상 실행</a:t>
                      </a:r>
                      <a:endParaRPr lang="en-US" altLang="ko-KR" sz="1600" b="1" dirty="0"/>
                    </a:p>
                    <a:p>
                      <a:r>
                        <a:rPr lang="en-US" altLang="ko-KR" sz="1600" dirty="0"/>
                        <a:t> }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 marL="74295" marR="74295" marT="37148" marB="37148" anchor="ctr"/>
                </a:tc>
                <a:extLst>
                  <a:ext uri="{0D108BD9-81ED-4DB2-BD59-A6C34878D82A}">
                    <a16:rowId xmlns:a16="http://schemas.microsoft.com/office/drawing/2014/main" val="168008182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19B5C6-0AE5-4263-A9F2-75353E97CDF5}"/>
              </a:ext>
            </a:extLst>
          </p:cNvPr>
          <p:cNvSpPr/>
          <p:nvPr/>
        </p:nvSpPr>
        <p:spPr>
          <a:xfrm>
            <a:off x="4438718" y="2427704"/>
            <a:ext cx="2674521" cy="417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예외가 발생되었을 경우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638008B-5DCB-48C5-AC6D-29DEFF3A3C13}"/>
              </a:ext>
            </a:extLst>
          </p:cNvPr>
          <p:cNvCxnSpPr>
            <a:cxnSpLocks/>
          </p:cNvCxnSpPr>
          <p:nvPr/>
        </p:nvCxnSpPr>
        <p:spPr>
          <a:xfrm>
            <a:off x="5711490" y="3222134"/>
            <a:ext cx="0" cy="618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A13A081F-E92D-4424-B44F-5BA5C7415702}"/>
              </a:ext>
            </a:extLst>
          </p:cNvPr>
          <p:cNvSpPr/>
          <p:nvPr/>
        </p:nvSpPr>
        <p:spPr>
          <a:xfrm>
            <a:off x="5698802" y="3833861"/>
            <a:ext cx="838374" cy="730756"/>
          </a:xfrm>
          <a:custGeom>
            <a:avLst/>
            <a:gdLst>
              <a:gd name="connsiteX0" fmla="*/ 0 w 1031845"/>
              <a:gd name="connsiteY0" fmla="*/ 0 h 1468073"/>
              <a:gd name="connsiteX1" fmla="*/ 1031845 w 1031845"/>
              <a:gd name="connsiteY1" fmla="*/ 0 h 1468073"/>
              <a:gd name="connsiteX2" fmla="*/ 1031845 w 1031845"/>
              <a:gd name="connsiteY2" fmla="*/ 1459684 h 1468073"/>
              <a:gd name="connsiteX3" fmla="*/ 92278 w 1031845"/>
              <a:gd name="connsiteY3" fmla="*/ 1459684 h 1468073"/>
              <a:gd name="connsiteX4" fmla="*/ 92278 w 1031845"/>
              <a:gd name="connsiteY4" fmla="*/ 1468073 h 1468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1845" h="1468073">
                <a:moveTo>
                  <a:pt x="0" y="0"/>
                </a:moveTo>
                <a:lnTo>
                  <a:pt x="1031845" y="0"/>
                </a:lnTo>
                <a:lnTo>
                  <a:pt x="1031845" y="1459684"/>
                </a:lnTo>
                <a:lnTo>
                  <a:pt x="92278" y="1459684"/>
                </a:lnTo>
                <a:lnTo>
                  <a:pt x="92278" y="1468073"/>
                </a:ln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77FE69-F490-4F58-9334-6341DE441B7B}"/>
              </a:ext>
            </a:extLst>
          </p:cNvPr>
          <p:cNvCxnSpPr>
            <a:cxnSpLocks/>
          </p:cNvCxnSpPr>
          <p:nvPr/>
        </p:nvCxnSpPr>
        <p:spPr>
          <a:xfrm>
            <a:off x="5804946" y="4564617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폭발: 8pt 10">
            <a:extLst>
              <a:ext uri="{FF2B5EF4-FFF2-40B4-BE49-F238E27FC236}">
                <a16:creationId xmlns:a16="http://schemas.microsoft.com/office/drawing/2014/main" id="{B59CA6E6-A16B-484D-AE76-E0FD84644D19}"/>
              </a:ext>
            </a:extLst>
          </p:cNvPr>
          <p:cNvSpPr/>
          <p:nvPr/>
        </p:nvSpPr>
        <p:spPr>
          <a:xfrm>
            <a:off x="4774062" y="3209186"/>
            <a:ext cx="1611698" cy="579018"/>
          </a:xfrm>
          <a:prstGeom prst="irregularSeal1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ysClr val="windowText" lastClr="000000"/>
                </a:solidFill>
              </a:rPr>
              <a:t>예외발생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E845100-C62B-44F7-9A27-1F4713327C8C}"/>
              </a:ext>
            </a:extLst>
          </p:cNvPr>
          <p:cNvCxnSpPr>
            <a:cxnSpLocks/>
          </p:cNvCxnSpPr>
          <p:nvPr/>
        </p:nvCxnSpPr>
        <p:spPr>
          <a:xfrm>
            <a:off x="5804946" y="5173783"/>
            <a:ext cx="0" cy="510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638575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 smtClean="0"/>
              <a:t>try~catch~finally</a:t>
            </a:r>
            <a:r>
              <a:rPr lang="ko-KR" altLang="en-US" dirty="0"/>
              <a:t>문</a:t>
            </a: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86072" y="954362"/>
            <a:ext cx="8631424" cy="15550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en-US" altLang="ko-KR" sz="2000" b="1" dirty="0" err="1" smtClean="0">
                <a:solidFill>
                  <a:srgbClr val="C00000"/>
                </a:solidFill>
              </a:rPr>
              <a:t>try~catch~finally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 사용하기</a:t>
            </a:r>
            <a:endParaRPr lang="en-US" altLang="ko-KR" sz="20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</a:t>
            </a:r>
            <a:r>
              <a:rPr lang="ko-KR" altLang="en-US" sz="1600" dirty="0" smtClean="0"/>
              <a:t>프로그램에서 외부장치와의 </a:t>
            </a:r>
            <a:r>
              <a:rPr lang="ko-KR" altLang="en-US" sz="1600" dirty="0" err="1" smtClean="0"/>
              <a:t>연동시</a:t>
            </a:r>
            <a:r>
              <a:rPr lang="ko-KR" altLang="en-US" sz="1600" dirty="0" smtClean="0"/>
              <a:t> 초기화나 마무리 </a:t>
            </a:r>
            <a:r>
              <a:rPr lang="ko-KR" altLang="en-US" sz="1600" dirty="0" err="1" smtClean="0"/>
              <a:t>작업시</a:t>
            </a:r>
            <a:r>
              <a:rPr lang="ko-KR" altLang="en-US" sz="1600" dirty="0" smtClean="0"/>
              <a:t> 주로 사용한다</a:t>
            </a:r>
            <a:r>
              <a:rPr lang="en-US" altLang="ko-KR" sz="1600" dirty="0" smtClean="0"/>
              <a:t>.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이때 사용하는 블록이 </a:t>
            </a:r>
            <a:r>
              <a:rPr lang="en-US" altLang="ko-KR" sz="1600" dirty="0" smtClean="0"/>
              <a:t>finally</a:t>
            </a:r>
            <a:r>
              <a:rPr lang="ko-KR" altLang="en-US" sz="1600" dirty="0" smtClean="0"/>
              <a:t>인데 일단 </a:t>
            </a:r>
            <a:r>
              <a:rPr lang="en-US" altLang="ko-KR" sz="1600" dirty="0" smtClean="0"/>
              <a:t>try</a:t>
            </a:r>
            <a:r>
              <a:rPr lang="ko-KR" altLang="en-US" sz="1600" dirty="0" smtClean="0"/>
              <a:t>블록이 수행되면 어떤 경우에도 반드시 수행된다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457200" lvl="1" indent="0">
              <a:lnSpc>
                <a:spcPct val="100000"/>
              </a:lnSpc>
              <a:buNone/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448943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/>
              <a:t>try~catch~finally</a:t>
            </a:r>
            <a:r>
              <a:rPr lang="ko-KR" altLang="en-US" dirty="0" smtClean="0"/>
              <a:t>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616" y="1333318"/>
            <a:ext cx="6264183" cy="419136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5892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107608"/>
            <a:ext cx="6568649" cy="35536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21438" y="998024"/>
            <a:ext cx="8192002" cy="918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C00000"/>
                </a:solidFill>
              </a:rPr>
              <a:t>  다중 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try ~ catch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문 사용하기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/>
              <a:t>예외 </a:t>
            </a:r>
            <a:r>
              <a:rPr lang="ko-KR" altLang="en-US" sz="1600" dirty="0"/>
              <a:t>상황이 여러 개라면 </a:t>
            </a:r>
            <a:r>
              <a:rPr lang="en-US" altLang="ko-KR" sz="1600" dirty="0" smtClean="0"/>
              <a:t>catch </a:t>
            </a:r>
            <a:r>
              <a:rPr lang="ko-KR" altLang="en-US" sz="1600" dirty="0" smtClean="0"/>
              <a:t>블록을 </a:t>
            </a:r>
            <a:r>
              <a:rPr lang="ko-KR" altLang="en-US" sz="1600" dirty="0"/>
              <a:t>예외 상황 수만큼 구현해야 한다</a:t>
            </a:r>
            <a:endParaRPr lang="en-US" altLang="ko-KR" sz="1600" dirty="0" smtClean="0"/>
          </a:p>
        </p:txBody>
      </p:sp>
      <p:sp>
        <p:nvSpPr>
          <p:cNvPr id="20" name="제목 5"/>
          <p:cNvSpPr txBox="1">
            <a:spLocks/>
          </p:cNvSpPr>
          <p:nvPr/>
        </p:nvSpPr>
        <p:spPr>
          <a:xfrm>
            <a:off x="0" y="-27384"/>
            <a:ext cx="4376935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 </a:t>
            </a:r>
            <a:r>
              <a:rPr lang="en-US" altLang="ko-KR" dirty="0" err="1" smtClean="0"/>
              <a:t>try~catch~finally</a:t>
            </a:r>
            <a:r>
              <a:rPr lang="ko-KR" altLang="en-US" dirty="0"/>
              <a:t>문</a:t>
            </a:r>
          </a:p>
        </p:txBody>
      </p:sp>
      <p:sp>
        <p:nvSpPr>
          <p:cNvPr id="7" name="모서리가 둥근 직사각형 6"/>
          <p:cNvSpPr/>
          <p:nvPr/>
        </p:nvSpPr>
        <p:spPr>
          <a:xfrm flipH="1">
            <a:off x="1145030" y="5481228"/>
            <a:ext cx="4240018" cy="36004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smtClean="0">
                <a:solidFill>
                  <a:schemeClr val="tx1"/>
                </a:solidFill>
              </a:rPr>
              <a:t>상위 예외클래스를 아래쪽에 위치시켜야 함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 flipV="1">
            <a:off x="2792760" y="4882718"/>
            <a:ext cx="504056" cy="59851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06"/>
          <a:stretch/>
        </p:blipFill>
        <p:spPr>
          <a:xfrm>
            <a:off x="6537176" y="5014891"/>
            <a:ext cx="1904324" cy="4877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176" y="3312862"/>
            <a:ext cx="2316681" cy="156985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43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19" y="1104663"/>
            <a:ext cx="4968553" cy="5306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throws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로 예외처리 미루기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떠넘기기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0" y="-27384"/>
            <a:ext cx="567307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예외 처리 </a:t>
            </a:r>
            <a:r>
              <a:rPr lang="en-US" altLang="ko-KR" dirty="0" smtClean="0"/>
              <a:t>- throws 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0552" y="1589891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예외 처리를 해당 </a:t>
            </a:r>
            <a:r>
              <a:rPr lang="ko-KR" altLang="en-US" sz="1600" dirty="0" err="1" smtClean="0"/>
              <a:t>메서드에서</a:t>
            </a:r>
            <a:r>
              <a:rPr lang="ko-KR" altLang="en-US" sz="1600" dirty="0" smtClean="0"/>
              <a:t> 하지 않고 미룬 후</a:t>
            </a:r>
            <a:r>
              <a:rPr lang="en-US" altLang="ko-KR" sz="1600" dirty="0" smtClean="0"/>
              <a:t>,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메서드를</a:t>
            </a:r>
            <a:r>
              <a:rPr lang="ko-KR" altLang="en-US" sz="1600" dirty="0" smtClean="0"/>
              <a:t> 호출하여 사용하는 곳에서 예외를 처리하는 방법이다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568624" y="2708920"/>
            <a:ext cx="5472608" cy="102155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 err="1" smtClean="0"/>
              <a:t>메서드명</a:t>
            </a:r>
            <a:r>
              <a:rPr lang="ko-KR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throws </a:t>
            </a:r>
            <a:r>
              <a:rPr lang="ko-KR" altLang="en-US" b="1" dirty="0" smtClean="0"/>
              <a:t>예외클래스</a:t>
            </a:r>
            <a:r>
              <a:rPr lang="en-US" altLang="ko-KR" b="1" dirty="0" smtClean="0"/>
              <a:t>1, </a:t>
            </a:r>
            <a:r>
              <a:rPr lang="ko-KR" altLang="en-US" b="1" dirty="0" smtClean="0"/>
              <a:t>예외클래스</a:t>
            </a:r>
            <a:r>
              <a:rPr lang="en-US" altLang="ko-KR" b="1" dirty="0" smtClean="0"/>
              <a:t>2,..{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}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95878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632519" y="1104663"/>
            <a:ext cx="4968553" cy="5306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solidFill>
                  <a:srgbClr val="C00000"/>
                </a:solidFill>
              </a:rPr>
              <a:t>   throws 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로 예외처리 미루기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떠넘기기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)</a:t>
            </a:r>
            <a:endParaRPr lang="en-US" altLang="ko-KR" sz="2000" dirty="0" smtClean="0">
              <a:latin typeface="+mn-ea"/>
            </a:endParaRPr>
          </a:p>
        </p:txBody>
      </p:sp>
      <p:sp>
        <p:nvSpPr>
          <p:cNvPr id="11" name="제목 5"/>
          <p:cNvSpPr txBox="1">
            <a:spLocks/>
          </p:cNvSpPr>
          <p:nvPr/>
        </p:nvSpPr>
        <p:spPr>
          <a:xfrm>
            <a:off x="0" y="-27384"/>
            <a:ext cx="567307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예외 처리 </a:t>
            </a:r>
            <a:r>
              <a:rPr lang="en-US" altLang="ko-KR" dirty="0" smtClean="0"/>
              <a:t>- throws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592" y="1772816"/>
            <a:ext cx="6477146" cy="323857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217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5"/>
          <p:cNvSpPr txBox="1">
            <a:spLocks/>
          </p:cNvSpPr>
          <p:nvPr/>
        </p:nvSpPr>
        <p:spPr>
          <a:xfrm>
            <a:off x="0" y="-27384"/>
            <a:ext cx="5673079" cy="854968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1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  <a:cs typeface="+mj-cs"/>
              </a:defRPr>
            </a:lvl1pPr>
          </a:lstStyle>
          <a:p>
            <a:r>
              <a:rPr lang="en-US" altLang="ko-KR" dirty="0" smtClean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예외 처리 </a:t>
            </a:r>
            <a:r>
              <a:rPr lang="en-US" altLang="ko-KR" dirty="0" smtClean="0"/>
              <a:t>- throws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40" y="1050708"/>
            <a:ext cx="5220153" cy="52049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2016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631" y="1700808"/>
            <a:ext cx="6420273" cy="295232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9687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추상 클래스</a:t>
            </a:r>
            <a:r>
              <a:rPr lang="en-US" altLang="ko-KR" dirty="0" smtClean="0"/>
              <a:t>(abstract class)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7" y="963739"/>
            <a:ext cx="8757447" cy="1800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추상 </a:t>
            </a:r>
            <a:r>
              <a:rPr lang="ko-KR" altLang="en-US" sz="2000" b="1" dirty="0" err="1" smtClean="0">
                <a:solidFill>
                  <a:srgbClr val="C00000"/>
                </a:solidFill>
              </a:rPr>
              <a:t>메서드</a:t>
            </a:r>
            <a:endParaRPr lang="en-US" altLang="ko-KR" sz="2000" b="1" dirty="0" smtClean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추상 </a:t>
            </a:r>
            <a:r>
              <a:rPr lang="ko-KR" altLang="en-US" sz="1800" dirty="0" err="1" smtClean="0"/>
              <a:t>메서드도</a:t>
            </a:r>
            <a:r>
              <a:rPr lang="ko-KR" altLang="en-US" sz="1800" dirty="0" smtClean="0"/>
              <a:t> </a:t>
            </a:r>
            <a:r>
              <a:rPr lang="en-US" altLang="ko-KR" sz="1800" dirty="0" smtClean="0">
                <a:solidFill>
                  <a:srgbClr val="C00000"/>
                </a:solidFill>
              </a:rPr>
              <a:t>abstract</a:t>
            </a:r>
            <a:r>
              <a:rPr lang="en-US" altLang="ko-KR" sz="1800" dirty="0" smtClean="0"/>
              <a:t> </a:t>
            </a:r>
            <a:r>
              <a:rPr lang="ko-KR" altLang="en-US" sz="1800" dirty="0" err="1" smtClean="0"/>
              <a:t>예약어를</a:t>
            </a:r>
            <a:r>
              <a:rPr lang="ko-KR" altLang="en-US" sz="1800" dirty="0" smtClean="0"/>
              <a:t> 사용한다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err="1" smtClean="0"/>
              <a:t>메서드를</a:t>
            </a:r>
            <a:r>
              <a:rPr lang="ko-KR" altLang="en-US" sz="1800" dirty="0" smtClean="0"/>
              <a:t> 구현하지 않고 선언만 한다</a:t>
            </a:r>
            <a:r>
              <a:rPr lang="en-US" altLang="ko-KR" sz="1800" dirty="0" smtClean="0"/>
              <a:t>. { } </a:t>
            </a:r>
            <a:r>
              <a:rPr lang="ko-KR" altLang="en-US" sz="1800" dirty="0" smtClean="0"/>
              <a:t>구현부가 없다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ko-KR" altLang="en-US" sz="1800" dirty="0" smtClean="0"/>
              <a:t>상속받는 실</a:t>
            </a:r>
            <a:r>
              <a:rPr lang="ko-KR" altLang="en-US" sz="1800" dirty="0"/>
              <a:t>체</a:t>
            </a:r>
            <a:r>
              <a:rPr lang="ko-KR" altLang="en-US" sz="1800" dirty="0" smtClean="0"/>
              <a:t> 클래스는 </a:t>
            </a:r>
            <a:r>
              <a:rPr lang="ko-KR" altLang="en-US" sz="1800" dirty="0" err="1" smtClean="0"/>
              <a:t>추상메서드를</a:t>
            </a:r>
            <a:r>
              <a:rPr lang="ko-KR" altLang="en-US" sz="1800" dirty="0" smtClean="0"/>
              <a:t> 필수적으</a:t>
            </a:r>
            <a:r>
              <a:rPr lang="ko-KR" altLang="en-US" sz="1800" dirty="0"/>
              <a:t>로</a:t>
            </a:r>
            <a:r>
              <a:rPr lang="ko-KR" altLang="en-US" sz="1800" dirty="0" smtClean="0"/>
              <a:t> 구현해야 한다</a:t>
            </a:r>
            <a:r>
              <a:rPr lang="en-US" altLang="ko-KR" sz="1800" dirty="0" smtClean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b="1" dirty="0" smtClean="0">
              <a:solidFill>
                <a:srgbClr val="00206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336124" y="2763939"/>
            <a:ext cx="1888558" cy="360040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  </a:t>
            </a:r>
          </a:p>
          <a:p>
            <a:pPr algn="ctr"/>
            <a:r>
              <a:rPr lang="en-US" altLang="ko-KR" b="1" i="1" dirty="0" smtClean="0">
                <a:latin typeface="+mn-ea"/>
              </a:rPr>
              <a:t>Animal</a:t>
            </a:r>
          </a:p>
          <a:p>
            <a:pPr algn="ctr"/>
            <a:endParaRPr lang="en-US" altLang="ko-KR" b="1" dirty="0">
              <a:latin typeface="+mn-ea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4169249" y="4152433"/>
            <a:ext cx="119329" cy="356688"/>
            <a:chOff x="4357443" y="3272952"/>
            <a:chExt cx="235517" cy="444080"/>
          </a:xfrm>
        </p:grpSpPr>
        <p:sp>
          <p:nvSpPr>
            <p:cNvPr id="11" name="이등변 삼각형 10">
              <a:extLst>
                <a:ext uri="{FF2B5EF4-FFF2-40B4-BE49-F238E27FC236}">
                  <a16:creationId xmlns:a16="http://schemas.microsoft.com/office/drawing/2014/main" id="{A928C65B-0F62-4DFC-9220-DF40E5958238}"/>
                </a:ext>
              </a:extLst>
            </p:cNvPr>
            <p:cNvSpPr/>
            <p:nvPr/>
          </p:nvSpPr>
          <p:spPr>
            <a:xfrm>
              <a:off x="4357443" y="3272952"/>
              <a:ext cx="235517" cy="154551"/>
            </a:xfrm>
            <a:prstGeom prst="triangl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15E6F92-B9C8-4563-8C4E-646F583209B9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475202" y="3427503"/>
              <a:ext cx="0" cy="28952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2280691" y="4758461"/>
            <a:ext cx="1888558" cy="35331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Cat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3205154" y="4509121"/>
            <a:ext cx="2271555" cy="250610"/>
            <a:chOff x="1406902" y="3597087"/>
            <a:chExt cx="2271555" cy="440159"/>
          </a:xfrm>
        </p:grpSpPr>
        <p:cxnSp>
          <p:nvCxnSpPr>
            <p:cNvPr id="16" name="직선 연결선 15"/>
            <p:cNvCxnSpPr/>
            <p:nvPr/>
          </p:nvCxnSpPr>
          <p:spPr>
            <a:xfrm>
              <a:off x="1406902" y="3597087"/>
              <a:ext cx="2271555" cy="0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>
              <a:off x="1406902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3678457" y="3597087"/>
              <a:ext cx="0" cy="440159"/>
            </a:xfrm>
            <a:prstGeom prst="line">
              <a:avLst/>
            </a:prstGeom>
            <a:ln w="127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cxnSp>
      </p:grpSp>
      <p:sp>
        <p:nvSpPr>
          <p:cNvPr id="19" name="직사각형 18"/>
          <p:cNvSpPr/>
          <p:nvPr/>
        </p:nvSpPr>
        <p:spPr>
          <a:xfrm>
            <a:off x="3336124" y="3120456"/>
            <a:ext cx="1888558" cy="956616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</a:t>
            </a:r>
          </a:p>
          <a:p>
            <a:pPr algn="ctr"/>
            <a:r>
              <a:rPr lang="en-US" altLang="ko-KR" dirty="0">
                <a:latin typeface="+mn-ea"/>
              </a:rPr>
              <a:t>b</a:t>
            </a:r>
            <a:r>
              <a:rPr lang="en-US" altLang="ko-KR" dirty="0" smtClean="0">
                <a:latin typeface="+mn-ea"/>
              </a:rPr>
              <a:t>reathe()</a:t>
            </a:r>
          </a:p>
          <a:p>
            <a:pPr algn="ctr"/>
            <a:r>
              <a:rPr lang="en-US" altLang="ko-KR" i="1" dirty="0" smtClean="0">
                <a:latin typeface="+mn-ea"/>
              </a:rPr>
              <a:t>sound();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80691" y="5105065"/>
            <a:ext cx="1888558" cy="628191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sound(){…}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20626" y="4758461"/>
            <a:ext cx="1888558" cy="353312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Dog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720626" y="5105065"/>
            <a:ext cx="1888558" cy="628191"/>
          </a:xfrm>
          <a:prstGeom prst="rect">
            <a:avLst/>
          </a:prstGeom>
          <a:ln w="127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+mn-ea"/>
              </a:rPr>
              <a:t>  </a:t>
            </a:r>
          </a:p>
          <a:p>
            <a:pPr algn="ctr"/>
            <a:r>
              <a:rPr lang="en-US" altLang="ko-KR" dirty="0" smtClean="0">
                <a:latin typeface="+mn-ea"/>
              </a:rPr>
              <a:t>sound(){…}</a:t>
            </a:r>
          </a:p>
          <a:p>
            <a:pPr algn="ctr"/>
            <a:endParaRPr lang="en-US" altLang="ko-KR" dirty="0">
              <a:latin typeface="+mn-ea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5385048" y="3446280"/>
            <a:ext cx="2600463" cy="768221"/>
          </a:xfrm>
          <a:prstGeom prst="wedgeRoundRectCallout">
            <a:avLst>
              <a:gd name="adj1" fmla="val -66239"/>
              <a:gd name="adj2" fmla="val -15250"/>
              <a:gd name="adj3" fmla="val 16667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600" dirty="0" err="1" smtClean="0"/>
              <a:t>추상메서드는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기울임체로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r>
              <a:rPr lang="ko-KR" altLang="en-US" sz="1600" dirty="0" smtClean="0"/>
              <a:t>표기하고 구현부가 없음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768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추상메서드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704" y="1772816"/>
            <a:ext cx="4413449" cy="2717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6649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추상메서드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8AF3A4E-7D90-4241-89FE-799D6F9D5A94}"/>
              </a:ext>
            </a:extLst>
          </p:cNvPr>
          <p:cNvSpPr txBox="1">
            <a:spLocks/>
          </p:cNvSpPr>
          <p:nvPr/>
        </p:nvSpPr>
        <p:spPr>
          <a:xfrm>
            <a:off x="732058" y="1005769"/>
            <a:ext cx="5877126" cy="5040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smtClean="0">
                <a:solidFill>
                  <a:srgbClr val="C00000"/>
                </a:solidFill>
              </a:rPr>
              <a:t>동물의 소리를 구현한 추상클래스 상속 예</a:t>
            </a:r>
            <a:r>
              <a:rPr lang="en-US" altLang="ko-KR" sz="2000" b="1" dirty="0" smtClean="0">
                <a:solidFill>
                  <a:srgbClr val="C00000"/>
                </a:solidFill>
              </a:rPr>
              <a:t>.</a:t>
            </a:r>
            <a:r>
              <a:rPr lang="ko-KR" altLang="en-US" sz="2000" b="1" dirty="0" smtClean="0">
                <a:solidFill>
                  <a:srgbClr val="C00000"/>
                </a:solidFill>
              </a:rPr>
              <a:t> </a:t>
            </a:r>
            <a:endParaRPr lang="en-US" altLang="ko-KR" sz="2000" b="1" dirty="0" smtClean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12" t="7223" b="64583"/>
          <a:stretch/>
        </p:blipFill>
        <p:spPr bwMode="auto">
          <a:xfrm>
            <a:off x="1169511" y="1657986"/>
            <a:ext cx="4248472" cy="1507762"/>
          </a:xfrm>
          <a:prstGeom prst="rect">
            <a:avLst/>
          </a:prstGeom>
          <a:noFill/>
          <a:ln w="952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80"/>
          <a:stretch/>
        </p:blipFill>
        <p:spPr>
          <a:xfrm>
            <a:off x="2738264" y="3193926"/>
            <a:ext cx="3642676" cy="23530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1" name="직선 연결선 10"/>
          <p:cNvCxnSpPr/>
          <p:nvPr/>
        </p:nvCxnSpPr>
        <p:spPr>
          <a:xfrm flipV="1">
            <a:off x="3872880" y="2780928"/>
            <a:ext cx="0" cy="1800200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88038" y="2579525"/>
            <a:ext cx="3672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추상메서드는</a:t>
            </a:r>
            <a:r>
              <a:rPr lang="ko-KR" altLang="en-US" dirty="0" smtClean="0"/>
              <a:t> 반드시 구현해야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960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/>
              <a:t>추상메서드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853433" y="7312347"/>
            <a:ext cx="557267" cy="365125"/>
          </a:xfrm>
        </p:spPr>
        <p:txBody>
          <a:bodyPr/>
          <a:lstStyle/>
          <a:p>
            <a:fld id="{1BDE3FE7-3AEA-4B05-AC5A-802D1816ACF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664" y="1047403"/>
            <a:ext cx="4619168" cy="51692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224" y="3332212"/>
            <a:ext cx="1051651" cy="18060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257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5922</TotalTime>
  <Words>1119</Words>
  <Application>Microsoft Office PowerPoint</Application>
  <PresentationFormat>A4 용지(210x297mm)</PresentationFormat>
  <Paragraphs>343</Paragraphs>
  <Slides>47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5" baseType="lpstr">
      <vt:lpstr>HY헤드라인M</vt:lpstr>
      <vt:lpstr>맑은 고딕</vt:lpstr>
      <vt:lpstr>한컴산뜻돋움</vt:lpstr>
      <vt:lpstr>휴먼모음T</vt:lpstr>
      <vt:lpstr>휴먼엑스포</vt:lpstr>
      <vt:lpstr>Arial</vt:lpstr>
      <vt:lpstr>Wingdings</vt:lpstr>
      <vt:lpstr>Office 테마</vt:lpstr>
      <vt:lpstr>9장. 추상 클래스</vt:lpstr>
      <vt:lpstr> 추상 클래스(abstract class)</vt:lpstr>
      <vt:lpstr> 추상 클래스(abstract class)</vt:lpstr>
      <vt:lpstr> 추상 클래스(abstract class)</vt:lpstr>
      <vt:lpstr> 추상 클래스(abstract class)</vt:lpstr>
      <vt:lpstr> 추상 클래스(abstract class)</vt:lpstr>
      <vt:lpstr> 추상메서드</vt:lpstr>
      <vt:lpstr> 추상메서드</vt:lpstr>
      <vt:lpstr> 추상메서드</vt:lpstr>
      <vt:lpstr> 추상 클래스(abstract class)</vt:lpstr>
      <vt:lpstr> 추상클래스 실습</vt:lpstr>
      <vt:lpstr> 추상클래스 실습</vt:lpstr>
      <vt:lpstr> 추상클래스 실습</vt:lpstr>
      <vt:lpstr> 추상 클래스(abstract class)</vt:lpstr>
      <vt:lpstr> 추상클래스 실습</vt:lpstr>
      <vt:lpstr> 추상클래스 실습</vt:lpstr>
      <vt:lpstr> 추상클래스 실습</vt:lpstr>
      <vt:lpstr> final 예약어</vt:lpstr>
      <vt:lpstr> final 상수</vt:lpstr>
      <vt:lpstr> final 상수</vt:lpstr>
      <vt:lpstr> final 클래스</vt:lpstr>
      <vt:lpstr> 템플릿 메서드</vt:lpstr>
      <vt:lpstr> 템플릿 메서드</vt:lpstr>
      <vt:lpstr> 템플릿 메서드</vt:lpstr>
      <vt:lpstr> 템플릿 메서드</vt:lpstr>
      <vt:lpstr> 템플릿 메서드</vt:lpstr>
      <vt:lpstr> Game Level  App</vt:lpstr>
      <vt:lpstr> Game Level  App</vt:lpstr>
      <vt:lpstr> Game Level  App</vt:lpstr>
      <vt:lpstr> Game Level  App</vt:lpstr>
      <vt:lpstr> Game Level  App</vt:lpstr>
      <vt:lpstr> Game Level  App</vt:lpstr>
      <vt:lpstr> Game Level  App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giyong kim</cp:lastModifiedBy>
  <cp:revision>434</cp:revision>
  <dcterms:created xsi:type="dcterms:W3CDTF">2019-03-04T02:36:55Z</dcterms:created>
  <dcterms:modified xsi:type="dcterms:W3CDTF">2023-05-21T18:52:04Z</dcterms:modified>
</cp:coreProperties>
</file>