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6"/>
  </p:notesMasterIdLst>
  <p:sldIdLst>
    <p:sldId id="256" r:id="rId2"/>
    <p:sldId id="300" r:id="rId3"/>
    <p:sldId id="319" r:id="rId4"/>
    <p:sldId id="301" r:id="rId5"/>
    <p:sldId id="302" r:id="rId6"/>
    <p:sldId id="389" r:id="rId7"/>
    <p:sldId id="340" r:id="rId8"/>
    <p:sldId id="343" r:id="rId9"/>
    <p:sldId id="376" r:id="rId10"/>
    <p:sldId id="377" r:id="rId11"/>
    <p:sldId id="353" r:id="rId12"/>
    <p:sldId id="351" r:id="rId13"/>
    <p:sldId id="394" r:id="rId14"/>
    <p:sldId id="425" r:id="rId15"/>
    <p:sldId id="426" r:id="rId16"/>
    <p:sldId id="342" r:id="rId17"/>
    <p:sldId id="427" r:id="rId18"/>
    <p:sldId id="388" r:id="rId19"/>
    <p:sldId id="391" r:id="rId20"/>
    <p:sldId id="392" r:id="rId21"/>
    <p:sldId id="380" r:id="rId22"/>
    <p:sldId id="347" r:id="rId23"/>
    <p:sldId id="396" r:id="rId24"/>
    <p:sldId id="355" r:id="rId25"/>
    <p:sldId id="397" r:id="rId26"/>
    <p:sldId id="398" r:id="rId27"/>
    <p:sldId id="399" r:id="rId28"/>
    <p:sldId id="400" r:id="rId29"/>
    <p:sldId id="417" r:id="rId30"/>
    <p:sldId id="418" r:id="rId31"/>
    <p:sldId id="419" r:id="rId32"/>
    <p:sldId id="421" r:id="rId33"/>
    <p:sldId id="422" r:id="rId34"/>
    <p:sldId id="420" r:id="rId35"/>
    <p:sldId id="401" r:id="rId36"/>
    <p:sldId id="402" r:id="rId37"/>
    <p:sldId id="403" r:id="rId38"/>
    <p:sldId id="404" r:id="rId39"/>
    <p:sldId id="405" r:id="rId40"/>
    <p:sldId id="406" r:id="rId41"/>
    <p:sldId id="407" r:id="rId42"/>
    <p:sldId id="408" r:id="rId43"/>
    <p:sldId id="409" r:id="rId44"/>
    <p:sldId id="410" r:id="rId45"/>
    <p:sldId id="411" r:id="rId46"/>
    <p:sldId id="412" r:id="rId47"/>
    <p:sldId id="413" r:id="rId48"/>
    <p:sldId id="414" r:id="rId49"/>
    <p:sldId id="415" r:id="rId50"/>
    <p:sldId id="416" r:id="rId51"/>
    <p:sldId id="423" r:id="rId52"/>
    <p:sldId id="424" r:id="rId53"/>
    <p:sldId id="429" r:id="rId54"/>
    <p:sldId id="428" r:id="rId55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C0A"/>
    <a:srgbClr val="54823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277" y="53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5CDAC-D627-4E87-877A-1B781DD4CADC}" type="datetimeFigureOut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DDD8A-FD4C-4C63-90D4-202AFE8080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64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8635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49793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64994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22697" y="1379513"/>
            <a:ext cx="6862345" cy="1226567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BCFD5-C4DF-4EBC-B718-C69ED2FBDE6F}" type="datetime1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직각 삼각형 2">
            <a:extLst>
              <a:ext uri="{FF2B5EF4-FFF2-40B4-BE49-F238E27FC236}">
                <a16:creationId xmlns:a16="http://schemas.microsoft.com/office/drawing/2014/main" id="{3A714731-6D03-4E18-B8C6-D8E1F4F17412}"/>
              </a:ext>
            </a:extLst>
          </p:cNvPr>
          <p:cNvSpPr/>
          <p:nvPr userDrawn="1"/>
        </p:nvSpPr>
        <p:spPr>
          <a:xfrm flipH="1">
            <a:off x="0" y="1992796"/>
            <a:ext cx="9906000" cy="4865204"/>
          </a:xfrm>
          <a:custGeom>
            <a:avLst/>
            <a:gdLst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06000" h="4581128">
                <a:moveTo>
                  <a:pt x="0" y="4581128"/>
                </a:moveTo>
                <a:lnTo>
                  <a:pt x="0" y="0"/>
                </a:lnTo>
                <a:cubicBezTo>
                  <a:pt x="4621842" y="4020077"/>
                  <a:pt x="7613290" y="2760787"/>
                  <a:pt x="9906000" y="4581128"/>
                </a:cubicBezTo>
                <a:lnTo>
                  <a:pt x="0" y="4581128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각 삼각형 2">
            <a:extLst>
              <a:ext uri="{FF2B5EF4-FFF2-40B4-BE49-F238E27FC236}">
                <a16:creationId xmlns:a16="http://schemas.microsoft.com/office/drawing/2014/main" id="{DF1B6BC0-8338-40DD-BF30-626E17AD387E}"/>
              </a:ext>
            </a:extLst>
          </p:cNvPr>
          <p:cNvSpPr/>
          <p:nvPr userDrawn="1"/>
        </p:nvSpPr>
        <p:spPr>
          <a:xfrm flipH="1">
            <a:off x="0" y="2276872"/>
            <a:ext cx="9906000" cy="4581128"/>
          </a:xfrm>
          <a:custGeom>
            <a:avLst/>
            <a:gdLst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06000" h="4581128">
                <a:moveTo>
                  <a:pt x="0" y="4581128"/>
                </a:moveTo>
                <a:lnTo>
                  <a:pt x="0" y="0"/>
                </a:lnTo>
                <a:cubicBezTo>
                  <a:pt x="4621842" y="4020077"/>
                  <a:pt x="7613290" y="2760787"/>
                  <a:pt x="9906000" y="4581128"/>
                </a:cubicBezTo>
                <a:lnTo>
                  <a:pt x="0" y="4581128"/>
                </a:lnTo>
                <a:close/>
              </a:path>
            </a:pathLst>
          </a:custGeom>
          <a:solidFill>
            <a:srgbClr val="7030A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 descr="íì´ì¬ â¢">
            <a:extLst>
              <a:ext uri="{FF2B5EF4-FFF2-40B4-BE49-F238E27FC236}">
                <a16:creationId xmlns:a16="http://schemas.microsoft.com/office/drawing/2014/main" id="{8B696DBA-70BE-4EBC-8628-59B49C89E0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7742" y="5664447"/>
            <a:ext cx="2446976" cy="691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67180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48CD7-D367-43D5-B461-ACE552E75063}" type="datetime1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806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49E79-7361-4780-8BEF-7EDE3708298A}" type="datetime1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854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 dirty="0"/>
              <a:t> 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42E3C-B70B-437C-85CF-1286301B9CBA}" type="datetime1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3422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69A20-5B3D-4D98-A822-26B93D177A40}" type="datetime1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474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CD4CE-9E43-4F70-A9D8-A2130CA7D92A}" type="datetime1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685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BD92-DA3E-4A0B-90C9-7DE5E15B6E96}" type="datetime1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1454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2B83A-F366-424E-B742-340ACF856BB5}" type="datetime1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068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9D68B-5DBD-48E9-A8D4-FCBC4B3DD9C6}" type="datetime1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332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B534F-7D16-467B-9320-91F98915D181}" type="datetime1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044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0A91F-2F8D-4486-A69D-D680F95444B0}" type="datetime1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273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124744"/>
            <a:ext cx="8915400" cy="504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8BBEA-E8DD-414A-BF68-FC2AFA7CFF2D}" type="datetime1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-15553" y="6237312"/>
            <a:ext cx="9921553" cy="620688"/>
          </a:xfrm>
          <a:custGeom>
            <a:avLst/>
            <a:gdLst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555" h="238111">
                <a:moveTo>
                  <a:pt x="0" y="0"/>
                </a:moveTo>
                <a:cubicBezTo>
                  <a:pt x="3364170" y="326571"/>
                  <a:pt x="6614042" y="171450"/>
                  <a:pt x="9945555" y="0"/>
                </a:cubicBezTo>
                <a:lnTo>
                  <a:pt x="9945555" y="238111"/>
                </a:lnTo>
                <a:lnTo>
                  <a:pt x="0" y="238111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 userDrawn="1"/>
        </p:nvSpPr>
        <p:spPr>
          <a:xfrm>
            <a:off x="416496" y="216024"/>
            <a:ext cx="6480720" cy="836712"/>
          </a:xfrm>
          <a:prstGeom prst="roundRect">
            <a:avLst>
              <a:gd name="adj" fmla="val 22522"/>
            </a:avLst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11" name="모서리가 둥근 직사각형 10"/>
          <p:cNvSpPr/>
          <p:nvPr userDrawn="1"/>
        </p:nvSpPr>
        <p:spPr>
          <a:xfrm>
            <a:off x="500534" y="267377"/>
            <a:ext cx="6340771" cy="734006"/>
          </a:xfrm>
          <a:prstGeom prst="roundRect">
            <a:avLst>
              <a:gd name="adj" fmla="val 22522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12" name="직사각형 7"/>
          <p:cNvSpPr/>
          <p:nvPr userDrawn="1"/>
        </p:nvSpPr>
        <p:spPr>
          <a:xfrm>
            <a:off x="-15552" y="6520259"/>
            <a:ext cx="9921552" cy="365125"/>
          </a:xfrm>
          <a:custGeom>
            <a:avLst/>
            <a:gdLst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555" h="238111">
                <a:moveTo>
                  <a:pt x="0" y="0"/>
                </a:moveTo>
                <a:cubicBezTo>
                  <a:pt x="3364170" y="326571"/>
                  <a:pt x="6614042" y="171450"/>
                  <a:pt x="9945555" y="0"/>
                </a:cubicBezTo>
                <a:lnTo>
                  <a:pt x="9945555" y="238111"/>
                </a:lnTo>
                <a:lnTo>
                  <a:pt x="0" y="238111"/>
                </a:lnTo>
                <a:lnTo>
                  <a:pt x="0" y="0"/>
                </a:lnTo>
                <a:close/>
              </a:path>
            </a:pathLst>
          </a:custGeom>
          <a:solidFill>
            <a:srgbClr val="7030A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853433" y="6453337"/>
            <a:ext cx="5572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1BDE3FE7-3AEA-4B05-AC5A-802D1816ACF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137" y="197768"/>
            <a:ext cx="6201139" cy="854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  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15125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spcBef>
          <a:spcPct val="0"/>
        </a:spcBef>
        <a:buNone/>
        <a:defRPr sz="2800" kern="1200">
          <a:solidFill>
            <a:sysClr val="windowText" lastClr="000000"/>
          </a:solidFill>
          <a:latin typeface="휴먼엑스포" panose="02030504000101010101" pitchFamily="18" charset="-127"/>
          <a:ea typeface="휴먼엑스포" panose="02030504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5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5.jpeg"/><Relationship Id="rId4" Type="http://schemas.openxmlformats.org/officeDocument/2006/relationships/image" Target="../media/image64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5.jpe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24608" y="1916832"/>
            <a:ext cx="7200800" cy="1226567"/>
          </a:xfrm>
        </p:spPr>
        <p:txBody>
          <a:bodyPr>
            <a:noAutofit/>
          </a:bodyPr>
          <a:lstStyle/>
          <a:p>
            <a:pPr algn="l"/>
            <a:r>
              <a:rPr lang="en-US" altLang="ko-KR" sz="3200" b="1" dirty="0" smtClean="0">
                <a:solidFill>
                  <a:schemeClr val="tx1"/>
                </a:solidFill>
              </a:rPr>
              <a:t>10</a:t>
            </a:r>
            <a:r>
              <a:rPr lang="ko-KR" altLang="en-US" sz="3200" b="1" dirty="0" smtClean="0">
                <a:solidFill>
                  <a:schemeClr val="tx1"/>
                </a:solidFill>
              </a:rPr>
              <a:t>장</a:t>
            </a:r>
            <a:r>
              <a:rPr lang="en-US" altLang="ko-KR" sz="3200" b="1" dirty="0">
                <a:solidFill>
                  <a:schemeClr val="tx1"/>
                </a:solidFill>
              </a:rPr>
              <a:t>. </a:t>
            </a:r>
            <a:r>
              <a:rPr lang="ko-KR" altLang="en-US" sz="3200" b="1" dirty="0" smtClean="0">
                <a:solidFill>
                  <a:schemeClr val="tx1"/>
                </a:solidFill>
              </a:rPr>
              <a:t>플라스크</a:t>
            </a:r>
            <a:r>
              <a:rPr lang="ko-KR" altLang="en-US" sz="3200" b="1" dirty="0">
                <a:solidFill>
                  <a:schemeClr val="tx1"/>
                </a:solidFill>
              </a:rPr>
              <a:t> </a:t>
            </a:r>
            <a:r>
              <a:rPr lang="en-US" altLang="ko-KR" sz="3200" b="1" dirty="0" smtClean="0">
                <a:solidFill>
                  <a:schemeClr val="tx1"/>
                </a:solidFill>
              </a:rPr>
              <a:t>&amp; </a:t>
            </a:r>
            <a:r>
              <a:rPr lang="ko-KR" altLang="en-US" sz="3200" b="1" dirty="0" smtClean="0">
                <a:solidFill>
                  <a:schemeClr val="tx1"/>
                </a:solidFill>
              </a:rPr>
              <a:t>웹 사이트 구축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4" name="AutoShape 5" descr="C++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82298" y="-144463"/>
            <a:ext cx="3302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5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템플릿</a:t>
            </a:r>
            <a:r>
              <a:rPr lang="en-US" altLang="ko-KR" dirty="0" smtClean="0"/>
              <a:t>(Templates) </a:t>
            </a:r>
            <a:r>
              <a:rPr lang="ko-KR" altLang="en-US" dirty="0" smtClean="0"/>
              <a:t>태그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064568" y="1268760"/>
            <a:ext cx="4536504" cy="4675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템플릿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(template) 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태그</a:t>
            </a:r>
            <a:endParaRPr lang="en-US" altLang="ko-KR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0655809"/>
              </p:ext>
            </p:extLst>
          </p:nvPr>
        </p:nvGraphicFramePr>
        <p:xfrm>
          <a:off x="1280592" y="2348880"/>
          <a:ext cx="7920880" cy="41585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283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924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09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템플릿 태그</a:t>
                      </a:r>
                      <a:endParaRPr lang="ko-KR" altLang="en-US" sz="1800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설 명</a:t>
                      </a:r>
                      <a:endParaRPr lang="ko-KR" altLang="en-US" sz="1800" dirty="0"/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0966"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800" b="1" dirty="0" smtClean="0"/>
                        <a:t> {% if</a:t>
                      </a:r>
                      <a:r>
                        <a:rPr lang="ko-KR" altLang="en-US" sz="1800" b="1" dirty="0" smtClean="0"/>
                        <a:t> </a:t>
                      </a:r>
                      <a:r>
                        <a:rPr lang="en-US" altLang="ko-KR" sz="1800" b="1" dirty="0" err="1" smtClean="0"/>
                        <a:t>item_list</a:t>
                      </a:r>
                      <a:r>
                        <a:rPr lang="en-US" altLang="ko-KR" sz="1800" b="1" dirty="0" smtClean="0"/>
                        <a:t> %} </a:t>
                      </a: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800" b="1" dirty="0" smtClean="0"/>
                        <a:t>   .. </a:t>
                      </a:r>
                      <a:r>
                        <a:rPr lang="ko-KR" altLang="en-US" sz="1800" b="1" dirty="0" smtClean="0"/>
                        <a:t>내용 </a:t>
                      </a:r>
                      <a:r>
                        <a:rPr lang="en-US" altLang="ko-KR" sz="1800" b="1" dirty="0" smtClean="0"/>
                        <a:t>..</a:t>
                      </a: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800" b="1" dirty="0" smtClean="0"/>
                        <a:t> {% </a:t>
                      </a:r>
                      <a:r>
                        <a:rPr lang="en-US" altLang="ko-KR" sz="1800" b="1" dirty="0" err="1" smtClean="0"/>
                        <a:t>endif</a:t>
                      </a:r>
                      <a:r>
                        <a:rPr lang="en-US" altLang="ko-KR" sz="1800" b="1" dirty="0" smtClean="0"/>
                        <a:t> %}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 </a:t>
                      </a:r>
                      <a:r>
                        <a:rPr lang="en-US" altLang="ko-KR" sz="1800" dirty="0" err="1" smtClean="0"/>
                        <a:t>item_list</a:t>
                      </a:r>
                      <a:r>
                        <a:rPr lang="ko-KR" altLang="en-US" sz="1800" dirty="0" smtClean="0"/>
                        <a:t>가 있다면</a:t>
                      </a:r>
                      <a:r>
                        <a:rPr lang="en-US" altLang="ko-KR" sz="1800" b="1" dirty="0" smtClean="0"/>
                        <a:t>(</a:t>
                      </a:r>
                      <a:r>
                        <a:rPr lang="ko-KR" altLang="en-US" sz="1800" b="1" dirty="0" err="1" smtClean="0"/>
                        <a:t>조건문</a:t>
                      </a:r>
                      <a:r>
                        <a:rPr lang="en-US" altLang="ko-KR" sz="1800" b="1" dirty="0" smtClean="0"/>
                        <a:t>)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3835"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800" b="1" dirty="0" smtClean="0"/>
                        <a:t> {% for</a:t>
                      </a:r>
                      <a:r>
                        <a:rPr lang="en-US" altLang="ko-KR" sz="1800" b="1" baseline="0" dirty="0" smtClean="0"/>
                        <a:t> item in </a:t>
                      </a:r>
                      <a:r>
                        <a:rPr lang="en-US" altLang="ko-KR" sz="1800" b="1" baseline="0" dirty="0" err="1" smtClean="0"/>
                        <a:t>item_list</a:t>
                      </a:r>
                      <a:r>
                        <a:rPr lang="en-US" altLang="ko-KR" sz="1800" b="1" baseline="0" dirty="0" smtClean="0"/>
                        <a:t> </a:t>
                      </a:r>
                      <a:r>
                        <a:rPr lang="en-US" altLang="ko-KR" sz="1800" b="1" dirty="0" smtClean="0"/>
                        <a:t>%}</a:t>
                      </a: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800" b="1" dirty="0" smtClean="0"/>
                        <a:t>   .. </a:t>
                      </a:r>
                      <a:r>
                        <a:rPr lang="ko-KR" altLang="en-US" sz="1800" b="1" dirty="0" smtClean="0"/>
                        <a:t>내용 </a:t>
                      </a:r>
                      <a:r>
                        <a:rPr lang="en-US" altLang="ko-KR" sz="1800" b="1" dirty="0" smtClean="0"/>
                        <a:t>..</a:t>
                      </a: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800" b="1" dirty="0" smtClean="0"/>
                        <a:t> {% </a:t>
                      </a:r>
                      <a:r>
                        <a:rPr lang="en-US" altLang="ko-KR" sz="1800" b="1" dirty="0" err="1" smtClean="0"/>
                        <a:t>endfor</a:t>
                      </a:r>
                      <a:r>
                        <a:rPr lang="en-US" altLang="ko-KR" sz="1800" b="1" dirty="0" smtClean="0"/>
                        <a:t> %}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 </a:t>
                      </a:r>
                      <a:r>
                        <a:rPr lang="en-US" altLang="ko-KR" sz="1800" dirty="0" err="1" smtClean="0"/>
                        <a:t>item_list</a:t>
                      </a:r>
                      <a:r>
                        <a:rPr lang="ko-KR" altLang="en-US" sz="1800" dirty="0" smtClean="0"/>
                        <a:t>를 반복하며 순차적으로 </a:t>
                      </a:r>
                      <a:endParaRPr lang="en-US" altLang="ko-KR" sz="1800" dirty="0" smtClean="0"/>
                    </a:p>
                    <a:p>
                      <a:pPr marL="0" marR="0" lvl="1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 item</a:t>
                      </a:r>
                      <a:r>
                        <a:rPr lang="ko-KR" altLang="en-US" sz="1800" dirty="0" smtClean="0"/>
                        <a:t>에 대입</a:t>
                      </a:r>
                      <a:r>
                        <a:rPr lang="en-US" altLang="ko-KR" sz="1800" b="1" dirty="0" smtClean="0"/>
                        <a:t>(</a:t>
                      </a:r>
                      <a:r>
                        <a:rPr lang="ko-KR" altLang="en-US" sz="1800" b="1" dirty="0" err="1" smtClean="0"/>
                        <a:t>반복문</a:t>
                      </a:r>
                      <a:r>
                        <a:rPr lang="en-US" altLang="ko-KR" sz="1800" b="1" dirty="0" smtClean="0"/>
                        <a:t>)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0966"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800" b="1" dirty="0" smtClean="0"/>
                        <a:t> {{ id }}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800" dirty="0" smtClean="0"/>
                        <a:t> id </a:t>
                      </a:r>
                      <a:r>
                        <a:rPr lang="ko-KR" altLang="en-US" sz="1800" dirty="0" smtClean="0"/>
                        <a:t>출력</a:t>
                      </a:r>
                      <a:r>
                        <a:rPr lang="en-US" altLang="ko-KR" sz="1800" dirty="0" smtClean="0"/>
                        <a:t>(</a:t>
                      </a:r>
                      <a:r>
                        <a:rPr lang="ko-KR" altLang="en-US" sz="1800" dirty="0" err="1" smtClean="0"/>
                        <a:t>출력문</a:t>
                      </a:r>
                      <a:r>
                        <a:rPr lang="en-US" altLang="ko-KR" sz="1800" dirty="0" smtClean="0"/>
                        <a:t>)</a:t>
                      </a:r>
                      <a:endParaRPr lang="ko-KR" altLang="en-US" sz="18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0966"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800" b="1" dirty="0" smtClean="0"/>
                        <a:t> {{ </a:t>
                      </a:r>
                      <a:r>
                        <a:rPr lang="en-US" altLang="ko-KR" sz="1800" b="1" dirty="0" err="1" smtClean="0"/>
                        <a:t>loop.index</a:t>
                      </a:r>
                      <a:r>
                        <a:rPr lang="en-US" altLang="ko-KR" sz="1800" b="1" dirty="0" smtClean="0"/>
                        <a:t> }}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 loop </a:t>
                      </a:r>
                      <a:r>
                        <a:rPr lang="ko-KR" altLang="en-US" sz="1800" dirty="0" smtClean="0"/>
                        <a:t>객체의 </a:t>
                      </a:r>
                      <a:r>
                        <a:rPr lang="en-US" altLang="ko-KR" sz="1800" dirty="0" smtClean="0"/>
                        <a:t>index </a:t>
                      </a:r>
                      <a:r>
                        <a:rPr lang="ko-KR" altLang="en-US" sz="1800" dirty="0" smtClean="0"/>
                        <a:t>출력</a:t>
                      </a:r>
                      <a:endParaRPr lang="en-US" altLang="ko-KR" sz="1800" dirty="0" smtClean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424608" y="1844824"/>
            <a:ext cx="662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파이썬</a:t>
            </a:r>
            <a:r>
              <a:rPr lang="ko-KR" altLang="en-US" dirty="0" err="1"/>
              <a:t>을</a:t>
            </a:r>
            <a:r>
              <a:rPr lang="ko-KR" altLang="en-US" dirty="0" smtClean="0"/>
              <a:t> 웹에 적용한 언어로 </a:t>
            </a:r>
            <a:r>
              <a:rPr lang="en-US" altLang="ko-KR" b="1" dirty="0" smtClean="0">
                <a:solidFill>
                  <a:srgbClr val="C00000"/>
                </a:solidFill>
              </a:rPr>
              <a:t>{%  %}, {{  }} </a:t>
            </a:r>
            <a:r>
              <a:rPr lang="ko-KR" altLang="en-US" dirty="0" smtClean="0"/>
              <a:t>블록을 사용한다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020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메인 페이지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117102" y="1196752"/>
            <a:ext cx="3763890" cy="553998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메인페이지</a:t>
            </a:r>
            <a:r>
              <a:rPr lang="ko-KR" altLang="en-US" sz="2000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en-US" altLang="ko-KR" sz="2000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- index.html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344" y="1906125"/>
            <a:ext cx="7617296" cy="411449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20766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index </a:t>
            </a:r>
            <a:r>
              <a:rPr lang="ko-KR" altLang="en-US" dirty="0" smtClean="0"/>
              <a:t>페이지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12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337"/>
          <a:stretch/>
        </p:blipFill>
        <p:spPr>
          <a:xfrm>
            <a:off x="1855776" y="4853458"/>
            <a:ext cx="4465376" cy="80779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2582" y="1940068"/>
            <a:ext cx="4488569" cy="272819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1117101" y="1290826"/>
            <a:ext cx="5708107" cy="553998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b="1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url</a:t>
            </a:r>
            <a:r>
              <a:rPr lang="en-US" altLang="ko-KR" sz="2000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ko-KR" altLang="en-US" sz="2000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경로 </a:t>
            </a:r>
            <a:r>
              <a:rPr lang="en-US" altLang="ko-KR" sz="2000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– ‘/’,  index() </a:t>
            </a:r>
            <a:r>
              <a:rPr lang="ko-KR" altLang="en-US" sz="2000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함수</a:t>
            </a:r>
            <a:endParaRPr lang="en-US" altLang="ko-KR" sz="2000" b="1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465168" y="1898248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</a:t>
            </a:r>
            <a:r>
              <a:rPr lang="en-US" altLang="ko-KR" dirty="0" smtClean="0"/>
              <a:t>pp.py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3245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index </a:t>
            </a:r>
            <a:r>
              <a:rPr lang="ko-KR" altLang="en-US" dirty="0"/>
              <a:t>페이지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13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568" y="1340768"/>
            <a:ext cx="7118726" cy="496855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7473280" y="2348880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</a:t>
            </a:r>
            <a:r>
              <a:rPr lang="en-US" altLang="ko-KR" dirty="0" smtClean="0"/>
              <a:t>ndex.html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878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index </a:t>
            </a:r>
            <a:r>
              <a:rPr lang="ko-KR" altLang="en-US" dirty="0"/>
              <a:t>페이지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117102" y="1191630"/>
            <a:ext cx="3763890" cy="553998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CSS </a:t>
            </a:r>
            <a:r>
              <a:rPr lang="ko-KR" altLang="en-US" sz="2000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스타일</a:t>
            </a:r>
            <a:r>
              <a:rPr lang="en-US" altLang="ko-KR" sz="2000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– style.css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616" y="1884522"/>
            <a:ext cx="7171041" cy="43895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647915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index </a:t>
            </a:r>
            <a:r>
              <a:rPr lang="ko-KR" altLang="en-US" dirty="0"/>
              <a:t>페이지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15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672" y="1196752"/>
            <a:ext cx="4402225" cy="546943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6548044" y="1484784"/>
            <a:ext cx="1429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</a:t>
            </a:r>
            <a:r>
              <a:rPr lang="en-US" altLang="ko-KR" dirty="0" smtClean="0"/>
              <a:t>ain-js.js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0401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데이터 처리</a:t>
            </a:r>
            <a:r>
              <a:rPr lang="en-US" altLang="ko-KR" dirty="0" smtClean="0"/>
              <a:t>(</a:t>
            </a:r>
            <a:r>
              <a:rPr lang="ko-KR" altLang="en-US" dirty="0" smtClean="0"/>
              <a:t>출력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16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624" y="1628800"/>
            <a:ext cx="5391776" cy="338437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884807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데이터 처리</a:t>
            </a:r>
            <a:r>
              <a:rPr lang="en-US" altLang="ko-KR" dirty="0" smtClean="0"/>
              <a:t>(</a:t>
            </a:r>
            <a:r>
              <a:rPr lang="ko-KR" altLang="en-US" dirty="0" smtClean="0"/>
              <a:t>출력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117101" y="1290826"/>
            <a:ext cx="5708107" cy="553998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b="1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url</a:t>
            </a:r>
            <a:r>
              <a:rPr lang="en-US" altLang="ko-KR" sz="2000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ko-KR" altLang="en-US" sz="2000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경로 </a:t>
            </a:r>
            <a:r>
              <a:rPr lang="en-US" altLang="ko-KR" sz="2000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-/</a:t>
            </a:r>
            <a:r>
              <a:rPr lang="en-US" altLang="ko-KR" sz="2000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season,  </a:t>
            </a:r>
            <a:r>
              <a:rPr lang="en-US" altLang="ko-KR" sz="2000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season() </a:t>
            </a:r>
            <a:r>
              <a:rPr lang="ko-KR" altLang="en-US" sz="2000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함수</a:t>
            </a:r>
            <a:endParaRPr lang="en-US" altLang="ko-KR" sz="2000" b="1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632" y="2082914"/>
            <a:ext cx="4427604" cy="272057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72755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데이터 처리</a:t>
            </a:r>
            <a:r>
              <a:rPr lang="en-US" altLang="ko-KR" dirty="0"/>
              <a:t>(</a:t>
            </a:r>
            <a:r>
              <a:rPr lang="ko-KR" altLang="en-US" dirty="0"/>
              <a:t>출력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18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600" y="1628800"/>
            <a:ext cx="4968671" cy="383319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6537176" y="1772816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</a:t>
            </a:r>
            <a:r>
              <a:rPr lang="en-US" altLang="ko-KR" dirty="0" smtClean="0"/>
              <a:t>eason.html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491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loop </a:t>
            </a:r>
            <a:r>
              <a:rPr lang="ko-KR" altLang="en-US" dirty="0" smtClean="0"/>
              <a:t>인덱스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117101" y="1290826"/>
            <a:ext cx="5708107" cy="553998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b="1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url</a:t>
            </a:r>
            <a:r>
              <a:rPr lang="en-US" altLang="ko-KR" sz="2000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ko-KR" altLang="en-US" sz="2000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경로 </a:t>
            </a:r>
            <a:r>
              <a:rPr lang="en-US" altLang="ko-KR" sz="2000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-/</a:t>
            </a:r>
            <a:r>
              <a:rPr lang="en-US" altLang="ko-KR" sz="2000" b="1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loop_index</a:t>
            </a:r>
            <a:r>
              <a:rPr lang="en-US" altLang="ko-KR" sz="2000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/,  </a:t>
            </a:r>
            <a:r>
              <a:rPr lang="en-US" altLang="ko-KR" sz="2000" b="1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loop_index</a:t>
            </a:r>
            <a:r>
              <a:rPr lang="en-US" altLang="ko-KR" sz="2000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() </a:t>
            </a:r>
            <a:r>
              <a:rPr lang="ko-KR" altLang="en-US" sz="2000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함수</a:t>
            </a:r>
            <a:endParaRPr lang="en-US" altLang="ko-KR" sz="2000" b="1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35"/>
          <a:stretch/>
        </p:blipFill>
        <p:spPr>
          <a:xfrm>
            <a:off x="2156260" y="3501008"/>
            <a:ext cx="5243014" cy="288032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624" y="1864094"/>
            <a:ext cx="6418286" cy="144016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476518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flask(</a:t>
            </a:r>
            <a:r>
              <a:rPr lang="ko-KR" altLang="en-US" dirty="0" smtClean="0"/>
              <a:t>플라스크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901078" y="1307376"/>
            <a:ext cx="7724330" cy="1384995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i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플라스크</a:t>
            </a:r>
            <a:r>
              <a:rPr lang="en-US" altLang="ko-KR" sz="2000" b="1" i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(flask)</a:t>
            </a:r>
            <a:r>
              <a:rPr lang="ko-KR" altLang="en-US" sz="2000" b="1" i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란</a:t>
            </a:r>
            <a:r>
              <a:rPr lang="en-US" altLang="ko-KR" sz="2000" b="1" i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파이썬으로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제작된 마이크로 웹 프레임워크의 하나이며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,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웹 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sever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만들고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, 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웹 애플리케이션을 제작할 수 있다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632" y="3140968"/>
            <a:ext cx="6034369" cy="174909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811396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loop </a:t>
            </a:r>
            <a:r>
              <a:rPr lang="ko-KR" altLang="en-US" dirty="0" smtClean="0"/>
              <a:t>인덱스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20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601" y="1235299"/>
            <a:ext cx="5481716" cy="521803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53227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짝수 </a:t>
            </a:r>
            <a:r>
              <a:rPr lang="en-US" altLang="ko-KR" dirty="0" smtClean="0"/>
              <a:t>/ </a:t>
            </a:r>
            <a:r>
              <a:rPr lang="ko-KR" altLang="en-US" dirty="0" smtClean="0"/>
              <a:t>홀수 판정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01078" y="1263638"/>
            <a:ext cx="3763890" cy="509178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연산 </a:t>
            </a:r>
            <a:r>
              <a:rPr lang="en-US" altLang="ko-KR" sz="2000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– </a:t>
            </a:r>
            <a:r>
              <a:rPr lang="ko-KR" altLang="en-US" sz="2000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짝수 </a:t>
            </a:r>
            <a:r>
              <a:rPr lang="en-US" altLang="ko-KR" sz="2000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/ </a:t>
            </a:r>
            <a:r>
              <a:rPr lang="ko-KR" altLang="en-US" sz="2000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홀수 판정</a:t>
            </a:r>
            <a:endParaRPr lang="en-US" altLang="ko-KR" sz="2000" b="1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4867904" y="2708920"/>
            <a:ext cx="735496" cy="0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083" y="1988840"/>
            <a:ext cx="3335108" cy="144016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6718" y="1964702"/>
            <a:ext cx="2926334" cy="151651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251" y="4274288"/>
            <a:ext cx="2903472" cy="138696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2" name="TextBox 11"/>
          <p:cNvSpPr txBox="1"/>
          <p:nvPr/>
        </p:nvSpPr>
        <p:spPr>
          <a:xfrm>
            <a:off x="1424608" y="3760940"/>
            <a:ext cx="3649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C00000"/>
                </a:solidFill>
              </a:rPr>
              <a:t>문자를 입력한 경우</a:t>
            </a:r>
            <a:r>
              <a:rPr lang="en-US" altLang="ko-KR" dirty="0" smtClean="0">
                <a:solidFill>
                  <a:srgbClr val="C00000"/>
                </a:solidFill>
              </a:rPr>
              <a:t>(</a:t>
            </a:r>
            <a:r>
              <a:rPr lang="ko-KR" altLang="en-US" dirty="0" smtClean="0">
                <a:solidFill>
                  <a:srgbClr val="C00000"/>
                </a:solidFill>
              </a:rPr>
              <a:t>오류 처리</a:t>
            </a:r>
            <a:r>
              <a:rPr lang="en-US" altLang="ko-KR" dirty="0" smtClean="0">
                <a:solidFill>
                  <a:srgbClr val="C00000"/>
                </a:solidFill>
              </a:rPr>
              <a:t>)</a:t>
            </a:r>
            <a:endParaRPr lang="ko-KR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6741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짝수</a:t>
            </a:r>
            <a:r>
              <a:rPr lang="en-US" altLang="ko-KR" dirty="0"/>
              <a:t>/</a:t>
            </a:r>
            <a:r>
              <a:rPr lang="ko-KR" altLang="en-US" dirty="0"/>
              <a:t>홀수 판정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22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632" y="1844824"/>
            <a:ext cx="4680520" cy="306874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1211708" y="1196752"/>
            <a:ext cx="3763890" cy="509178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e</a:t>
            </a:r>
            <a:r>
              <a:rPr lang="en-US" altLang="ko-KR" sz="2000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ven_odd.html</a:t>
            </a:r>
          </a:p>
        </p:txBody>
      </p:sp>
    </p:spTree>
    <p:extLst>
      <p:ext uri="{BB962C8B-B14F-4D97-AF65-F5344CB8AC3E}">
        <p14:creationId xmlns:p14="http://schemas.microsoft.com/office/powerpoint/2010/main" val="4147854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짝수</a:t>
            </a:r>
            <a:r>
              <a:rPr lang="en-US" altLang="ko-KR" dirty="0"/>
              <a:t>/</a:t>
            </a:r>
            <a:r>
              <a:rPr lang="ko-KR" altLang="en-US" dirty="0"/>
              <a:t>홀수 판정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23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625" y="1916832"/>
            <a:ext cx="5112568" cy="85383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1211708" y="1196752"/>
            <a:ext cx="3763890" cy="509178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c</a:t>
            </a:r>
            <a:r>
              <a:rPr lang="en-US" altLang="ko-KR" sz="2000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alc_result.html</a:t>
            </a:r>
          </a:p>
        </p:txBody>
      </p:sp>
    </p:spTree>
    <p:extLst>
      <p:ext uri="{BB962C8B-B14F-4D97-AF65-F5344CB8AC3E}">
        <p14:creationId xmlns:p14="http://schemas.microsoft.com/office/powerpoint/2010/main" val="3994353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짝수</a:t>
            </a:r>
            <a:r>
              <a:rPr lang="en-US" altLang="ko-KR" dirty="0" smtClean="0"/>
              <a:t>/</a:t>
            </a:r>
            <a:r>
              <a:rPr lang="ko-KR" altLang="en-US" dirty="0" smtClean="0"/>
              <a:t>홀수 판정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24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92" y="1926663"/>
            <a:ext cx="7498730" cy="452667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1117101" y="1290826"/>
            <a:ext cx="5708107" cy="553998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b="1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url</a:t>
            </a:r>
            <a:r>
              <a:rPr lang="en-US" altLang="ko-KR" sz="2000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ko-KR" altLang="en-US" sz="2000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경로 </a:t>
            </a:r>
            <a:r>
              <a:rPr lang="en-US" altLang="ko-KR" sz="2000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-/</a:t>
            </a:r>
            <a:r>
              <a:rPr lang="en-US" altLang="ko-KR" sz="2000" b="1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even_odd</a:t>
            </a:r>
            <a:r>
              <a:rPr lang="en-US" altLang="ko-KR" sz="2000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/,  </a:t>
            </a:r>
            <a:r>
              <a:rPr lang="en-US" altLang="ko-KR" sz="2000" b="1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even_odd</a:t>
            </a:r>
            <a:r>
              <a:rPr lang="en-US" altLang="ko-KR" sz="2000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() </a:t>
            </a:r>
            <a:r>
              <a:rPr lang="ko-KR" altLang="en-US" sz="2000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함수</a:t>
            </a:r>
            <a:endParaRPr lang="en-US" altLang="ko-KR" sz="2000" b="1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65349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회원 가입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117102" y="1290826"/>
            <a:ext cx="3115818" cy="553998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회원 가입 화</a:t>
            </a:r>
            <a:r>
              <a:rPr lang="ko-KR" altLang="en-US" sz="2000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면</a:t>
            </a:r>
            <a:endParaRPr lang="en-US" altLang="ko-KR" sz="2000" b="1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3" name="오른쪽 화살표 2"/>
          <p:cNvSpPr/>
          <p:nvPr/>
        </p:nvSpPr>
        <p:spPr>
          <a:xfrm>
            <a:off x="5097016" y="3288229"/>
            <a:ext cx="462432" cy="144016"/>
          </a:xfrm>
          <a:prstGeom prst="rightArrow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4771" y="2417708"/>
            <a:ext cx="4069433" cy="171464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512" y="1916832"/>
            <a:ext cx="4427604" cy="332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191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104" y="1731172"/>
            <a:ext cx="5022016" cy="493818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회원 가입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26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9024" y="4484560"/>
            <a:ext cx="4511431" cy="175275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1211708" y="1196752"/>
            <a:ext cx="3763890" cy="509178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register.html</a:t>
            </a:r>
          </a:p>
        </p:txBody>
      </p:sp>
    </p:spTree>
    <p:extLst>
      <p:ext uri="{BB962C8B-B14F-4D97-AF65-F5344CB8AC3E}">
        <p14:creationId xmlns:p14="http://schemas.microsoft.com/office/powerpoint/2010/main" val="3389915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회원 가입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27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92" y="1988840"/>
            <a:ext cx="6385982" cy="381642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1211708" y="1196752"/>
            <a:ext cx="3763890" cy="509178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memberlist.html</a:t>
            </a:r>
          </a:p>
        </p:txBody>
      </p:sp>
    </p:spTree>
    <p:extLst>
      <p:ext uri="{BB962C8B-B14F-4D97-AF65-F5344CB8AC3E}">
        <p14:creationId xmlns:p14="http://schemas.microsoft.com/office/powerpoint/2010/main" val="966607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회원 가입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28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576" y="1953869"/>
            <a:ext cx="7971211" cy="298729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1117101" y="1290826"/>
            <a:ext cx="5708107" cy="553998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b="1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url</a:t>
            </a:r>
            <a:r>
              <a:rPr lang="en-US" altLang="ko-KR" sz="2000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ko-KR" altLang="en-US" sz="2000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경로 </a:t>
            </a:r>
            <a:r>
              <a:rPr lang="en-US" altLang="ko-KR" sz="2000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-/register/,  register() </a:t>
            </a:r>
            <a:r>
              <a:rPr lang="ko-KR" altLang="en-US" sz="2000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함수</a:t>
            </a:r>
            <a:endParaRPr lang="en-US" altLang="ko-KR" sz="2000" b="1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2072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회원 관리 사이트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29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8864" y="1916832"/>
            <a:ext cx="2781541" cy="206519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5208" y="1602648"/>
            <a:ext cx="2728197" cy="314733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520" y="1739819"/>
            <a:ext cx="2827265" cy="287298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31089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flask(</a:t>
            </a:r>
            <a:r>
              <a:rPr lang="ko-KR" altLang="en-US" dirty="0" smtClean="0"/>
              <a:t>플라스크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</a:t>
            </a:fld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42" r="54695" b="60465"/>
          <a:stretch/>
        </p:blipFill>
        <p:spPr>
          <a:xfrm>
            <a:off x="1492005" y="4077072"/>
            <a:ext cx="4094401" cy="151216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616" y="2455354"/>
            <a:ext cx="6106377" cy="133368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1117102" y="1307376"/>
            <a:ext cx="4339954" cy="509178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플라스크 설치</a:t>
            </a:r>
            <a:endParaRPr lang="en-US" altLang="ko-KR" sz="2000" b="1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9275" y="4077072"/>
            <a:ext cx="3627435" cy="88399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92004" y="1907058"/>
            <a:ext cx="5189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flask documentation </a:t>
            </a:r>
            <a:r>
              <a:rPr lang="ko-KR" altLang="en-US" dirty="0" smtClean="0"/>
              <a:t>검색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5021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회원 관리 사이트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30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01078" y="1191630"/>
            <a:ext cx="3763890" cy="509178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main </a:t>
            </a:r>
            <a:r>
              <a:rPr lang="ko-KR" altLang="en-US" sz="2000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페이지</a:t>
            </a:r>
            <a:endParaRPr lang="en-US" altLang="ko-KR" sz="2000" b="1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902" y="1844824"/>
            <a:ext cx="4368486" cy="108012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568" y="3161861"/>
            <a:ext cx="8263845" cy="300737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79530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회원 관리 사이트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31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01078" y="1191630"/>
            <a:ext cx="3763890" cy="509178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main </a:t>
            </a:r>
            <a:r>
              <a:rPr lang="ko-KR" altLang="en-US" sz="2000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페이지</a:t>
            </a:r>
            <a:endParaRPr lang="en-US" altLang="ko-KR" sz="2000" b="1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495" y="1700808"/>
            <a:ext cx="7929632" cy="475252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85304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CSS </a:t>
            </a:r>
            <a:r>
              <a:rPr lang="ko-KR" altLang="en-US" dirty="0" smtClean="0"/>
              <a:t>스타일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32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059" y="1268760"/>
            <a:ext cx="8740898" cy="490770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038603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CSS </a:t>
            </a:r>
            <a:r>
              <a:rPr lang="ko-KR" altLang="en-US" dirty="0" smtClean="0"/>
              <a:t>스타일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33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36" y="1628800"/>
            <a:ext cx="8702795" cy="213378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53164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회원 관리 사이트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34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01078" y="1191630"/>
            <a:ext cx="3763890" cy="509178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b="1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Css</a:t>
            </a:r>
            <a:r>
              <a:rPr lang="en-US" altLang="ko-KR" sz="2000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ko-KR" altLang="en-US" sz="2000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스타일</a:t>
            </a:r>
            <a:endParaRPr lang="en-US" altLang="ko-KR" sz="2000" b="1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92" y="1916832"/>
            <a:ext cx="6396929" cy="151216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09018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회원 관리 사이트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35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01078" y="1191630"/>
            <a:ext cx="3763890" cy="509178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Sqlite3 </a:t>
            </a:r>
            <a:r>
              <a:rPr lang="ko-KR" altLang="en-US" sz="2000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데이터 베이스</a:t>
            </a:r>
            <a:endParaRPr lang="en-US" altLang="ko-KR" sz="2000" b="1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648" y="4653136"/>
            <a:ext cx="5028004" cy="165618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0225" y="2617060"/>
            <a:ext cx="2664296" cy="176242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" name="모서리가 둥근 직사각형 6"/>
          <p:cNvSpPr/>
          <p:nvPr/>
        </p:nvSpPr>
        <p:spPr>
          <a:xfrm>
            <a:off x="1424607" y="1988840"/>
            <a:ext cx="4375533" cy="44267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ko-KR" sz="2000" dirty="0" smtClean="0"/>
              <a:t>sqlite3.connect</a:t>
            </a:r>
            <a:r>
              <a:rPr lang="en-US" altLang="ko-KR" sz="2000" dirty="0"/>
              <a:t>("c:/</a:t>
            </a:r>
            <a:r>
              <a:rPr lang="en-US" altLang="ko-KR" sz="2000" dirty="0" err="1"/>
              <a:t>pydb</a:t>
            </a:r>
            <a:r>
              <a:rPr lang="en-US" altLang="ko-KR" sz="2000" dirty="0"/>
              <a:t>/</a:t>
            </a:r>
            <a:r>
              <a:rPr lang="en-US" altLang="ko-KR" sz="2000" dirty="0" err="1"/>
              <a:t>testdb.db</a:t>
            </a:r>
            <a:r>
              <a:rPr lang="en-US" altLang="ko-KR" sz="2000" dirty="0"/>
              <a:t>")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766965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회원 관리 사이트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36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01078" y="1191630"/>
            <a:ext cx="3763890" cy="509178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register </a:t>
            </a:r>
            <a:r>
              <a:rPr lang="ko-KR" altLang="en-US" sz="2000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페이지</a:t>
            </a:r>
            <a:endParaRPr lang="en-US" altLang="ko-KR" sz="2000" b="1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775" y="1916832"/>
            <a:ext cx="2728197" cy="314733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6936" y="1191630"/>
            <a:ext cx="4577582" cy="524886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32419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회원 관리 사이트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37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01078" y="1191630"/>
            <a:ext cx="3763890" cy="509178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register </a:t>
            </a:r>
            <a:r>
              <a:rPr lang="ko-KR" altLang="en-US" sz="2000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페이지</a:t>
            </a:r>
            <a:endParaRPr lang="en-US" altLang="ko-KR" sz="2000" b="1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96" y="1700808"/>
            <a:ext cx="9229970" cy="446449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8487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회원 관리 사이트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38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01078" y="1191630"/>
            <a:ext cx="3763890" cy="553998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b="1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memberlist</a:t>
            </a:r>
            <a:r>
              <a:rPr lang="en-US" altLang="ko-KR" sz="2000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ko-KR" altLang="en-US" sz="2000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페이지</a:t>
            </a:r>
            <a:endParaRPr lang="en-US" altLang="ko-KR" sz="2000" b="1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514" y="1932451"/>
            <a:ext cx="4502019" cy="266429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02580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회원 관리 사이트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39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01078" y="1191630"/>
            <a:ext cx="3763890" cy="553998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b="1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memberlist</a:t>
            </a:r>
            <a:r>
              <a:rPr lang="en-US" altLang="ko-KR" sz="2000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ko-KR" altLang="en-US" sz="2000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페이지</a:t>
            </a:r>
            <a:endParaRPr lang="en-US" altLang="ko-KR" sz="2000" b="1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598" y="1916832"/>
            <a:ext cx="5380663" cy="266429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009761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flask </a:t>
            </a:r>
            <a:r>
              <a:rPr lang="ko-KR" altLang="en-US" dirty="0" err="1" smtClean="0"/>
              <a:t>웹서버</a:t>
            </a:r>
            <a:r>
              <a:rPr lang="ko-KR" altLang="en-US" dirty="0" smtClean="0"/>
              <a:t> 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3872880" y="10156364"/>
            <a:ext cx="4464654" cy="360040"/>
          </a:xfrm>
          <a:prstGeom prst="roundRect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ysClr val="windowText" lastClr="000000"/>
                </a:solidFill>
              </a:rPr>
              <a:t>Localhost:5000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도 동일함 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-&gt; 5000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번 포트 사용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01078" y="1307376"/>
            <a:ext cx="3187826" cy="553998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웹 서버 만들기</a:t>
            </a:r>
            <a:endParaRPr lang="en-US" altLang="ko-KR" sz="2000" b="1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505" y="1988840"/>
            <a:ext cx="4534293" cy="269771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505" y="4797152"/>
            <a:ext cx="7344816" cy="157050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0186" y="2492896"/>
            <a:ext cx="2430991" cy="151651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2" name="TextBox 11"/>
          <p:cNvSpPr txBox="1"/>
          <p:nvPr/>
        </p:nvSpPr>
        <p:spPr>
          <a:xfrm>
            <a:off x="5989374" y="4504764"/>
            <a:ext cx="3672407" cy="5847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600" dirty="0" smtClean="0"/>
              <a:t>배포용이 아닌 개발용이다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WSGI(</a:t>
            </a:r>
            <a:r>
              <a:rPr lang="en-US" altLang="ko-KR" sz="1600" dirty="0" err="1" smtClean="0"/>
              <a:t>WebServer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GateWay</a:t>
            </a:r>
            <a:r>
              <a:rPr lang="en-US" altLang="ko-KR" sz="1600" dirty="0" smtClean="0"/>
              <a:t> Interface)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782530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회원 관리 사이트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40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01078" y="1191630"/>
            <a:ext cx="3763890" cy="553998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b="1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memberlist</a:t>
            </a:r>
            <a:r>
              <a:rPr lang="en-US" altLang="ko-KR" sz="2000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ko-KR" altLang="en-US" sz="2000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페이지</a:t>
            </a:r>
            <a:endParaRPr lang="en-US" altLang="ko-KR" sz="2000" b="1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92" y="1844824"/>
            <a:ext cx="6796916" cy="388843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348666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회원 관리 사이트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41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01078" y="1191630"/>
            <a:ext cx="3763890" cy="509178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l</a:t>
            </a:r>
            <a:r>
              <a:rPr lang="en-US" altLang="ko-KR" sz="2000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ogin </a:t>
            </a:r>
            <a:r>
              <a:rPr lang="ko-KR" altLang="en-US" sz="2000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페이지</a:t>
            </a:r>
            <a:endParaRPr lang="en-US" altLang="ko-KR" sz="2000" b="1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632" y="1916831"/>
            <a:ext cx="2781541" cy="206519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5008" y="3429000"/>
            <a:ext cx="4084674" cy="87637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5816" y="4181333"/>
            <a:ext cx="2739873" cy="219999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18405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회원 관리 사이트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42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01078" y="1191630"/>
            <a:ext cx="3763890" cy="509178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l</a:t>
            </a:r>
            <a:r>
              <a:rPr lang="en-US" altLang="ko-KR" sz="2000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ogin </a:t>
            </a:r>
            <a:r>
              <a:rPr lang="ko-KR" altLang="en-US" sz="2000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페이지</a:t>
            </a:r>
            <a:endParaRPr lang="en-US" altLang="ko-KR" sz="2000" b="1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92" y="1755756"/>
            <a:ext cx="7344816" cy="459700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5" name="직사각형 4"/>
          <p:cNvSpPr/>
          <p:nvPr/>
        </p:nvSpPr>
        <p:spPr>
          <a:xfrm>
            <a:off x="4520952" y="2143118"/>
            <a:ext cx="5184576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dirty="0" err="1">
                <a:solidFill>
                  <a:schemeClr val="tx1"/>
                </a:solidFill>
              </a:rPr>
              <a:t>app.secret_key</a:t>
            </a:r>
            <a:r>
              <a:rPr lang="en-US" altLang="ko-KR" dirty="0">
                <a:solidFill>
                  <a:schemeClr val="tx1"/>
                </a:solidFill>
              </a:rPr>
              <a:t> = "</a:t>
            </a:r>
            <a:r>
              <a:rPr lang="en-US" altLang="ko-KR" dirty="0" err="1">
                <a:solidFill>
                  <a:schemeClr val="tx1"/>
                </a:solidFill>
              </a:rPr>
              <a:t>abcde</a:t>
            </a:r>
            <a:r>
              <a:rPr lang="en-US" altLang="ko-KR" dirty="0">
                <a:solidFill>
                  <a:schemeClr val="tx1"/>
                </a:solidFill>
              </a:rPr>
              <a:t>"  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#</a:t>
            </a:r>
            <a:r>
              <a:rPr lang="ko-KR" alt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암호키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발행해야함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5776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회원 관리 사이트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43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01078" y="1191630"/>
            <a:ext cx="3763890" cy="509178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비밀키 설정</a:t>
            </a:r>
            <a:endParaRPr lang="en-US" altLang="ko-KR" sz="2000" b="1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60512" y="2235636"/>
            <a:ext cx="9073008" cy="378565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Q. 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Why does Flask force us to set this </a:t>
            </a:r>
            <a:r>
              <a:rPr lang="en-US" altLang="ko-KR" sz="1600" dirty="0" err="1"/>
              <a:t>secret_key</a:t>
            </a:r>
            <a:r>
              <a:rPr lang="en-US" altLang="ko-KR" sz="1600" dirty="0"/>
              <a:t> property?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&gt; </a:t>
            </a:r>
            <a:r>
              <a:rPr lang="en-US" altLang="ko-KR" sz="1600" b="1" dirty="0">
                <a:solidFill>
                  <a:srgbClr val="0070C0"/>
                </a:solidFill>
              </a:rPr>
              <a:t>secret key </a:t>
            </a:r>
            <a:r>
              <a:rPr lang="ko-KR" altLang="en-US" sz="1600" b="1" dirty="0">
                <a:solidFill>
                  <a:srgbClr val="0070C0"/>
                </a:solidFill>
              </a:rPr>
              <a:t>설정 값을 </a:t>
            </a:r>
            <a:r>
              <a:rPr lang="en-US" altLang="ko-KR" sz="1600" b="1" dirty="0">
                <a:solidFill>
                  <a:srgbClr val="0070C0"/>
                </a:solidFill>
              </a:rPr>
              <a:t>Flask</a:t>
            </a:r>
            <a:r>
              <a:rPr lang="ko-KR" altLang="en-US" sz="1600" b="1" dirty="0">
                <a:solidFill>
                  <a:srgbClr val="0070C0"/>
                </a:solidFill>
              </a:rPr>
              <a:t>가 설정토록 강제하는 이유가 무엇인가</a:t>
            </a:r>
            <a:r>
              <a:rPr lang="en-US" altLang="ko-KR" sz="1600" b="1" dirty="0">
                <a:solidFill>
                  <a:srgbClr val="0070C0"/>
                </a:solidFill>
              </a:rPr>
              <a:t>?</a:t>
            </a:r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A</a:t>
            </a:r>
            <a:r>
              <a:rPr lang="en-US" altLang="ko-KR" sz="1600" dirty="0" smtClean="0"/>
              <a:t>.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Anything that requires encryption (for safe-keeping against tampering by attackers) requires the secret key to be set. For just Flask itself, that 'anything' is the Session object</a:t>
            </a:r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&gt; </a:t>
            </a:r>
            <a:r>
              <a:rPr lang="ko-KR" altLang="en-US" sz="1600" b="1" dirty="0">
                <a:solidFill>
                  <a:srgbClr val="0070C0"/>
                </a:solidFill>
              </a:rPr>
              <a:t>공격자로부터의 방어를 위한 암호화를 요구하는 어떤 것이든지 비밀키 값이 </a:t>
            </a:r>
            <a:r>
              <a:rPr lang="ko-KR" altLang="en-US" sz="1600" b="1" dirty="0" err="1">
                <a:solidFill>
                  <a:srgbClr val="0070C0"/>
                </a:solidFill>
              </a:rPr>
              <a:t>세팅되도록</a:t>
            </a:r>
            <a:r>
              <a:rPr lang="ko-KR" altLang="en-US" sz="1600" b="1" dirty="0">
                <a:solidFill>
                  <a:srgbClr val="0070C0"/>
                </a:solidFill>
              </a:rPr>
              <a:t> 요구된다</a:t>
            </a:r>
            <a:r>
              <a:rPr lang="en-US" altLang="ko-KR" sz="1600" b="1" dirty="0">
                <a:solidFill>
                  <a:srgbClr val="0070C0"/>
                </a:solidFill>
              </a:rPr>
              <a:t>. </a:t>
            </a:r>
            <a:r>
              <a:rPr lang="ko-KR" altLang="en-US" sz="1600" b="1" dirty="0">
                <a:solidFill>
                  <a:srgbClr val="0070C0"/>
                </a:solidFill>
              </a:rPr>
              <a:t>예를 들어 </a:t>
            </a:r>
            <a:r>
              <a:rPr lang="en-US" altLang="ko-KR" sz="1600" b="1" dirty="0">
                <a:solidFill>
                  <a:srgbClr val="0070C0"/>
                </a:solidFill>
              </a:rPr>
              <a:t>Flask</a:t>
            </a:r>
            <a:r>
              <a:rPr lang="ko-KR" altLang="en-US" sz="1600" b="1" dirty="0">
                <a:solidFill>
                  <a:srgbClr val="0070C0"/>
                </a:solidFill>
              </a:rPr>
              <a:t>의 경우</a:t>
            </a:r>
            <a:r>
              <a:rPr lang="en-US" altLang="ko-KR" sz="1600" b="1" dirty="0">
                <a:solidFill>
                  <a:srgbClr val="0070C0"/>
                </a:solidFill>
              </a:rPr>
              <a:t>, </a:t>
            </a:r>
            <a:r>
              <a:rPr lang="ko-KR" altLang="en-US" sz="1600" b="1" dirty="0">
                <a:solidFill>
                  <a:srgbClr val="0070C0"/>
                </a:solidFill>
              </a:rPr>
              <a:t>앞서 언급한 </a:t>
            </a:r>
            <a:r>
              <a:rPr lang="en-US" altLang="ko-KR" sz="1600" b="1" dirty="0">
                <a:solidFill>
                  <a:srgbClr val="0070C0"/>
                </a:solidFill>
              </a:rPr>
              <a:t>'</a:t>
            </a:r>
            <a:r>
              <a:rPr lang="ko-KR" altLang="en-US" sz="1600" b="1" dirty="0">
                <a:solidFill>
                  <a:srgbClr val="0070C0"/>
                </a:solidFill>
              </a:rPr>
              <a:t>어떤 것이든지</a:t>
            </a:r>
            <a:r>
              <a:rPr lang="en-US" altLang="ko-KR" sz="1600" b="1" dirty="0">
                <a:solidFill>
                  <a:srgbClr val="0070C0"/>
                </a:solidFill>
              </a:rPr>
              <a:t>'</a:t>
            </a:r>
            <a:r>
              <a:rPr lang="ko-KR" altLang="en-US" sz="1600" b="1" dirty="0">
                <a:solidFill>
                  <a:srgbClr val="0070C0"/>
                </a:solidFill>
              </a:rPr>
              <a:t>는 </a:t>
            </a:r>
            <a:r>
              <a:rPr lang="en-US" altLang="ko-KR" sz="1600" b="1" dirty="0">
                <a:solidFill>
                  <a:srgbClr val="0070C0"/>
                </a:solidFill>
              </a:rPr>
              <a:t>Session </a:t>
            </a:r>
            <a:r>
              <a:rPr lang="ko-KR" altLang="en-US" sz="1600" b="1" dirty="0">
                <a:solidFill>
                  <a:srgbClr val="0070C0"/>
                </a:solidFill>
              </a:rPr>
              <a:t>객체이다</a:t>
            </a:r>
            <a:r>
              <a:rPr lang="en-US" altLang="ko-KR" sz="1600" b="1" dirty="0">
                <a:solidFill>
                  <a:srgbClr val="0070C0"/>
                </a:solidFill>
              </a:rPr>
              <a:t>.  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968" y="1653635"/>
            <a:ext cx="4434298" cy="97967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87885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회원 관리 사이트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44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01078" y="1191630"/>
            <a:ext cx="3763890" cy="509178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l</a:t>
            </a:r>
            <a:r>
              <a:rPr lang="en-US" altLang="ko-KR" sz="2000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ogin </a:t>
            </a:r>
            <a:r>
              <a:rPr lang="ko-KR" altLang="en-US" sz="2000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페이지</a:t>
            </a:r>
            <a:endParaRPr lang="en-US" altLang="ko-KR" sz="2000" b="1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608" y="1889043"/>
            <a:ext cx="5808127" cy="312413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815770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회원 관리 사이트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45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01078" y="1191630"/>
            <a:ext cx="3763890" cy="553998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logout </a:t>
            </a:r>
            <a:r>
              <a:rPr lang="ko-KR" altLang="en-US" sz="2000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페이지</a:t>
            </a:r>
            <a:endParaRPr lang="en-US" altLang="ko-KR" sz="2000" b="1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92" y="1872410"/>
            <a:ext cx="4663658" cy="134056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78386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회원 관리 사이트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46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01078" y="1191630"/>
            <a:ext cx="5924130" cy="509178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navbar.html</a:t>
            </a:r>
            <a:r>
              <a:rPr lang="ko-KR" altLang="en-US" sz="2000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을 외부 파일로 포함하기</a:t>
            </a:r>
            <a:endParaRPr lang="en-US" altLang="ko-KR" sz="2000" b="1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586" y="2564904"/>
            <a:ext cx="5792215" cy="219516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7856" y="5001615"/>
            <a:ext cx="4934945" cy="116928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9" name="모서리가 둥근 직사각형 8"/>
          <p:cNvSpPr/>
          <p:nvPr/>
        </p:nvSpPr>
        <p:spPr>
          <a:xfrm>
            <a:off x="1928664" y="1843808"/>
            <a:ext cx="3411099" cy="44267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ko-KR" sz="2000" dirty="0"/>
              <a:t>{% </a:t>
            </a:r>
            <a:r>
              <a:rPr lang="en-US" altLang="ko-KR" sz="2000" b="1" dirty="0"/>
              <a:t>include</a:t>
            </a:r>
            <a:r>
              <a:rPr lang="en-US" altLang="ko-KR" sz="2000" dirty="0"/>
              <a:t> 'navbar.html' %}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969456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486054" y="197768"/>
            <a:ext cx="331481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sz="2800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ko-KR" altLang="en-US" sz="2800" dirty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ko-KR" altLang="en-US" sz="2800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세션</a:t>
            </a:r>
            <a:r>
              <a:rPr lang="en-US" altLang="ko-KR" sz="2800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(session)</a:t>
            </a:r>
            <a:endParaRPr lang="ko-KR" altLang="en-US" sz="2800" dirty="0">
              <a:solidFill>
                <a:schemeClr val="tx1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48544" y="1116900"/>
            <a:ext cx="8712968" cy="2816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세션</a:t>
            </a:r>
            <a:r>
              <a:rPr lang="en-US" altLang="ko-KR" sz="2000" b="1" dirty="0" smtClean="0"/>
              <a:t>(session)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  - </a:t>
            </a:r>
            <a:r>
              <a:rPr lang="ko-KR" altLang="en-US" sz="1600" dirty="0" smtClean="0"/>
              <a:t>클라이언트와 웹 서버 간의 상태를 지속적으로 유지하는 방법을 말한다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  - </a:t>
            </a:r>
            <a:r>
              <a:rPr lang="ko-KR" altLang="en-US" sz="1600" dirty="0" smtClean="0"/>
              <a:t>사용자 인증을 통해 특정 페이지를 사용할 수 있도록 권한 상태 유지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    예</a:t>
            </a:r>
            <a:r>
              <a:rPr lang="en-US" altLang="ko-KR" sz="1600" dirty="0" smtClean="0"/>
              <a:t>) </a:t>
            </a:r>
            <a:r>
              <a:rPr lang="ko-KR" altLang="en-US" sz="1600" dirty="0" smtClean="0"/>
              <a:t>웹 쇼핑몰 </a:t>
            </a:r>
            <a:r>
              <a:rPr lang="en-US" altLang="ko-KR" sz="1600" dirty="0" smtClean="0"/>
              <a:t>– </a:t>
            </a:r>
            <a:r>
              <a:rPr lang="ko-KR" altLang="en-US" sz="1600" dirty="0" smtClean="0"/>
              <a:t>장바구니나 주문 처리와 같은 회원 전용 페이지 로그인 후 다른 웹 페이지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    </a:t>
            </a:r>
            <a:r>
              <a:rPr lang="ko-KR" altLang="en-US" sz="1600" dirty="0" smtClean="0"/>
              <a:t>에 갔다가 돌아와도 로그인 상태 유지됨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  - </a:t>
            </a:r>
            <a:r>
              <a:rPr lang="ko-KR" altLang="en-US" sz="1600" dirty="0" smtClean="0"/>
              <a:t>세션은 오직 웹 서버에 존재하는 객체로 웹 브라우저마다 </a:t>
            </a:r>
            <a:r>
              <a:rPr lang="ko-KR" altLang="en-US" sz="1600" dirty="0" smtClean="0">
                <a:solidFill>
                  <a:srgbClr val="C00000"/>
                </a:solidFill>
              </a:rPr>
              <a:t>하나씩</a:t>
            </a:r>
            <a:r>
              <a:rPr lang="ko-KR" altLang="en-US" sz="1600" dirty="0" smtClean="0"/>
              <a:t> 존재하므로 브라우저를 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</a:t>
            </a:r>
            <a:r>
              <a:rPr lang="ko-KR" altLang="en-US" sz="1600" dirty="0" smtClean="0"/>
              <a:t>닫기 전까지 웹 페이지를 이동하더라도 사용자 정보가 유지된다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5385048" y="4250457"/>
            <a:ext cx="1872208" cy="2130871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5524250" y="4358468"/>
            <a:ext cx="1588122" cy="187884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400" dirty="0" smtClean="0"/>
          </a:p>
          <a:p>
            <a:pPr algn="ctr"/>
            <a:endParaRPr lang="en-US" altLang="ko-KR" sz="1400" dirty="0" smtClean="0"/>
          </a:p>
          <a:p>
            <a:pPr algn="ctr"/>
            <a:endParaRPr lang="en-US" altLang="ko-KR" sz="1400" dirty="0"/>
          </a:p>
          <a:p>
            <a:pPr algn="ctr"/>
            <a:endParaRPr lang="en-US" altLang="ko-KR" sz="1400" dirty="0" smtClean="0"/>
          </a:p>
          <a:p>
            <a:pPr algn="ctr"/>
            <a:endParaRPr lang="en-US" altLang="ko-KR" sz="1400" dirty="0"/>
          </a:p>
          <a:p>
            <a:pPr algn="ctr"/>
            <a:endParaRPr lang="en-US" altLang="ko-KR" sz="1400" dirty="0" smtClean="0"/>
          </a:p>
          <a:p>
            <a:pPr algn="ctr"/>
            <a:endParaRPr lang="ko-KR" altLang="en-US" sz="1400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5922267" y="4725144"/>
            <a:ext cx="792087" cy="46796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세션</a:t>
            </a:r>
            <a:endParaRPr lang="ko-KR" altLang="en-US" sz="1400" dirty="0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5961113" y="5517232"/>
            <a:ext cx="792087" cy="46796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세션</a:t>
            </a:r>
            <a:endParaRPr lang="ko-KR" altLang="en-US" sz="1400" dirty="0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2618001" y="4237703"/>
            <a:ext cx="1614919" cy="2143625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3845432" y="4974225"/>
            <a:ext cx="197166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stCxn id="34" idx="3"/>
          </p:cNvCxnSpPr>
          <p:nvPr/>
        </p:nvCxnSpPr>
        <p:spPr>
          <a:xfrm>
            <a:off x="3845432" y="5723239"/>
            <a:ext cx="197166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그림 3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037" y="4617677"/>
            <a:ext cx="845395" cy="684197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487" y="5430243"/>
            <a:ext cx="839945" cy="585992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</p:pic>
      <p:pic>
        <p:nvPicPr>
          <p:cNvPr id="40" name="그림 3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5710" y="3998203"/>
            <a:ext cx="659578" cy="96157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664"/>
          <a:stretch/>
        </p:blipFill>
        <p:spPr>
          <a:xfrm>
            <a:off x="2388222" y="3962120"/>
            <a:ext cx="764578" cy="584563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2940962" y="3952153"/>
            <a:ext cx="10759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클라이언트</a:t>
            </a:r>
            <a:endParaRPr lang="ko-KR" alt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6199681" y="3930867"/>
            <a:ext cx="9126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웹 서버</a:t>
            </a:r>
            <a:endParaRPr lang="ko-KR" alt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5529064" y="4365104"/>
            <a:ext cx="13566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 smtClean="0"/>
              <a:t>Flask,Django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454452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418792" y="188640"/>
            <a:ext cx="359810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sz="2800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ko-KR" altLang="en-US" sz="2800" dirty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ko-KR" altLang="en-US" sz="2800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쿠</a:t>
            </a:r>
            <a:r>
              <a:rPr lang="ko-KR" altLang="en-US" sz="2800" dirty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키</a:t>
            </a:r>
            <a:r>
              <a:rPr lang="en-US" altLang="ko-KR" sz="2800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(cookie)</a:t>
            </a:r>
            <a:endParaRPr lang="ko-KR" altLang="en-US" sz="2800" dirty="0">
              <a:solidFill>
                <a:schemeClr val="tx1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20552" y="1121256"/>
            <a:ext cx="8496944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쿠</a:t>
            </a:r>
            <a:r>
              <a:rPr lang="ko-KR" altLang="en-US" sz="2000" b="1" dirty="0"/>
              <a:t>키</a:t>
            </a:r>
            <a:r>
              <a:rPr lang="en-US" altLang="ko-KR" sz="2000" b="1" dirty="0" smtClean="0"/>
              <a:t>(cookie)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  - </a:t>
            </a:r>
            <a:r>
              <a:rPr lang="ko-KR" altLang="en-US" sz="1600" dirty="0" smtClean="0"/>
              <a:t>클라이언트와 웹 서버간의 상태를 지속적으로 유지하는 방법으로 쿠키와 세션이 있다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  - </a:t>
            </a:r>
            <a:r>
              <a:rPr lang="ko-KR" altLang="en-US" sz="1600" dirty="0" smtClean="0"/>
              <a:t>쿠키는 세션과 달리 상태 정보를 웹 서버가 아닌 클라이언트에 저장한다</a:t>
            </a:r>
            <a:r>
              <a:rPr lang="en-US" altLang="ko-KR" sz="1600" dirty="0" smtClean="0"/>
              <a:t>.</a:t>
            </a:r>
          </a:p>
          <a:p>
            <a:r>
              <a:rPr lang="ko-KR" altLang="en-US" sz="1600" dirty="0" smtClean="0"/>
              <a:t>    예</a:t>
            </a:r>
            <a:r>
              <a:rPr lang="en-US" altLang="ko-KR" sz="1600" dirty="0" smtClean="0"/>
              <a:t>) </a:t>
            </a:r>
            <a:r>
              <a:rPr lang="ko-KR" altLang="en-US" sz="1600" dirty="0" smtClean="0"/>
              <a:t>어떤 웹 사이트를 처음 방문한 사용자가 로그인 인증을 하고 나면 아이디와 </a:t>
            </a:r>
            <a:r>
              <a:rPr lang="ko-KR" altLang="en-US" sz="1600" dirty="0" err="1" smtClean="0"/>
              <a:t>비밀번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    </a:t>
            </a:r>
            <a:r>
              <a:rPr lang="ko-KR" altLang="en-US" sz="1600" dirty="0" smtClean="0"/>
              <a:t>호를 기록한 쿠키가 만들어지고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그 다음부터 사용자가  그 사이트에 접속하면 별도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    </a:t>
            </a:r>
            <a:r>
              <a:rPr lang="ko-KR" altLang="en-US" sz="1600" dirty="0" smtClean="0"/>
              <a:t>의 절차를 거치지 않고 쉽게 접속할 수 있다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  - </a:t>
            </a:r>
            <a:r>
              <a:rPr lang="ko-KR" altLang="en-US" sz="1600" dirty="0" smtClean="0"/>
              <a:t>쿠키는 클라이언트의 일정 폴더에 정보를 저장하므로 웹 서버의 부하를 줄일 수 있으나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</a:t>
            </a:r>
            <a:r>
              <a:rPr lang="ko-KR" altLang="en-US" sz="1600" dirty="0" smtClean="0"/>
              <a:t>개인 정보 기록이 남기 때문에 보안에 문제가 있다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6465168" y="4469552"/>
            <a:ext cx="1045905" cy="1631079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sz="1600" dirty="0" smtClean="0">
              <a:solidFill>
                <a:schemeClr val="tx1"/>
              </a:solidFill>
            </a:endParaRPr>
          </a:p>
          <a:p>
            <a:pPr algn="ctr"/>
            <a:endParaRPr lang="en-US" altLang="ko-KR" sz="16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Django</a:t>
            </a:r>
          </a:p>
          <a:p>
            <a:pPr algn="ctr"/>
            <a:endParaRPr lang="en-US" altLang="ko-KR" sz="16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Flask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2618001" y="4168084"/>
            <a:ext cx="1614919" cy="2143625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/>
          <p:cNvCxnSpPr/>
          <p:nvPr/>
        </p:nvCxnSpPr>
        <p:spPr>
          <a:xfrm flipH="1">
            <a:off x="4147762" y="4962654"/>
            <a:ext cx="224539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>
            <a:off x="4232920" y="5360164"/>
            <a:ext cx="216024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그림 3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2372" y="4476974"/>
            <a:ext cx="1021055" cy="826363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</p:pic>
      <p:pic>
        <p:nvPicPr>
          <p:cNvPr id="40" name="그림 3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1197" y="4091697"/>
            <a:ext cx="659578" cy="96157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664"/>
          <a:stretch/>
        </p:blipFill>
        <p:spPr>
          <a:xfrm>
            <a:off x="2288704" y="3892501"/>
            <a:ext cx="764578" cy="584563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2887493" y="3882534"/>
            <a:ext cx="10759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클라이언트</a:t>
            </a:r>
            <a:endParaRPr lang="ko-KR" alt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6465168" y="4024361"/>
            <a:ext cx="9126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웹 서버</a:t>
            </a:r>
            <a:endParaRPr lang="ko-KR" altLang="en-US" sz="1400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2887493" y="5414231"/>
            <a:ext cx="1201411" cy="83834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쿠키저장소</a:t>
            </a:r>
            <a:endParaRPr lang="en-US" altLang="ko-KR" sz="1400" dirty="0" smtClean="0"/>
          </a:p>
          <a:p>
            <a:pPr algn="ctr"/>
            <a:endParaRPr lang="en-US" altLang="ko-KR" sz="1400" dirty="0"/>
          </a:p>
          <a:p>
            <a:pPr algn="ctr"/>
            <a:endParaRPr lang="ko-KR" altLang="en-US" sz="1400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3099787" y="5766477"/>
            <a:ext cx="792087" cy="342083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smtClean="0"/>
              <a:t>쿠</a:t>
            </a:r>
            <a:r>
              <a:rPr lang="ko-KR" altLang="en-US" sz="1400"/>
              <a:t>키</a:t>
            </a:r>
            <a:endParaRPr lang="ko-KR" alt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3764537" y="5952423"/>
            <a:ext cx="469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rgbClr val="C00000"/>
                </a:solidFill>
              </a:rPr>
              <a:t>②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232920" y="5445224"/>
            <a:ext cx="469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rgbClr val="C00000"/>
                </a:solidFill>
              </a:rPr>
              <a:t>③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147760" y="4314582"/>
            <a:ext cx="469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C00000"/>
                </a:solidFill>
              </a:rPr>
              <a:t>①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455957" y="4387976"/>
            <a:ext cx="14331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쿠키생성</a:t>
            </a:r>
            <a:endParaRPr lang="ko-KR" altLang="en-US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4132360" y="6021288"/>
            <a:ext cx="11381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쿠키저장</a:t>
            </a:r>
            <a:endParaRPr lang="ko-KR" altLang="en-US" sz="1600" dirty="0"/>
          </a:p>
        </p:txBody>
      </p:sp>
      <p:sp>
        <p:nvSpPr>
          <p:cNvPr id="35" name="TextBox 34"/>
          <p:cNvSpPr txBox="1"/>
          <p:nvPr/>
        </p:nvSpPr>
        <p:spPr>
          <a:xfrm>
            <a:off x="4613740" y="5475320"/>
            <a:ext cx="13473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쿠키전송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345525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Session &amp; Cookie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49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992560" y="1196752"/>
            <a:ext cx="2952328" cy="50917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세션과 쿠키 확인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96616" y="1916832"/>
            <a:ext cx="31683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개발자도구 </a:t>
            </a:r>
            <a:r>
              <a:rPr lang="en-US" altLang="ko-KR" sz="1600" dirty="0" smtClean="0"/>
              <a:t>&gt; Network</a:t>
            </a:r>
            <a:endParaRPr lang="ko-KR" altLang="en-US" sz="16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520" y="2386000"/>
            <a:ext cx="9080034" cy="36004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67356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flask </a:t>
            </a:r>
            <a:r>
              <a:rPr lang="ko-KR" altLang="en-US" dirty="0" err="1"/>
              <a:t>웹서버</a:t>
            </a:r>
            <a:r>
              <a:rPr lang="ko-KR" altLang="en-US" dirty="0"/>
              <a:t> 만들기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901078" y="1307376"/>
            <a:ext cx="7724330" cy="509178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웹 페이지 만들기</a:t>
            </a:r>
            <a:endParaRPr lang="en-US" altLang="ko-KR" sz="2000" b="1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92" y="1988839"/>
            <a:ext cx="3024336" cy="96048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92" y="3123633"/>
            <a:ext cx="5372566" cy="316257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93793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Session &amp; Cookie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50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992560" y="1268760"/>
            <a:ext cx="2952328" cy="50917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세션과 쿠키 확인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616" y="2492896"/>
            <a:ext cx="4896544" cy="256252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606420" y="1988840"/>
            <a:ext cx="31683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개발자도구 </a:t>
            </a:r>
            <a:r>
              <a:rPr lang="en-US" altLang="ko-KR" sz="1600" dirty="0" smtClean="0"/>
              <a:t>&gt; Application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540714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err="1" smtClean="0"/>
              <a:t>오라클</a:t>
            </a:r>
            <a:r>
              <a:rPr lang="ko-KR" altLang="en-US" dirty="0" smtClean="0"/>
              <a:t> 연동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51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280592" y="1700808"/>
            <a:ext cx="5256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python </a:t>
            </a:r>
            <a:r>
              <a:rPr lang="en-US" altLang="ko-KR" dirty="0"/>
              <a:t>-m pip install </a:t>
            </a:r>
            <a:r>
              <a:rPr lang="en-US" altLang="ko-KR" dirty="0" err="1"/>
              <a:t>cx_Oracle</a:t>
            </a:r>
            <a:r>
              <a:rPr lang="en-US" altLang="ko-KR" dirty="0"/>
              <a:t> --upgrade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64568" y="1196752"/>
            <a:ext cx="432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en-US" altLang="ko-KR" dirty="0" err="1" smtClean="0"/>
              <a:t>cx_Oracle</a:t>
            </a:r>
            <a:r>
              <a:rPr lang="ko-KR" altLang="en-US" dirty="0" smtClean="0"/>
              <a:t> 라이브러리 설치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998" y="2806842"/>
            <a:ext cx="5417226" cy="384271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064567" y="2293494"/>
            <a:ext cx="6912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파이참</a:t>
            </a:r>
            <a:r>
              <a:rPr lang="ko-KR" altLang="en-US" dirty="0" smtClean="0"/>
              <a:t>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인터프리터 설정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패키지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cx_Oracle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1192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err="1" smtClean="0"/>
              <a:t>오라클</a:t>
            </a:r>
            <a:r>
              <a:rPr lang="ko-KR" altLang="en-US" dirty="0" smtClean="0"/>
              <a:t> 연동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52</a:t>
            </a:fld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458"/>
          <a:stretch/>
        </p:blipFill>
        <p:spPr>
          <a:xfrm>
            <a:off x="1137681" y="2204864"/>
            <a:ext cx="5182049" cy="252028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1" name="TextBox 10"/>
          <p:cNvSpPr txBox="1"/>
          <p:nvPr/>
        </p:nvSpPr>
        <p:spPr>
          <a:xfrm>
            <a:off x="920552" y="1484784"/>
            <a:ext cx="6912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</a:t>
            </a:r>
            <a:r>
              <a:rPr lang="en-US" altLang="ko-KR" dirty="0" smtClean="0"/>
              <a:t>. </a:t>
            </a:r>
            <a:r>
              <a:rPr lang="ko-KR" altLang="en-US" dirty="0" smtClean="0"/>
              <a:t>오라클 </a:t>
            </a:r>
            <a:r>
              <a:rPr lang="en-US" altLang="ko-KR" dirty="0" smtClean="0"/>
              <a:t>DB</a:t>
            </a:r>
            <a:r>
              <a:rPr lang="ko-KR" altLang="en-US" dirty="0" smtClean="0"/>
              <a:t>에 </a:t>
            </a:r>
            <a:r>
              <a:rPr lang="en-US" altLang="ko-KR" dirty="0" err="1" smtClean="0"/>
              <a:t>pytest</a:t>
            </a:r>
            <a:r>
              <a:rPr lang="en-US" altLang="ko-KR" dirty="0" smtClean="0"/>
              <a:t> </a:t>
            </a:r>
            <a:r>
              <a:rPr lang="ko-KR" altLang="en-US" dirty="0" smtClean="0"/>
              <a:t>테이블 생성하기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1252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560" y="1484784"/>
            <a:ext cx="6904318" cy="427519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err="1" smtClean="0"/>
              <a:t>오라클</a:t>
            </a:r>
            <a:r>
              <a:rPr lang="ko-KR" altLang="en-US" dirty="0" smtClean="0"/>
              <a:t> 연동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53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3040" y="4077072"/>
            <a:ext cx="4097660" cy="103957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7041232" y="1844824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</a:t>
            </a:r>
            <a:r>
              <a:rPr lang="en-US" altLang="ko-KR" dirty="0" smtClean="0"/>
              <a:t>racle_connect.py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885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err="1" smtClean="0"/>
              <a:t>오라클</a:t>
            </a:r>
            <a:r>
              <a:rPr lang="ko-KR" altLang="en-US" dirty="0" smtClean="0"/>
              <a:t> 연동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54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584" y="1556792"/>
            <a:ext cx="6530906" cy="310160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90023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flask </a:t>
            </a:r>
            <a:r>
              <a:rPr lang="ko-KR" altLang="en-US" dirty="0" err="1"/>
              <a:t>웹서버</a:t>
            </a:r>
            <a:r>
              <a:rPr lang="ko-KR" altLang="en-US" dirty="0"/>
              <a:t> 만들기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901078" y="1307376"/>
            <a:ext cx="7724330" cy="509178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웹 페이지 만들기</a:t>
            </a:r>
            <a:endParaRPr lang="en-US" altLang="ko-KR" sz="2000" b="1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584" y="3284984"/>
            <a:ext cx="5952335" cy="252028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152" y="2094408"/>
            <a:ext cx="4455090" cy="97455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75702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요청 및 처리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01078" y="1307376"/>
            <a:ext cx="5708106" cy="553998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요청</a:t>
            </a:r>
            <a:r>
              <a:rPr lang="en-US" altLang="ko-KR" sz="2000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(request) </a:t>
            </a:r>
            <a:r>
              <a:rPr lang="ko-KR" altLang="en-US" sz="2000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및 응답</a:t>
            </a:r>
            <a:r>
              <a:rPr lang="en-US" altLang="ko-KR" sz="2000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(response)</a:t>
            </a:r>
          </a:p>
        </p:txBody>
      </p:sp>
      <p:sp>
        <p:nvSpPr>
          <p:cNvPr id="9" name="모서리가 둥근 직사각형 8"/>
          <p:cNvSpPr/>
          <p:nvPr/>
        </p:nvSpPr>
        <p:spPr>
          <a:xfrm>
            <a:off x="1784648" y="2524254"/>
            <a:ext cx="1728192" cy="72008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Client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5565068" y="2348880"/>
            <a:ext cx="2628292" cy="108941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Web Server</a:t>
            </a:r>
          </a:p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(WAS- flask)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3672272" y="2725440"/>
            <a:ext cx="1584176" cy="0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256448" y="2636912"/>
            <a:ext cx="719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C00000"/>
                </a:solidFill>
              </a:rPr>
              <a:t>5000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903712" y="2267580"/>
            <a:ext cx="1121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request</a:t>
            </a:r>
            <a:endParaRPr lang="ko-KR" altLang="en-US" dirty="0"/>
          </a:p>
        </p:txBody>
      </p:sp>
      <p:cxnSp>
        <p:nvCxnSpPr>
          <p:cNvPr id="15" name="직선 화살표 연결선 14"/>
          <p:cNvCxnSpPr/>
          <p:nvPr/>
        </p:nvCxnSpPr>
        <p:spPr>
          <a:xfrm flipH="1">
            <a:off x="3672272" y="2989259"/>
            <a:ext cx="1584176" cy="0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903712" y="2996952"/>
            <a:ext cx="1121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response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496616" y="3861048"/>
            <a:ext cx="6840760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/>
              <a:t>WAS(Web Application Server)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웹 애플리케이션 서버로 함수를 통한 제어</a:t>
            </a:r>
            <a:r>
              <a:rPr lang="en-US" altLang="ko-KR" sz="1600" dirty="0" smtClean="0"/>
              <a:t>, DB </a:t>
            </a:r>
            <a:r>
              <a:rPr lang="ko-KR" altLang="en-US" sz="1600" dirty="0" smtClean="0"/>
              <a:t>연동 업무를 수행하고 클라이언트에 응답하는 역할을 한다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 err="1" smtClean="0"/>
              <a:t>파이썬의</a:t>
            </a:r>
            <a:r>
              <a:rPr lang="ko-KR" altLang="en-US" sz="1600" dirty="0" smtClean="0"/>
              <a:t> 플라스크</a:t>
            </a:r>
            <a:r>
              <a:rPr lang="en-US" altLang="ko-KR" sz="1600" dirty="0" smtClean="0"/>
              <a:t>(flask)</a:t>
            </a:r>
            <a:r>
              <a:rPr lang="ko-KR" altLang="en-US" sz="1600" dirty="0" smtClean="0"/>
              <a:t>와 장고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django</a:t>
            </a:r>
            <a:r>
              <a:rPr lang="en-US" altLang="ko-KR" sz="1600" dirty="0" smtClean="0"/>
              <a:t>), </a:t>
            </a:r>
            <a:r>
              <a:rPr lang="ko-KR" altLang="en-US" sz="1600" dirty="0" smtClean="0"/>
              <a:t>자바의 스프링</a:t>
            </a:r>
            <a:r>
              <a:rPr lang="en-US" altLang="ko-KR" sz="1600" dirty="0" smtClean="0"/>
              <a:t>(spring)</a:t>
            </a:r>
            <a:r>
              <a:rPr lang="ko-KR" altLang="en-US" sz="1600" dirty="0" smtClean="0"/>
              <a:t> 등의 웹 프레임워크를 가리킨다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683339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b="1" dirty="0"/>
              <a:t>Get</a:t>
            </a:r>
            <a:r>
              <a:rPr lang="ko-KR" altLang="en-US" b="1" dirty="0"/>
              <a:t>과 </a:t>
            </a:r>
            <a:r>
              <a:rPr lang="en-US" altLang="ko-KR" b="1" dirty="0"/>
              <a:t>Post </a:t>
            </a:r>
            <a:r>
              <a:rPr lang="ko-KR" altLang="en-US" b="1" dirty="0"/>
              <a:t>방식</a:t>
            </a:r>
            <a:endParaRPr lang="en-US" altLang="ko-KR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01078" y="1196752"/>
            <a:ext cx="5708106" cy="509178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GET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131805" y="1696740"/>
            <a:ext cx="806489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/>
              <a:t>GET</a:t>
            </a:r>
            <a:r>
              <a:rPr lang="ko-KR" altLang="en-US" sz="1600" dirty="0" smtClean="0"/>
              <a:t>은 </a:t>
            </a:r>
            <a:r>
              <a:rPr lang="ko-KR" altLang="en-US" sz="1600" dirty="0"/>
              <a:t>클라이언트에서 서버로 </a:t>
            </a:r>
            <a:r>
              <a:rPr lang="ko-KR" altLang="en-US" sz="1600" b="1" dirty="0" smtClean="0"/>
              <a:t>정보를 </a:t>
            </a:r>
            <a:r>
              <a:rPr lang="ko-KR" altLang="en-US" sz="1600" b="1" dirty="0"/>
              <a:t>요청</a:t>
            </a:r>
            <a:r>
              <a:rPr lang="ko-KR" altLang="en-US" sz="1600" dirty="0"/>
              <a:t>하기 위해 사용되는 </a:t>
            </a:r>
            <a:r>
              <a:rPr lang="ko-KR" altLang="en-US" sz="1600" dirty="0" err="1"/>
              <a:t>메서드이다</a:t>
            </a:r>
            <a:r>
              <a:rPr lang="en-US" altLang="ko-KR" sz="1600" dirty="0"/>
              <a:t>. </a:t>
            </a:r>
            <a:r>
              <a:rPr lang="ko-KR" altLang="en-US" sz="1600" dirty="0"/>
              <a:t/>
            </a:r>
            <a:br>
              <a:rPr lang="ko-KR" altLang="en-US" sz="1600" dirty="0"/>
            </a:br>
            <a:r>
              <a:rPr lang="ko-KR" altLang="en-US" sz="1600" dirty="0" smtClean="0"/>
              <a:t>보통 하이퍼링크를 클릭하면 웹 페이지로 이동하는 것을 생각하면 된다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GET</a:t>
            </a:r>
            <a:r>
              <a:rPr lang="ko-KR" altLang="en-US" sz="1600" dirty="0"/>
              <a:t>을 통한 요청은 </a:t>
            </a:r>
            <a:r>
              <a:rPr lang="en-US" altLang="ko-KR" sz="1600" dirty="0"/>
              <a:t>URL </a:t>
            </a:r>
            <a:r>
              <a:rPr lang="ko-KR" altLang="en-US" sz="1600" dirty="0"/>
              <a:t>주소 끝에 </a:t>
            </a:r>
            <a:r>
              <a:rPr lang="ko-KR" altLang="en-US" sz="1600" dirty="0" err="1"/>
              <a:t>파라미터로</a:t>
            </a:r>
            <a:r>
              <a:rPr lang="ko-KR" altLang="en-US" sz="1600" dirty="0"/>
              <a:t> 포함되어 </a:t>
            </a:r>
            <a:r>
              <a:rPr lang="ko-KR" altLang="en-US" sz="1600" dirty="0" smtClean="0"/>
              <a:t>전송된다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ko-KR" altLang="en-US" sz="1600" dirty="0"/>
              <a:t>방식은 </a:t>
            </a:r>
            <a:r>
              <a:rPr lang="en-US" altLang="ko-KR" sz="1600" dirty="0"/>
              <a:t>URL </a:t>
            </a:r>
            <a:r>
              <a:rPr lang="ko-KR" altLang="en-US" sz="1600" dirty="0"/>
              <a:t>끝에 </a:t>
            </a:r>
            <a:r>
              <a:rPr lang="en-US" altLang="ko-KR" sz="1600" dirty="0"/>
              <a:t>" ? " </a:t>
            </a:r>
            <a:r>
              <a:rPr lang="ko-KR" altLang="en-US" sz="1600" dirty="0"/>
              <a:t>를 붙이고 </a:t>
            </a:r>
            <a:r>
              <a:rPr lang="ko-KR" altLang="en-US" sz="1600" dirty="0" err="1"/>
              <a:t>그다음</a:t>
            </a:r>
            <a:r>
              <a:rPr lang="ko-KR" altLang="en-US" sz="1600" dirty="0"/>
              <a:t> </a:t>
            </a:r>
            <a:r>
              <a:rPr lang="ko-KR" altLang="en-US" sz="1600" dirty="0" err="1"/>
              <a:t>변수명</a:t>
            </a:r>
            <a:r>
              <a:rPr lang="en-US" altLang="ko-KR" sz="1600" dirty="0"/>
              <a:t>1=</a:t>
            </a:r>
            <a:r>
              <a:rPr lang="ko-KR" altLang="en-US" sz="1600" dirty="0"/>
              <a:t>값</a:t>
            </a:r>
            <a:r>
              <a:rPr lang="en-US" altLang="ko-KR" sz="1600" dirty="0"/>
              <a:t>1&amp;</a:t>
            </a:r>
            <a:r>
              <a:rPr lang="ko-KR" altLang="en-US" sz="1600" dirty="0" err="1"/>
              <a:t>변수명</a:t>
            </a:r>
            <a:r>
              <a:rPr lang="en-US" altLang="ko-KR" sz="1600" dirty="0"/>
              <a:t>2=</a:t>
            </a:r>
            <a:r>
              <a:rPr lang="ko-KR" altLang="en-US" sz="1600" dirty="0"/>
              <a:t>값</a:t>
            </a:r>
            <a:r>
              <a:rPr lang="en-US" altLang="ko-KR" sz="1600" dirty="0"/>
              <a:t>2... </a:t>
            </a:r>
            <a:r>
              <a:rPr lang="ko-KR" altLang="en-US" sz="1600" dirty="0"/>
              <a:t>형식으로 이어 붙이면 된다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C00000"/>
                </a:solidFill>
              </a:rPr>
              <a:t>https://</a:t>
            </a:r>
            <a:r>
              <a:rPr lang="en-US" altLang="ko-KR" sz="1600" dirty="0" smtClean="0">
                <a:solidFill>
                  <a:srgbClr val="C00000"/>
                </a:solidFill>
              </a:rPr>
              <a:t>section.blog.naver.com/BlogHome.naver?directoryNo=0&amp;currentPage=1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01078" y="4071950"/>
            <a:ext cx="5708106" cy="509178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POST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131804" y="4581128"/>
            <a:ext cx="785364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POST</a:t>
            </a:r>
            <a:r>
              <a:rPr lang="ko-KR" altLang="en-US" sz="1600" dirty="0"/>
              <a:t>는 클라이언트에서 서버로 </a:t>
            </a:r>
            <a:r>
              <a:rPr lang="ko-KR" altLang="en-US" sz="1600" b="1" dirty="0"/>
              <a:t>리소스를 생성하거나 업데이트</a:t>
            </a:r>
            <a:r>
              <a:rPr lang="ko-KR" altLang="en-US" sz="1600" dirty="0"/>
              <a:t>하기 위해 데이터를 보낼 때 사용 되는 </a:t>
            </a:r>
            <a:r>
              <a:rPr lang="ko-KR" altLang="en-US" sz="1600" dirty="0" err="1" smtClean="0"/>
              <a:t>메서드이다</a:t>
            </a:r>
            <a:r>
              <a:rPr lang="en-US" altLang="ko-KR" sz="1600" dirty="0"/>
              <a:t>. 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예를 들면 회원 가입이나 </a:t>
            </a:r>
            <a:r>
              <a:rPr lang="ko-KR" altLang="en-US" sz="1600" dirty="0" err="1" smtClean="0"/>
              <a:t>게시글을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작성할때</a:t>
            </a:r>
            <a:r>
              <a:rPr lang="ko-KR" altLang="en-US" sz="1600" dirty="0" smtClean="0"/>
              <a:t> 사용되는 방식이다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보안이 필요하거나 용량이 큰 데이터를 전송할 때 사용함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58203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웹 계층 구조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1136576" y="1700808"/>
            <a:ext cx="4248472" cy="2664296"/>
          </a:xfrm>
          <a:prstGeom prst="roundRect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r>
              <a:rPr lang="ko-KR" altLang="en-US" sz="2000" b="1" dirty="0" smtClean="0">
                <a:solidFill>
                  <a:srgbClr val="C00000"/>
                </a:solidFill>
              </a:rPr>
              <a:t>웹 계층 필수 구조 </a:t>
            </a:r>
            <a:endParaRPr lang="en-US" altLang="ko-KR" sz="2000" b="1" dirty="0">
              <a:solidFill>
                <a:srgbClr val="C00000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b="1" dirty="0" smtClean="0">
                <a:solidFill>
                  <a:sysClr val="windowText" lastClr="000000"/>
                </a:solidFill>
              </a:rPr>
              <a:t>templates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폴더 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-&gt; html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파일</a:t>
            </a:r>
            <a:endParaRPr lang="en-US" altLang="ko-KR" dirty="0" smtClean="0">
              <a:solidFill>
                <a:sysClr val="windowText" lastClr="000000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b="1" dirty="0" smtClean="0">
                <a:solidFill>
                  <a:sysClr val="windowText" lastClr="000000"/>
                </a:solidFill>
              </a:rPr>
              <a:t>static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폴더 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-&gt; </a:t>
            </a:r>
            <a:r>
              <a:rPr lang="en-US" altLang="ko-KR" dirty="0" err="1" smtClean="0">
                <a:solidFill>
                  <a:sysClr val="windowText" lastClr="000000"/>
                </a:solidFill>
              </a:rPr>
              <a:t>css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, </a:t>
            </a:r>
            <a:r>
              <a:rPr lang="en-US" altLang="ko-KR" dirty="0" err="1" smtClean="0">
                <a:solidFill>
                  <a:sysClr val="windowText" lastClr="000000"/>
                </a:solidFill>
              </a:rPr>
              <a:t>js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, image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파일</a:t>
            </a:r>
            <a:endParaRPr lang="en-US" altLang="ko-KR" dirty="0" smtClean="0">
              <a:solidFill>
                <a:sysClr val="windowText" lastClr="000000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b="1" dirty="0">
                <a:solidFill>
                  <a:sysClr val="windowText" lastClr="000000"/>
                </a:solidFill>
              </a:rPr>
              <a:t>s</a:t>
            </a:r>
            <a:r>
              <a:rPr lang="en-US" altLang="ko-KR" b="1" dirty="0" smtClean="0">
                <a:solidFill>
                  <a:sysClr val="windowText" lastClr="000000"/>
                </a:solidFill>
              </a:rPr>
              <a:t>tart_app.py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 -&gt;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실행 파일</a:t>
            </a:r>
            <a:endParaRPr lang="en-US" altLang="ko-KR" dirty="0" smtClean="0">
              <a:solidFill>
                <a:sysClr val="windowText" lastClr="00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0775" y="1726012"/>
            <a:ext cx="2836641" cy="287860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285415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6777</TotalTime>
  <Words>1041</Words>
  <Application>Microsoft Office PowerPoint</Application>
  <PresentationFormat>A4 용지(210x297mm)</PresentationFormat>
  <Paragraphs>251</Paragraphs>
  <Slides>54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54</vt:i4>
      </vt:variant>
    </vt:vector>
  </HeadingPairs>
  <TitlesOfParts>
    <vt:vector size="59" baseType="lpstr">
      <vt:lpstr>맑은 고딕</vt:lpstr>
      <vt:lpstr>휴먼엑스포</vt:lpstr>
      <vt:lpstr>Arial</vt:lpstr>
      <vt:lpstr>Wingdings</vt:lpstr>
      <vt:lpstr>Office 테마</vt:lpstr>
      <vt:lpstr>10장. 플라스크 &amp; 웹 사이트 구축</vt:lpstr>
      <vt:lpstr> flask(플라스크)</vt:lpstr>
      <vt:lpstr> flask(플라스크)</vt:lpstr>
      <vt:lpstr> flask 웹서버 만들기</vt:lpstr>
      <vt:lpstr> flask 웹서버 만들기</vt:lpstr>
      <vt:lpstr> flask 웹서버 만들기</vt:lpstr>
      <vt:lpstr> 요청 및 처리</vt:lpstr>
      <vt:lpstr> Get과 Post 방식</vt:lpstr>
      <vt:lpstr> 웹 계층 구조 </vt:lpstr>
      <vt:lpstr> 템플릿(Templates) 태그</vt:lpstr>
      <vt:lpstr> 메인 페이지</vt:lpstr>
      <vt:lpstr> index 페이지</vt:lpstr>
      <vt:lpstr> index 페이지</vt:lpstr>
      <vt:lpstr> index 페이지</vt:lpstr>
      <vt:lpstr> index 페이지</vt:lpstr>
      <vt:lpstr> 데이터 처리(출력)</vt:lpstr>
      <vt:lpstr> 데이터 처리(출력)</vt:lpstr>
      <vt:lpstr> 데이터 처리(출력)</vt:lpstr>
      <vt:lpstr> loop 인덱스</vt:lpstr>
      <vt:lpstr> loop 인덱스</vt:lpstr>
      <vt:lpstr> 짝수 / 홀수 판정</vt:lpstr>
      <vt:lpstr> 짝수/홀수 판정</vt:lpstr>
      <vt:lpstr> 짝수/홀수 판정</vt:lpstr>
      <vt:lpstr> 짝수/홀수 판정</vt:lpstr>
      <vt:lpstr> 회원 가입</vt:lpstr>
      <vt:lpstr> 회원 가입</vt:lpstr>
      <vt:lpstr> 회원 가입</vt:lpstr>
      <vt:lpstr> 회원 가입</vt:lpstr>
      <vt:lpstr> 회원 관리 사이트</vt:lpstr>
      <vt:lpstr> 회원 관리 사이트</vt:lpstr>
      <vt:lpstr> 회원 관리 사이트</vt:lpstr>
      <vt:lpstr> CSS 스타일</vt:lpstr>
      <vt:lpstr> CSS 스타일</vt:lpstr>
      <vt:lpstr> 회원 관리 사이트</vt:lpstr>
      <vt:lpstr> 회원 관리 사이트</vt:lpstr>
      <vt:lpstr> 회원 관리 사이트</vt:lpstr>
      <vt:lpstr> 회원 관리 사이트</vt:lpstr>
      <vt:lpstr> 회원 관리 사이트</vt:lpstr>
      <vt:lpstr> 회원 관리 사이트</vt:lpstr>
      <vt:lpstr> 회원 관리 사이트</vt:lpstr>
      <vt:lpstr> 회원 관리 사이트</vt:lpstr>
      <vt:lpstr> 회원 관리 사이트</vt:lpstr>
      <vt:lpstr> 회원 관리 사이트</vt:lpstr>
      <vt:lpstr> 회원 관리 사이트</vt:lpstr>
      <vt:lpstr> 회원 관리 사이트</vt:lpstr>
      <vt:lpstr> 회원 관리 사이트</vt:lpstr>
      <vt:lpstr>PowerPoint 프레젠테이션</vt:lpstr>
      <vt:lpstr>PowerPoint 프레젠테이션</vt:lpstr>
      <vt:lpstr> Session &amp; Cookie</vt:lpstr>
      <vt:lpstr> Session &amp; Cookie</vt:lpstr>
      <vt:lpstr> 오라클 연동</vt:lpstr>
      <vt:lpstr> 오라클 연동</vt:lpstr>
      <vt:lpstr> 오라클 연동</vt:lpstr>
      <vt:lpstr> 오라클 연동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giyong kim</cp:lastModifiedBy>
  <cp:revision>405</cp:revision>
  <dcterms:created xsi:type="dcterms:W3CDTF">2019-03-04T02:36:55Z</dcterms:created>
  <dcterms:modified xsi:type="dcterms:W3CDTF">2023-04-26T21:29:09Z</dcterms:modified>
</cp:coreProperties>
</file>