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305" r:id="rId3"/>
    <p:sldId id="341" r:id="rId4"/>
    <p:sldId id="374" r:id="rId5"/>
    <p:sldId id="375" r:id="rId6"/>
    <p:sldId id="332" r:id="rId7"/>
    <p:sldId id="376" r:id="rId8"/>
    <p:sldId id="393" r:id="rId9"/>
    <p:sldId id="377" r:id="rId10"/>
    <p:sldId id="392" r:id="rId11"/>
    <p:sldId id="394" r:id="rId12"/>
    <p:sldId id="395" r:id="rId13"/>
    <p:sldId id="396" r:id="rId14"/>
    <p:sldId id="346" r:id="rId15"/>
    <p:sldId id="380" r:id="rId16"/>
    <p:sldId id="381" r:id="rId17"/>
    <p:sldId id="382" r:id="rId18"/>
    <p:sldId id="383" r:id="rId19"/>
    <p:sldId id="384" r:id="rId20"/>
    <p:sldId id="410" r:id="rId21"/>
    <p:sldId id="411" r:id="rId22"/>
    <p:sldId id="412" r:id="rId23"/>
    <p:sldId id="417" r:id="rId24"/>
    <p:sldId id="413" r:id="rId25"/>
    <p:sldId id="414" r:id="rId26"/>
    <p:sldId id="415" r:id="rId27"/>
    <p:sldId id="416" r:id="rId28"/>
    <p:sldId id="418" r:id="rId2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4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</a:rPr>
              <a:t>9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데이터베이스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(DB)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07231" y="1268760"/>
            <a:ext cx="5761993" cy="612934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▷ </a:t>
            </a:r>
            <a:r>
              <a:rPr lang="en-US" altLang="ko-KR" sz="2000" b="1" dirty="0" err="1" smtClean="0"/>
              <a:t>sql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파일로 저장하기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12" y="3105830"/>
            <a:ext cx="4197684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424608" y="195370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탭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저장하</a:t>
            </a:r>
            <a:r>
              <a:rPr lang="ko-KR" altLang="en-US" dirty="0"/>
              <a:t>기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08784" y="3393862"/>
            <a:ext cx="288032" cy="37305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260813" y="2969241"/>
            <a:ext cx="612067" cy="3919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04960" y="2458463"/>
            <a:ext cx="2012136" cy="51077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ysClr val="windowText" lastClr="000000"/>
                </a:solidFill>
              </a:rPr>
              <a:t>SQL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파일 저장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6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80592" y="1340768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▷ 자료 </a:t>
            </a:r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  <a:r>
              <a:rPr lang="en-US" altLang="ko-KR" dirty="0" smtClean="0"/>
              <a:t>(update)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   </a:t>
            </a:r>
            <a:r>
              <a:rPr lang="en-US" altLang="ko-KR" b="1" dirty="0" smtClean="0">
                <a:solidFill>
                  <a:srgbClr val="C00000"/>
                </a:solidFill>
              </a:rPr>
              <a:t>UPDATE </a:t>
            </a:r>
            <a:r>
              <a:rPr lang="ko-KR" altLang="en-US" b="1" dirty="0" err="1" smtClean="0"/>
              <a:t>테이블</a:t>
            </a:r>
            <a:r>
              <a:rPr lang="ko-KR" altLang="en-US" b="1" dirty="0" err="1"/>
              <a:t>명</a:t>
            </a:r>
            <a:r>
              <a:rPr lang="en-US" altLang="ko-KR" b="1" dirty="0" smtClean="0">
                <a:solidFill>
                  <a:srgbClr val="C00000"/>
                </a:solidFill>
              </a:rPr>
              <a:t> SET </a:t>
            </a:r>
            <a:r>
              <a:rPr lang="ko-KR" altLang="en-US" b="1" dirty="0" err="1" smtClean="0"/>
              <a:t>칼럼명</a:t>
            </a:r>
            <a:r>
              <a:rPr lang="en-US" altLang="ko-KR" b="1" dirty="0" smtClean="0"/>
              <a:t>=</a:t>
            </a:r>
            <a:r>
              <a:rPr lang="ko-KR" altLang="en-US" b="1" dirty="0" smtClean="0"/>
              <a:t>값 </a:t>
            </a:r>
            <a:r>
              <a:rPr lang="en-US" altLang="ko-KR" b="1" dirty="0" smtClean="0">
                <a:solidFill>
                  <a:srgbClr val="C00000"/>
                </a:solidFill>
              </a:rPr>
              <a:t>WHERE </a:t>
            </a:r>
            <a:r>
              <a:rPr lang="ko-KR" altLang="en-US" b="1" dirty="0" err="1" smtClean="0"/>
              <a:t>칼럼명</a:t>
            </a:r>
            <a:r>
              <a:rPr lang="en-US" altLang="ko-KR" b="1" dirty="0" smtClean="0"/>
              <a:t>=</a:t>
            </a:r>
            <a:r>
              <a:rPr lang="ko-KR" altLang="en-US" b="1" dirty="0" smtClean="0"/>
              <a:t>값</a:t>
            </a:r>
            <a:endParaRPr lang="en-US" altLang="ko-KR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420888"/>
            <a:ext cx="6189086" cy="1296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4077072"/>
            <a:ext cx="2081686" cy="1296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838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36576" y="1340768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▷ 자료 </a:t>
            </a:r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  <a:r>
              <a:rPr lang="en-US" altLang="ko-KR" dirty="0" smtClean="0"/>
              <a:t>(delete)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   </a:t>
            </a:r>
            <a:r>
              <a:rPr lang="en-US" altLang="ko-KR" b="1" dirty="0" smtClean="0">
                <a:solidFill>
                  <a:srgbClr val="C00000"/>
                </a:solidFill>
              </a:rPr>
              <a:t>DELETE FROM </a:t>
            </a:r>
            <a:r>
              <a:rPr lang="ko-KR" altLang="en-US" b="1" dirty="0" err="1" smtClean="0"/>
              <a:t>테이블</a:t>
            </a:r>
            <a:r>
              <a:rPr lang="ko-KR" altLang="en-US" b="1" dirty="0" err="1"/>
              <a:t>명</a:t>
            </a:r>
            <a:r>
              <a:rPr lang="en-US" altLang="ko-KR" b="1" dirty="0" smtClean="0">
                <a:solidFill>
                  <a:srgbClr val="C00000"/>
                </a:solidFill>
              </a:rPr>
              <a:t> – </a:t>
            </a:r>
            <a:r>
              <a:rPr lang="ko-KR" altLang="en-US" b="1" dirty="0" smtClean="0">
                <a:solidFill>
                  <a:srgbClr val="0070C0"/>
                </a:solidFill>
              </a:rPr>
              <a:t>전체 자료 삭제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492896"/>
            <a:ext cx="2781310" cy="10801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1568624" y="4077072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변경사항을 취소하고 원래대로 복구하는 명령어</a:t>
            </a:r>
            <a:r>
              <a:rPr lang="en-US" altLang="ko-KR" dirty="0"/>
              <a:t> – </a:t>
            </a:r>
            <a:r>
              <a:rPr lang="en-US" altLang="ko-KR" b="1" dirty="0" smtClean="0">
                <a:solidFill>
                  <a:srgbClr val="C00000"/>
                </a:solidFill>
              </a:rPr>
              <a:t>ROLLBACK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42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36576" y="1340768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▷ 자료 </a:t>
            </a:r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  <a:r>
              <a:rPr lang="en-US" altLang="ko-KR" dirty="0" smtClean="0"/>
              <a:t>(delete)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    DELETE </a:t>
            </a:r>
            <a:r>
              <a:rPr lang="en-US" altLang="ko-KR" b="1" dirty="0">
                <a:solidFill>
                  <a:srgbClr val="C00000"/>
                </a:solidFill>
              </a:rPr>
              <a:t>FROM </a:t>
            </a:r>
            <a:r>
              <a:rPr lang="ko-KR" altLang="en-US" b="1" dirty="0" err="1"/>
              <a:t>테이블명</a:t>
            </a: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WHERE </a:t>
            </a:r>
            <a:r>
              <a:rPr lang="ko-KR" altLang="en-US" b="1" dirty="0" err="1"/>
              <a:t>칼럼명</a:t>
            </a:r>
            <a:r>
              <a:rPr lang="en-US" altLang="ko-KR" b="1" dirty="0"/>
              <a:t>=</a:t>
            </a:r>
            <a:r>
              <a:rPr lang="ko-KR" altLang="en-US" b="1" dirty="0" smtClean="0"/>
              <a:t>값 </a:t>
            </a:r>
            <a:r>
              <a:rPr lang="en-US" altLang="ko-KR" b="1" dirty="0" smtClean="0"/>
              <a:t>– </a:t>
            </a:r>
            <a:r>
              <a:rPr lang="ko-KR" altLang="en-US" b="1" dirty="0" smtClean="0">
                <a:solidFill>
                  <a:srgbClr val="0070C0"/>
                </a:solidFill>
              </a:rPr>
              <a:t>특정 자료 삭제</a:t>
            </a: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565512"/>
            <a:ext cx="4793396" cy="9602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1640632" y="3789040"/>
            <a:ext cx="669674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트랜잭션</a:t>
            </a:r>
            <a:r>
              <a:rPr lang="en-US" altLang="ko-KR" dirty="0"/>
              <a:t>(</a:t>
            </a:r>
            <a:r>
              <a:rPr lang="ko-KR" altLang="en-US" dirty="0"/>
              <a:t>작은 업무 단위</a:t>
            </a:r>
            <a:r>
              <a:rPr lang="en-US" altLang="ko-KR" dirty="0"/>
              <a:t>) </a:t>
            </a:r>
            <a:r>
              <a:rPr lang="ko-KR" altLang="en-US" dirty="0"/>
              <a:t>완료를 의미하는 명령어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en-US" altLang="ko-KR" b="1" dirty="0" smtClean="0">
                <a:solidFill>
                  <a:srgbClr val="C00000"/>
                </a:solidFill>
              </a:rPr>
              <a:t>COMMIT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C00000"/>
                </a:solidFill>
              </a:rPr>
              <a:t>커밋은</a:t>
            </a:r>
            <a:r>
              <a:rPr lang="ko-KR" altLang="en-US" b="1" dirty="0" smtClean="0">
                <a:solidFill>
                  <a:srgbClr val="C00000"/>
                </a:solidFill>
              </a:rPr>
              <a:t> 자료의 삽입</a:t>
            </a:r>
            <a:r>
              <a:rPr lang="en-US" altLang="ko-KR" b="1" dirty="0" smtClean="0">
                <a:solidFill>
                  <a:srgbClr val="C00000"/>
                </a:solidFill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</a:rPr>
              <a:t>수정</a:t>
            </a:r>
            <a:r>
              <a:rPr lang="en-US" altLang="ko-KR" b="1" dirty="0" smtClean="0">
                <a:solidFill>
                  <a:srgbClr val="C00000"/>
                </a:solidFill>
              </a:rPr>
              <a:t>,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삭제후</a:t>
            </a:r>
            <a:r>
              <a:rPr lang="ko-KR" altLang="en-US" b="1" dirty="0" smtClean="0">
                <a:solidFill>
                  <a:srgbClr val="C00000"/>
                </a:solidFill>
              </a:rPr>
              <a:t> 반드시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명시해야함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C00000"/>
                </a:solidFill>
              </a:rPr>
              <a:t>검색할 땐 명시할 필요 없음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274" y="2628175"/>
            <a:ext cx="1728192" cy="834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932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dirty="0" err="1" smtClean="0"/>
              <a:t>파이썬으로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340768"/>
            <a:ext cx="3095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DB </a:t>
            </a:r>
            <a:r>
              <a:rPr lang="ko-KR" altLang="en-US" sz="2000" b="1" dirty="0" smtClean="0"/>
              <a:t>처리 프로세스</a:t>
            </a:r>
            <a:endParaRPr lang="en-US" altLang="ko-KR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351518" y="3284984"/>
            <a:ext cx="590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2. cursor </a:t>
            </a:r>
            <a:r>
              <a:rPr lang="ko-KR" altLang="en-US" dirty="0" smtClean="0"/>
              <a:t>객체 생성 </a:t>
            </a:r>
            <a:r>
              <a:rPr lang="en-US" altLang="ko-KR" dirty="0" smtClean="0"/>
              <a:t>– DB </a:t>
            </a:r>
            <a:r>
              <a:rPr lang="ko-KR" altLang="en-US" dirty="0" smtClean="0"/>
              <a:t>테이블 작업 객체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12640" y="3789040"/>
            <a:ext cx="6120680" cy="64807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cur = </a:t>
            </a:r>
            <a:r>
              <a:rPr lang="en-US" altLang="ko-KR" sz="2000" dirty="0" err="1"/>
              <a:t>conn.cursor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351518" y="1916832"/>
            <a:ext cx="3961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데이터베이스 연결 객체 생성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12640" y="2420888"/>
            <a:ext cx="6120680" cy="64807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conn = sqlite3.connect("c:/</a:t>
            </a:r>
            <a:r>
              <a:rPr lang="en-US" altLang="ko-KR" sz="2000" dirty="0" err="1"/>
              <a:t>pydb</a:t>
            </a:r>
            <a:r>
              <a:rPr lang="en-US" altLang="ko-KR" sz="2000" dirty="0"/>
              <a:t>/</a:t>
            </a:r>
            <a:r>
              <a:rPr lang="en-US" altLang="ko-KR" sz="2000" dirty="0" err="1"/>
              <a:t>mydb.db</a:t>
            </a:r>
            <a:r>
              <a:rPr lang="en-US" altLang="ko-KR" sz="2000" dirty="0"/>
              <a:t>")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351518" y="4653136"/>
            <a:ext cx="590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3</a:t>
            </a:r>
            <a:r>
              <a:rPr lang="en-US" altLang="ko-KR" dirty="0" smtClean="0"/>
              <a:t>. execute() </a:t>
            </a:r>
            <a:r>
              <a:rPr lang="ko-KR" altLang="en-US" dirty="0" smtClean="0"/>
              <a:t>함수 실행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12640" y="5157192"/>
            <a:ext cx="6120680" cy="64807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/>
              <a:t>cur.execute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sql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5142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DB – </a:t>
            </a:r>
            <a:r>
              <a:rPr lang="ko-KR" altLang="en-US" sz="2800" dirty="0" smtClean="0"/>
              <a:t>사원 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41277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전체 검색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51974"/>
            <a:ext cx="6066046" cy="36350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8" y="4221088"/>
            <a:ext cx="2591025" cy="17984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129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DB – </a:t>
            </a:r>
            <a:r>
              <a:rPr lang="ko-KR" altLang="en-US" dirty="0"/>
              <a:t>사원 </a:t>
            </a:r>
            <a:r>
              <a:rPr lang="ko-KR" altLang="en-US" dirty="0" smtClean="0"/>
              <a:t>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41277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사원 추가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98" y="1988840"/>
            <a:ext cx="7811241" cy="25721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244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DB – </a:t>
            </a:r>
            <a:r>
              <a:rPr lang="ko-KR" altLang="en-US" dirty="0"/>
              <a:t>사원 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41277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특정 사원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명 검색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88840"/>
            <a:ext cx="6482681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993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DB – </a:t>
            </a:r>
            <a:r>
              <a:rPr lang="ko-KR" altLang="en-US" dirty="0"/>
              <a:t>사원 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41277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b="1" dirty="0"/>
              <a:t>사</a:t>
            </a:r>
            <a:r>
              <a:rPr lang="ko-KR" altLang="en-US" sz="2000" b="1" dirty="0" smtClean="0"/>
              <a:t>원 정보 수정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87" y="2015367"/>
            <a:ext cx="7632848" cy="28749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2057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DB – </a:t>
            </a:r>
            <a:r>
              <a:rPr lang="ko-KR" altLang="en-US" dirty="0"/>
              <a:t>사원 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41277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b="1" dirty="0"/>
              <a:t>사</a:t>
            </a:r>
            <a:r>
              <a:rPr lang="ko-KR" altLang="en-US" sz="2000" b="1" dirty="0" smtClean="0"/>
              <a:t>원 정보 삭제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47054"/>
            <a:ext cx="6336704" cy="30024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995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40938" y="1124744"/>
            <a:ext cx="8460534" cy="1992035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s</a:t>
            </a:r>
            <a:r>
              <a:rPr lang="en-US" altLang="ko-KR" sz="2000" b="1" dirty="0" smtClean="0"/>
              <a:t>qlite3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Oracle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데이터베이스 관리 시스템이지만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서버에 위치하지 않고 응용프로그램에 넣어 사용하는 파일이다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Python</a:t>
            </a:r>
            <a:r>
              <a:rPr lang="ko-KR" altLang="en-US" dirty="0" smtClean="0"/>
              <a:t>에서는 내장된 라이브러리이므로 </a:t>
            </a:r>
            <a:r>
              <a:rPr lang="en-US" altLang="ko-KR" b="1" dirty="0" smtClean="0"/>
              <a:t>import sqlite3</a:t>
            </a:r>
            <a:r>
              <a:rPr lang="ko-KR" altLang="en-US" dirty="0" smtClean="0"/>
              <a:t>로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6536" y="3171879"/>
            <a:ext cx="8424936" cy="153233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DB Browser for sqlite3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오픈소스</a:t>
            </a:r>
            <a:r>
              <a:rPr lang="ko-KR" altLang="en-US" dirty="0" smtClean="0"/>
              <a:t> 소프트웨어로 </a:t>
            </a:r>
            <a:r>
              <a:rPr lang="en-US" altLang="ko-KR" dirty="0" smtClean="0"/>
              <a:t>SQLite </a:t>
            </a:r>
            <a:r>
              <a:rPr lang="ko-KR" altLang="en-US" dirty="0" smtClean="0"/>
              <a:t>데이터베이스를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기반으로 편리하게 조작할 수 </a:t>
            </a:r>
            <a:r>
              <a:rPr lang="ko-KR" altLang="en-US" dirty="0"/>
              <a:t>있</a:t>
            </a:r>
            <a:r>
              <a:rPr lang="ko-KR" altLang="en-US" dirty="0" smtClean="0"/>
              <a:t>도록 해주는 </a:t>
            </a:r>
            <a:r>
              <a:rPr lang="en-US" altLang="ko-KR" dirty="0" smtClean="0"/>
              <a:t>tool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– </a:t>
            </a:r>
            <a:r>
              <a:rPr lang="ko-KR" altLang="en-US" dirty="0" smtClean="0"/>
              <a:t>다운로드 및 설치 필요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13"/>
          <a:stretch/>
        </p:blipFill>
        <p:spPr>
          <a:xfrm>
            <a:off x="1707615" y="4700359"/>
            <a:ext cx="5550658" cy="1734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6" name="직선 연결선 5"/>
          <p:cNvCxnSpPr/>
          <p:nvPr/>
        </p:nvCxnSpPr>
        <p:spPr>
          <a:xfrm>
            <a:off x="1496616" y="6021288"/>
            <a:ext cx="61206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5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DB – </a:t>
            </a:r>
            <a:r>
              <a:rPr lang="en-US" altLang="ko-KR" dirty="0" smtClean="0"/>
              <a:t>book</a:t>
            </a:r>
            <a:r>
              <a:rPr lang="ko-KR" altLang="en-US" sz="2800" dirty="0" smtClean="0"/>
              <a:t> 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369976"/>
            <a:ext cx="5904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데이터 베이스 생성 </a:t>
            </a:r>
            <a:r>
              <a:rPr lang="en-US" altLang="ko-KR" sz="2000" b="1" dirty="0" smtClean="0"/>
              <a:t>– </a:t>
            </a:r>
            <a:r>
              <a:rPr lang="en-US" altLang="ko-KR" sz="2000" b="1" dirty="0" err="1" smtClean="0"/>
              <a:t>test.db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- </a:t>
            </a:r>
            <a:r>
              <a:rPr lang="ko-KR" altLang="en-US" sz="2000" b="1" dirty="0" smtClean="0"/>
              <a:t>책 테이블 생성 </a:t>
            </a:r>
            <a:r>
              <a:rPr lang="en-US" altLang="ko-KR" sz="2000" b="1" dirty="0" smtClean="0"/>
              <a:t>- book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352600" y="2564904"/>
          <a:ext cx="7200801" cy="2788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4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1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칼럼 이름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자료형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75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err="1" smtClean="0">
                          <a:latin typeface="+mn-ea"/>
                          <a:ea typeface="+mn-ea"/>
                        </a:rPr>
                        <a:t>book_no</a:t>
                      </a:r>
                      <a:endParaRPr lang="en-US" altLang="ko-KR" sz="18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INTEGER PRIMARY KEY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AUTOINCREMENT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0" dirty="0" err="1" smtClean="0">
                          <a:latin typeface="+mn-ea"/>
                          <a:ea typeface="+mn-ea"/>
                        </a:rPr>
                        <a:t>책번호</a:t>
                      </a:r>
                      <a:endParaRPr lang="en-US" altLang="ko-KR" sz="18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75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title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TEXT 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 책제목</a:t>
                      </a:r>
                      <a:endParaRPr lang="en-US" altLang="ko-KR" sz="18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75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publisher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TEXT 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 저자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75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page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 페이지수</a:t>
                      </a:r>
                      <a:endParaRPr lang="en-US" altLang="ko-KR" sz="18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92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DB </a:t>
            </a:r>
            <a:r>
              <a:rPr lang="en-US" altLang="ko-KR" dirty="0" smtClean="0"/>
              <a:t>– book </a:t>
            </a:r>
            <a:r>
              <a:rPr lang="ko-KR" altLang="en-US" dirty="0" smtClean="0"/>
              <a:t>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369976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err="1" smtClean="0"/>
              <a:t>db</a:t>
            </a:r>
            <a:r>
              <a:rPr lang="ko-KR" altLang="en-US" sz="2000" b="1" dirty="0" smtClean="0"/>
              <a:t>생성 및 </a:t>
            </a:r>
            <a:r>
              <a:rPr lang="en-US" altLang="ko-KR" sz="2000" b="1" dirty="0" smtClean="0"/>
              <a:t>connect(</a:t>
            </a:r>
            <a:r>
              <a:rPr lang="ko-KR" altLang="en-US" sz="2000" b="1" dirty="0" smtClean="0"/>
              <a:t>연결</a:t>
            </a:r>
            <a:r>
              <a:rPr lang="en-US" altLang="ko-KR" sz="2000" b="1" dirty="0" smtClean="0"/>
              <a:t>) – </a:t>
            </a:r>
            <a:r>
              <a:rPr lang="en-US" altLang="ko-KR" sz="2000" b="1" dirty="0" err="1" smtClean="0"/>
              <a:t>getconn</a:t>
            </a:r>
            <a:r>
              <a:rPr lang="en-US" altLang="ko-KR" sz="2000" b="1" dirty="0" smtClean="0"/>
              <a:t>() </a:t>
            </a:r>
            <a:r>
              <a:rPr lang="ko-KR" altLang="en-US" sz="2000" b="1" dirty="0" smtClean="0"/>
              <a:t>정의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87326"/>
            <a:ext cx="5486875" cy="12726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3677216"/>
            <a:ext cx="2190974" cy="13359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02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DB</a:t>
            </a:r>
            <a:r>
              <a:rPr lang="en-US" altLang="ko-KR" dirty="0" smtClean="0"/>
              <a:t> </a:t>
            </a:r>
            <a:r>
              <a:rPr lang="en-US" altLang="ko-KR" dirty="0"/>
              <a:t>– book </a:t>
            </a:r>
            <a:r>
              <a:rPr lang="ko-KR" altLang="en-US" dirty="0"/>
              <a:t>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268760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book </a:t>
            </a:r>
            <a:r>
              <a:rPr lang="ko-KR" altLang="en-US" sz="2000" b="1" dirty="0" smtClean="0"/>
              <a:t>테이블 생성하기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884894"/>
            <a:ext cx="5760640" cy="41782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9482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DB</a:t>
            </a:r>
            <a:r>
              <a:rPr lang="en-US" altLang="ko-KR" dirty="0" smtClean="0"/>
              <a:t> </a:t>
            </a:r>
            <a:r>
              <a:rPr lang="en-US" altLang="ko-KR" dirty="0"/>
              <a:t>– book </a:t>
            </a:r>
            <a:r>
              <a:rPr lang="ko-KR" altLang="en-US" dirty="0"/>
              <a:t>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268760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DB Browser for SQLite3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884894"/>
            <a:ext cx="6370872" cy="24919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055" y="4652700"/>
            <a:ext cx="3939881" cy="11126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2825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DB</a:t>
            </a:r>
            <a:r>
              <a:rPr lang="en-US" altLang="ko-KR" dirty="0" smtClean="0"/>
              <a:t> </a:t>
            </a:r>
            <a:r>
              <a:rPr lang="en-US" altLang="ko-KR" dirty="0"/>
              <a:t>– book </a:t>
            </a:r>
            <a:r>
              <a:rPr lang="ko-KR" altLang="en-US" dirty="0"/>
              <a:t>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340768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book – </a:t>
            </a:r>
            <a:r>
              <a:rPr lang="ko-KR" altLang="en-US" sz="2000" b="1" dirty="0" smtClean="0"/>
              <a:t>책 추가하기</a:t>
            </a:r>
            <a:endParaRPr lang="en-US" altLang="ko-KR" sz="2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626900" y="5169966"/>
            <a:ext cx="5846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sequence(</a:t>
            </a:r>
            <a:r>
              <a:rPr lang="ko-KR" altLang="en-US" b="1" dirty="0"/>
              <a:t>순서</a:t>
            </a:r>
            <a:r>
              <a:rPr lang="en-US" altLang="ko-KR" b="1" dirty="0"/>
              <a:t>) -&gt; </a:t>
            </a:r>
            <a:r>
              <a:rPr lang="en-US" altLang="ko-KR" b="1" dirty="0" err="1"/>
              <a:t>autoincrement</a:t>
            </a:r>
            <a:r>
              <a:rPr lang="en-US" altLang="ko-KR" b="1" dirty="0"/>
              <a:t>(1</a:t>
            </a:r>
            <a:r>
              <a:rPr lang="ko-KR" altLang="en-US" b="1" dirty="0"/>
              <a:t>씩 자동증가</a:t>
            </a:r>
            <a:r>
              <a:rPr lang="en-US" altLang="ko-KR" b="1" dirty="0" smtClean="0"/>
              <a:t>)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book_no</a:t>
            </a:r>
            <a:r>
              <a:rPr lang="ko-KR" altLang="en-US" dirty="0" smtClean="0"/>
              <a:t>는 수동 입력하지 않아야 함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668" y="1916832"/>
            <a:ext cx="7216765" cy="30101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355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DB</a:t>
            </a:r>
            <a:r>
              <a:rPr lang="en-US" altLang="ko-KR" dirty="0" smtClean="0"/>
              <a:t> </a:t>
            </a:r>
            <a:r>
              <a:rPr lang="en-US" altLang="ko-KR" dirty="0"/>
              <a:t>– book </a:t>
            </a:r>
            <a:r>
              <a:rPr lang="ko-KR" altLang="en-US" dirty="0"/>
              <a:t>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412776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book – </a:t>
            </a:r>
            <a:r>
              <a:rPr lang="ko-KR" altLang="en-US" sz="2000" b="1" dirty="0" smtClean="0"/>
              <a:t>자료 전체 목록 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060848"/>
            <a:ext cx="4465707" cy="27815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5096233"/>
            <a:ext cx="4511431" cy="6553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8245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DB</a:t>
            </a:r>
            <a:r>
              <a:rPr lang="en-US" altLang="ko-KR" dirty="0" smtClean="0"/>
              <a:t> </a:t>
            </a:r>
            <a:r>
              <a:rPr lang="en-US" altLang="ko-KR" dirty="0"/>
              <a:t>– book </a:t>
            </a:r>
            <a:r>
              <a:rPr lang="ko-KR" altLang="en-US" dirty="0"/>
              <a:t>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412776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book – </a:t>
            </a:r>
            <a:r>
              <a:rPr lang="ko-KR" altLang="en-US" sz="2000" b="1" dirty="0" smtClean="0"/>
              <a:t>책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권 검색하기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88840"/>
            <a:ext cx="6264183" cy="25300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073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DB</a:t>
            </a:r>
            <a:r>
              <a:rPr lang="en-US" altLang="ko-KR" dirty="0" smtClean="0"/>
              <a:t> </a:t>
            </a:r>
            <a:r>
              <a:rPr lang="en-US" altLang="ko-KR" dirty="0"/>
              <a:t>– book </a:t>
            </a:r>
            <a:r>
              <a:rPr lang="ko-KR" altLang="en-US" dirty="0"/>
              <a:t>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268760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book – </a:t>
            </a:r>
            <a:r>
              <a:rPr lang="ko-KR" altLang="en-US" sz="2000" b="1" dirty="0" smtClean="0"/>
              <a:t>책 정보 </a:t>
            </a:r>
            <a:r>
              <a:rPr lang="ko-KR" altLang="en-US" sz="2000" b="1" dirty="0" smtClean="0"/>
              <a:t>변경 하기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63" y="1884894"/>
            <a:ext cx="6104149" cy="26138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63" y="4869160"/>
            <a:ext cx="4496190" cy="3429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584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DB</a:t>
            </a:r>
            <a:r>
              <a:rPr lang="en-US" altLang="ko-KR" dirty="0" smtClean="0"/>
              <a:t> </a:t>
            </a:r>
            <a:r>
              <a:rPr lang="en-US" altLang="ko-KR" dirty="0"/>
              <a:t>– book </a:t>
            </a:r>
            <a:r>
              <a:rPr lang="ko-KR" altLang="en-US" dirty="0"/>
              <a:t>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268760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book – </a:t>
            </a:r>
            <a:r>
              <a:rPr lang="ko-KR" altLang="en-US" sz="2000" b="1" dirty="0" smtClean="0"/>
              <a:t>책 정보 </a:t>
            </a:r>
            <a:r>
              <a:rPr lang="ko-KR" altLang="en-US" sz="2000" b="1" dirty="0" smtClean="0"/>
              <a:t>삭제 하기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772816"/>
            <a:ext cx="5486875" cy="45038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7008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91207" y="1348254"/>
            <a:ext cx="6842113" cy="1072634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SQL </a:t>
            </a:r>
            <a:r>
              <a:rPr lang="ko-KR" altLang="en-US" sz="2000" b="1" dirty="0" smtClean="0"/>
              <a:t>언어 실습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새 데이터베이스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mydb.db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이름으로 저장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708920"/>
            <a:ext cx="3249006" cy="2583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2708920"/>
            <a:ext cx="2376264" cy="16544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163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08584" y="1268760"/>
            <a:ext cx="6624736" cy="612934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Sqlite3 Document &gt; Alphabet.. &gt; CREATE TABLE 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88840"/>
            <a:ext cx="3317022" cy="39488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3"/>
          <a:stretch/>
        </p:blipFill>
        <p:spPr>
          <a:xfrm>
            <a:off x="5025008" y="2276872"/>
            <a:ext cx="4437791" cy="30787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403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61095"/>
              </p:ext>
            </p:extLst>
          </p:nvPr>
        </p:nvGraphicFramePr>
        <p:xfrm>
          <a:off x="5817096" y="2523930"/>
          <a:ext cx="3456384" cy="252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6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데이터 타입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9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 char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고정길이 문자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9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 text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가변길이 문자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9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 integer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err="1" smtClean="0"/>
                        <a:t>정수값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9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 real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err="1" smtClean="0"/>
                        <a:t>실수값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9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 </a:t>
                      </a:r>
                      <a:r>
                        <a:rPr lang="en-US" altLang="ko-KR" sz="1800" b="1" dirty="0" err="1" smtClean="0"/>
                        <a:t>datetime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날짜와 시간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356992"/>
            <a:ext cx="4025937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136576" y="1340768"/>
            <a:ext cx="4953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▷ 테이블 생성</a:t>
            </a:r>
            <a:r>
              <a:rPr lang="en-US" altLang="ko-KR" dirty="0"/>
              <a:t>(</a:t>
            </a:r>
            <a:r>
              <a:rPr lang="ko-KR" altLang="en-US" dirty="0"/>
              <a:t>만들기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   </a:t>
            </a:r>
            <a:r>
              <a:rPr lang="en-US" altLang="ko-KR" b="1" dirty="0" smtClean="0">
                <a:solidFill>
                  <a:srgbClr val="C00000"/>
                </a:solidFill>
              </a:rPr>
              <a:t>CREATE TABLE </a:t>
            </a:r>
            <a:r>
              <a:rPr lang="ko-KR" altLang="en-US" dirty="0"/>
              <a:t>테이블이름</a:t>
            </a:r>
            <a:r>
              <a:rPr lang="en-US" altLang="ko-KR" dirty="0"/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칼럼명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)</a:t>
            </a:r>
          </a:p>
        </p:txBody>
      </p:sp>
    </p:spTree>
    <p:extLst>
      <p:ext uri="{BB962C8B-B14F-4D97-AF65-F5344CB8AC3E}">
        <p14:creationId xmlns:p14="http://schemas.microsoft.com/office/powerpoint/2010/main" val="264555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11" y="2380818"/>
            <a:ext cx="6027943" cy="20499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Member </a:t>
            </a:r>
            <a:r>
              <a:rPr lang="ko-KR" altLang="en-US" sz="2800" dirty="0" smtClean="0"/>
              <a:t>테이블 생성하기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08584" y="1412776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 ▷ 테이블 생성 확인</a:t>
            </a:r>
            <a:endParaRPr lang="en-US" altLang="ko-KR" sz="2000" b="1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822643" y="2305666"/>
            <a:ext cx="1986342" cy="37305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9" name="직선 화살표 연결선 8"/>
          <p:cNvCxnSpPr>
            <a:stCxn id="10" idx="1"/>
          </p:cNvCxnSpPr>
          <p:nvPr/>
        </p:nvCxnSpPr>
        <p:spPr>
          <a:xfrm flipH="1">
            <a:off x="4808986" y="2100213"/>
            <a:ext cx="504054" cy="3919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13040" y="1844824"/>
            <a:ext cx="2020292" cy="51077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ysClr val="windowText" lastClr="000000"/>
                </a:solidFill>
              </a:rPr>
              <a:t>① 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mydb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연결하기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66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28377" y="1340768"/>
            <a:ext cx="6544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▷ 자료 삽입</a:t>
            </a:r>
            <a:r>
              <a:rPr lang="en-US" altLang="ko-KR" dirty="0"/>
              <a:t>(insert)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   </a:t>
            </a:r>
            <a:r>
              <a:rPr lang="en-US" altLang="ko-KR" b="1" dirty="0" smtClean="0">
                <a:solidFill>
                  <a:srgbClr val="C00000"/>
                </a:solidFill>
              </a:rPr>
              <a:t>INSERT INTO </a:t>
            </a:r>
            <a:r>
              <a:rPr lang="ko-KR" altLang="en-US" b="1" dirty="0"/>
              <a:t>테이블이름</a:t>
            </a:r>
            <a:r>
              <a:rPr lang="en-US" altLang="ko-KR" b="1" dirty="0"/>
              <a:t>(</a:t>
            </a:r>
            <a:r>
              <a:rPr lang="ko-KR" altLang="en-US" b="1" dirty="0" err="1"/>
              <a:t>칼럼명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VALUES </a:t>
            </a:r>
            <a:r>
              <a:rPr lang="en-US" altLang="ko-KR" b="1" dirty="0"/>
              <a:t>(</a:t>
            </a:r>
            <a:r>
              <a:rPr lang="ko-KR" altLang="en-US" b="1" dirty="0"/>
              <a:t>값</a:t>
            </a:r>
            <a:r>
              <a:rPr lang="en-US" altLang="ko-KR" b="1" dirty="0"/>
              <a:t>1, </a:t>
            </a:r>
            <a:r>
              <a:rPr lang="ko-KR" altLang="en-US" b="1" dirty="0"/>
              <a:t>값</a:t>
            </a:r>
            <a:r>
              <a:rPr lang="en-US" altLang="ko-KR" b="1" dirty="0"/>
              <a:t>2) 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347647"/>
            <a:ext cx="7200800" cy="11405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353885" y="3717032"/>
            <a:ext cx="6419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문자는 </a:t>
            </a:r>
            <a:r>
              <a:rPr lang="ko-KR" altLang="en-US" dirty="0" err="1" smtClean="0"/>
              <a:t>홑따옴표</a:t>
            </a:r>
            <a:r>
              <a:rPr lang="ko-KR" altLang="en-US" dirty="0" smtClean="0"/>
              <a:t> 사용함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한줄</a:t>
            </a:r>
            <a:r>
              <a:rPr lang="ko-KR" altLang="en-US" dirty="0" smtClean="0"/>
              <a:t> 주석 처리는 </a:t>
            </a:r>
            <a:r>
              <a:rPr lang="en-US" altLang="ko-KR" dirty="0" smtClean="0"/>
              <a:t>(--) , </a:t>
            </a:r>
            <a:r>
              <a:rPr lang="ko-KR" altLang="en-US" dirty="0" smtClean="0"/>
              <a:t>여러 줄 주석은 </a:t>
            </a:r>
            <a:r>
              <a:rPr lang="en-US" altLang="ko-KR" dirty="0" smtClean="0"/>
              <a:t>/* ~ */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418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64568" y="1340768"/>
            <a:ext cx="813690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▷ 자료 조회</a:t>
            </a:r>
            <a:r>
              <a:rPr lang="en-US" altLang="ko-KR" dirty="0"/>
              <a:t>(select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   </a:t>
            </a:r>
            <a:r>
              <a:rPr lang="en-US" altLang="ko-KR" b="1" dirty="0" smtClean="0">
                <a:solidFill>
                  <a:srgbClr val="C00000"/>
                </a:solidFill>
              </a:rPr>
              <a:t>SELECT </a:t>
            </a:r>
            <a:r>
              <a:rPr lang="ko-KR" altLang="en-US" b="1" dirty="0" err="1"/>
              <a:t>칼럼명</a:t>
            </a: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FROM </a:t>
            </a:r>
            <a:r>
              <a:rPr lang="ko-KR" altLang="en-US" b="1" dirty="0" smtClean="0"/>
              <a:t>테이블이름 </a:t>
            </a:r>
            <a:r>
              <a:rPr lang="en-US" altLang="ko-KR" b="1" dirty="0"/>
              <a:t>(</a:t>
            </a:r>
            <a:r>
              <a:rPr lang="ko-KR" altLang="en-US" b="1" dirty="0" smtClean="0">
                <a:solidFill>
                  <a:srgbClr val="0070C0"/>
                </a:solidFill>
              </a:rPr>
              <a:t>전체 자료 조회</a:t>
            </a:r>
            <a:r>
              <a:rPr lang="en-US" altLang="ko-KR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en-US" altLang="ko-KR" b="1" dirty="0">
                <a:solidFill>
                  <a:srgbClr val="C00000"/>
                </a:solidFill>
              </a:rPr>
              <a:t>SELECT </a:t>
            </a:r>
            <a:r>
              <a:rPr lang="ko-KR" altLang="en-US" b="1" dirty="0" err="1"/>
              <a:t>칼럼명</a:t>
            </a:r>
            <a:r>
              <a:rPr lang="en-US" altLang="ko-KR" b="1" dirty="0">
                <a:solidFill>
                  <a:srgbClr val="C00000"/>
                </a:solidFill>
              </a:rPr>
              <a:t> FROM </a:t>
            </a:r>
            <a:r>
              <a:rPr lang="ko-KR" altLang="en-US" b="1" dirty="0"/>
              <a:t>테이블이름 </a:t>
            </a:r>
            <a:r>
              <a:rPr lang="en-US" altLang="ko-KR" b="1" dirty="0" smtClean="0">
                <a:solidFill>
                  <a:srgbClr val="C00000"/>
                </a:solidFill>
              </a:rPr>
              <a:t>WHERE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칼럼명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= </a:t>
            </a:r>
            <a:r>
              <a:rPr lang="ko-KR" altLang="en-US" b="1" dirty="0" smtClean="0"/>
              <a:t>값 </a:t>
            </a:r>
            <a:r>
              <a:rPr lang="en-US" altLang="ko-KR" b="1" dirty="0" smtClean="0"/>
              <a:t>(</a:t>
            </a:r>
            <a:r>
              <a:rPr lang="ko-KR" altLang="en-US" b="1" dirty="0" smtClean="0">
                <a:solidFill>
                  <a:srgbClr val="0070C0"/>
                </a:solidFill>
              </a:rPr>
              <a:t>특정 </a:t>
            </a:r>
            <a:r>
              <a:rPr lang="ko-KR" altLang="en-US" b="1" dirty="0">
                <a:solidFill>
                  <a:srgbClr val="0070C0"/>
                </a:solidFill>
              </a:rPr>
              <a:t>자료 </a:t>
            </a:r>
            <a:r>
              <a:rPr lang="ko-KR" altLang="en-US" b="1" dirty="0" smtClean="0">
                <a:solidFill>
                  <a:srgbClr val="0070C0"/>
                </a:solidFill>
              </a:rPr>
              <a:t>조회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2780928"/>
            <a:ext cx="4869602" cy="19204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5008226"/>
            <a:ext cx="2023289" cy="10850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694" y="5017420"/>
            <a:ext cx="1165961" cy="10440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853" y="5248759"/>
            <a:ext cx="4000847" cy="5410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3749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80592" y="1340768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▷ 자료 조회</a:t>
            </a:r>
            <a:r>
              <a:rPr lang="en-US" altLang="ko-KR" dirty="0"/>
              <a:t>(select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정렬하기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   </a:t>
            </a:r>
            <a:r>
              <a:rPr lang="en-US" altLang="ko-KR" b="1" dirty="0" smtClean="0">
                <a:solidFill>
                  <a:srgbClr val="C00000"/>
                </a:solidFill>
              </a:rPr>
              <a:t>SELECT </a:t>
            </a:r>
            <a:r>
              <a:rPr lang="ko-KR" altLang="en-US" b="1" dirty="0" err="1" smtClean="0"/>
              <a:t>칼럼명</a:t>
            </a:r>
            <a:r>
              <a:rPr lang="en-US" altLang="ko-KR" b="1" dirty="0" smtClean="0">
                <a:solidFill>
                  <a:srgbClr val="C00000"/>
                </a:solidFill>
              </a:rPr>
              <a:t> FROM </a:t>
            </a:r>
            <a:r>
              <a:rPr lang="ko-KR" altLang="en-US" b="1" dirty="0" smtClean="0"/>
              <a:t>테이블이름 </a:t>
            </a:r>
            <a:r>
              <a:rPr lang="en-US" altLang="ko-KR" b="1" dirty="0" smtClean="0">
                <a:solidFill>
                  <a:srgbClr val="C00000"/>
                </a:solidFill>
              </a:rPr>
              <a:t>ORDER BY </a:t>
            </a:r>
            <a:r>
              <a:rPr lang="ko-KR" altLang="en-US" b="1" dirty="0" err="1" smtClean="0"/>
              <a:t>칼럼명</a:t>
            </a:r>
            <a:r>
              <a:rPr lang="ko-KR" altLang="en-US" b="1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DESC</a:t>
            </a:r>
            <a:endParaRPr lang="en-US" altLang="ko-KR" dirty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420888"/>
            <a:ext cx="5258318" cy="1368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4149080"/>
            <a:ext cx="1815474" cy="11521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511" y="4185084"/>
            <a:ext cx="1822186" cy="10801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7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7501</TotalTime>
  <Words>594</Words>
  <Application>Microsoft Office PowerPoint</Application>
  <PresentationFormat>A4 용지(210x297mm)</PresentationFormat>
  <Paragraphs>144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휴먼엑스포</vt:lpstr>
      <vt:lpstr>Arial</vt:lpstr>
      <vt:lpstr>Wingdings</vt:lpstr>
      <vt:lpstr>Office 테마</vt:lpstr>
      <vt:lpstr>9장. 데이터베이스(DB)</vt:lpstr>
      <vt:lpstr> sqlite3</vt:lpstr>
      <vt:lpstr> sqlite3</vt:lpstr>
      <vt:lpstr> sqlite3</vt:lpstr>
      <vt:lpstr> sqlite3</vt:lpstr>
      <vt:lpstr> Member 테이블 생성하기</vt:lpstr>
      <vt:lpstr> sqlite3</vt:lpstr>
      <vt:lpstr> sqlite3</vt:lpstr>
      <vt:lpstr> sqlite3</vt:lpstr>
      <vt:lpstr> sqlite3</vt:lpstr>
      <vt:lpstr> sqlite3</vt:lpstr>
      <vt:lpstr> sqlite3</vt:lpstr>
      <vt:lpstr> sqlite3</vt:lpstr>
      <vt:lpstr> 파이썬으로 DB 관리</vt:lpstr>
      <vt:lpstr> DB – 사원 관리</vt:lpstr>
      <vt:lpstr> DB – 사원 관리</vt:lpstr>
      <vt:lpstr> DB – 사원 관리</vt:lpstr>
      <vt:lpstr> DB – 사원 관리</vt:lpstr>
      <vt:lpstr> DB – 사원 관리</vt:lpstr>
      <vt:lpstr> DB – book 관리</vt:lpstr>
      <vt:lpstr> DB – book 관리</vt:lpstr>
      <vt:lpstr> DB – book 관리</vt:lpstr>
      <vt:lpstr> DB – book 관리</vt:lpstr>
      <vt:lpstr> DB – book 관리</vt:lpstr>
      <vt:lpstr> DB – book 관리</vt:lpstr>
      <vt:lpstr> DB – book 관리</vt:lpstr>
      <vt:lpstr> DB – book 관리</vt:lpstr>
      <vt:lpstr> DB – book 관리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407</cp:revision>
  <dcterms:created xsi:type="dcterms:W3CDTF">2019-03-04T02:36:55Z</dcterms:created>
  <dcterms:modified xsi:type="dcterms:W3CDTF">2023-04-26T22:31:10Z</dcterms:modified>
</cp:coreProperties>
</file>