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51" r:id="rId3"/>
    <p:sldId id="375" r:id="rId4"/>
    <p:sldId id="438" r:id="rId5"/>
    <p:sldId id="373" r:id="rId6"/>
    <p:sldId id="439" r:id="rId7"/>
    <p:sldId id="376" r:id="rId8"/>
    <p:sldId id="381" r:id="rId9"/>
    <p:sldId id="365" r:id="rId10"/>
    <p:sldId id="377" r:id="rId11"/>
    <p:sldId id="382" r:id="rId12"/>
    <p:sldId id="400" r:id="rId13"/>
    <p:sldId id="378" r:id="rId14"/>
    <p:sldId id="379" r:id="rId15"/>
    <p:sldId id="384" r:id="rId16"/>
    <p:sldId id="380" r:id="rId17"/>
    <p:sldId id="383" r:id="rId18"/>
    <p:sldId id="431" r:id="rId19"/>
    <p:sldId id="402" r:id="rId20"/>
    <p:sldId id="432" r:id="rId21"/>
    <p:sldId id="440" r:id="rId22"/>
    <p:sldId id="403" r:id="rId23"/>
    <p:sldId id="433" r:id="rId24"/>
    <p:sldId id="407" r:id="rId25"/>
    <p:sldId id="408" r:id="rId26"/>
    <p:sldId id="441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4" r:id="rId40"/>
    <p:sldId id="426" r:id="rId41"/>
    <p:sldId id="425" r:id="rId42"/>
    <p:sldId id="427" r:id="rId43"/>
    <p:sldId id="428" r:id="rId44"/>
    <p:sldId id="434" r:id="rId45"/>
    <p:sldId id="435" r:id="rId46"/>
    <p:sldId id="436" r:id="rId47"/>
    <p:sldId id="437" r:id="rId48"/>
    <p:sldId id="429" r:id="rId49"/>
    <p:sldId id="430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>
      <p:cViewPr varScale="1">
        <p:scale>
          <a:sx n="82" d="100"/>
          <a:sy n="82" d="100"/>
        </p:scale>
        <p:origin x="1454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oracle.com/javaee/5/tutorial/doc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538615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Tag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page </a:t>
            </a:r>
            <a:r>
              <a:rPr lang="ko-KR" altLang="en-US" sz="2200" b="1" dirty="0" err="1" smtClean="0"/>
              <a:t>디렉티브</a:t>
            </a:r>
            <a:r>
              <a:rPr lang="ko-KR" altLang="en-US" sz="2200" b="1" dirty="0" smtClean="0"/>
              <a:t> 태그 </a:t>
            </a:r>
            <a:r>
              <a:rPr lang="en-US" altLang="ko-KR" sz="2200" b="1" dirty="0" smtClean="0"/>
              <a:t>– </a:t>
            </a:r>
            <a:r>
              <a:rPr lang="en-US" altLang="ko-KR" sz="2200" b="1" dirty="0" err="1" smtClean="0"/>
              <a:t>contentType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속성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정보를 설정하는 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콘텐츠</a:t>
            </a:r>
            <a:r>
              <a:rPr lang="ko-KR" altLang="en-US" dirty="0" smtClean="0"/>
              <a:t> 문서의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자바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사용 여부 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392211"/>
            <a:ext cx="2573061" cy="1659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5" y="3451680"/>
            <a:ext cx="4877605" cy="2209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22" y="4742009"/>
            <a:ext cx="2500143" cy="1279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152801" y="3356308"/>
            <a:ext cx="5184576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6" y="2575436"/>
            <a:ext cx="5328592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contentType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/>
              <a:t>= “</a:t>
            </a:r>
            <a:r>
              <a:rPr lang="ko-KR" altLang="en-US" b="1" dirty="0" smtClean="0"/>
              <a:t>문서의 유형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import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0566" y="1736454"/>
            <a:ext cx="4834205" cy="40862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import </a:t>
            </a:r>
            <a:r>
              <a:rPr lang="en-US" altLang="ko-KR" b="1" dirty="0" smtClean="0"/>
              <a:t>= “</a:t>
            </a:r>
            <a:r>
              <a:rPr lang="ko-KR" altLang="en-US" b="1" dirty="0" smtClean="0"/>
              <a:t>자바클래스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66" y="2278900"/>
            <a:ext cx="6462320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97216" y="3140968"/>
            <a:ext cx="1872208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p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age_directive.jsp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00807"/>
            <a:ext cx="5578324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429000"/>
            <a:ext cx="4016088" cy="1379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5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61926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session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7027" y="1628800"/>
            <a:ext cx="483420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session</a:t>
            </a:r>
            <a:r>
              <a:rPr lang="en-US" altLang="ko-KR" b="1" dirty="0" smtClean="0"/>
              <a:t>=“true”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8344" y="217971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세션은 일반적으로 웹 애플리케이션이 실행되는 동안 사용자가 웹 애플리케이션의 데이터를 가져와 확인할 수 있는 권한을 </a:t>
            </a:r>
            <a:r>
              <a:rPr lang="ko-KR" altLang="en-US" sz="1600" dirty="0" err="1" smtClean="0"/>
              <a:t>부여받기</a:t>
            </a:r>
            <a:r>
              <a:rPr lang="ko-KR" altLang="en-US" sz="1600" dirty="0" smtClean="0"/>
              <a:t> 위해 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사용자가 쇼핑몰에 로그인하여 로그아웃 </a:t>
            </a:r>
            <a:r>
              <a:rPr lang="ko-KR" altLang="en-US" sz="1600" dirty="0" err="1" smtClean="0"/>
              <a:t>될때까지</a:t>
            </a:r>
            <a:r>
              <a:rPr lang="ko-KR" altLang="en-US" sz="1600" dirty="0" smtClean="0"/>
              <a:t> 모든 데이터 및 페이지에 접근할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3811106"/>
            <a:ext cx="554461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buffer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07027" y="4437112"/>
            <a:ext cx="483420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buffer</a:t>
            </a:r>
            <a:r>
              <a:rPr lang="en-US" altLang="ko-KR" b="1" dirty="0" smtClean="0"/>
              <a:t>=“32KB”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8344" y="4964975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 출력 버퍼 크기를 설정하는 데 사용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 버퍼 크기는 서버의 고유한 값으로 </a:t>
            </a:r>
            <a:r>
              <a:rPr lang="en-US" altLang="ko-KR" sz="1600" dirty="0" smtClean="0"/>
              <a:t>8KB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 버퍼에 내용이 최소한 </a:t>
            </a:r>
            <a:r>
              <a:rPr lang="en-US" altLang="ko-KR" sz="1600" dirty="0" smtClean="0"/>
              <a:t>8KB </a:t>
            </a:r>
            <a:r>
              <a:rPr lang="ko-KR" altLang="en-US" sz="1600" dirty="0" smtClean="0"/>
              <a:t>누적될 때까지 웹 브라우저에 전송되지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12" y="3007078"/>
            <a:ext cx="4500500" cy="3240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errerPage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84648" y="1652225"/>
            <a:ext cx="562629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</a:t>
            </a:r>
            <a:r>
              <a:rPr lang="en-US" altLang="ko-KR" b="1" dirty="0" smtClean="0"/>
              <a:t> </a:t>
            </a:r>
            <a:r>
              <a:rPr lang="en-US" altLang="ko-KR" b="1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errorPage</a:t>
            </a:r>
            <a:r>
              <a:rPr lang="en-US" altLang="ko-KR" b="1" dirty="0" smtClean="0"/>
              <a:t>=“</a:t>
            </a:r>
            <a:r>
              <a:rPr lang="en-US" altLang="ko-KR" b="1" dirty="0" err="1" smtClean="0"/>
              <a:t>error_msg.jsp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790" y="2135758"/>
            <a:ext cx="831972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errorPage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속성은 현재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페이지가 실행되는 동안 오류가 발생하면 특정 오류 페이지로 이동하는 데 사용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41790" y="2930182"/>
            <a:ext cx="4503298" cy="3551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r="21831" b="50000"/>
          <a:stretch/>
        </p:blipFill>
        <p:spPr>
          <a:xfrm>
            <a:off x="5529064" y="4048845"/>
            <a:ext cx="3894482" cy="11083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3651595"/>
            <a:ext cx="2088232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rror_page.jsp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1" y="3419867"/>
            <a:ext cx="4787751" cy="1886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3645024"/>
            <a:ext cx="1584176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rror_msg.jsp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21" y="1385293"/>
            <a:ext cx="4768163" cy="147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7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7027" y="1652225"/>
            <a:ext cx="382609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include file</a:t>
            </a:r>
            <a:r>
              <a:rPr lang="en-US" altLang="ko-KR" b="1" dirty="0" smtClean="0"/>
              <a:t>=“</a:t>
            </a:r>
            <a:r>
              <a:rPr lang="ko-KR" altLang="en-US" b="1" dirty="0" smtClean="0"/>
              <a:t>파일명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1" y="2234203"/>
            <a:ext cx="763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특정 영역에 외부 파일의 내용을 포함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nclude </a:t>
            </a:r>
            <a:r>
              <a:rPr lang="ko-KR" altLang="en-US" sz="1600" dirty="0" err="1" smtClean="0"/>
              <a:t>디렉티브</a:t>
            </a:r>
            <a:r>
              <a:rPr lang="ko-KR" altLang="en-US" sz="1600" dirty="0" smtClean="0"/>
              <a:t> 태그는 머리글과 바닥글과 같은 공통된 부분을 별도의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파일을 만들어 모듈화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18" y="3717032"/>
            <a:ext cx="4853545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09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0"/>
          <a:stretch/>
        </p:blipFill>
        <p:spPr>
          <a:xfrm>
            <a:off x="1928663" y="4941168"/>
            <a:ext cx="5433531" cy="981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628800"/>
            <a:ext cx="4599221" cy="302433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70267" y="4778160"/>
            <a:ext cx="1983854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include/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footer.jsp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241032" y="2077184"/>
            <a:ext cx="1944216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include/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header.jsp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1916832"/>
            <a:ext cx="1872208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nclude/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4671465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5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액션 태그</a:t>
            </a:r>
            <a:endParaRPr lang="en-US" altLang="ko-KR" sz="2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서버나 클라이언트에게 어떤 행동을 하도록 명령하는 태그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&lt;% … %&gt;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같은 스크립트 태그 형식이 아닌 </a:t>
            </a:r>
            <a:r>
              <a:rPr lang="en-US" altLang="ko-KR" b="1" dirty="0" smtClean="0">
                <a:solidFill>
                  <a:srgbClr val="C00000"/>
                </a:solidFill>
              </a:rPr>
              <a:t>XML </a:t>
            </a:r>
            <a:r>
              <a:rPr lang="ko-KR" altLang="en-US" b="1" dirty="0" smtClean="0">
                <a:solidFill>
                  <a:srgbClr val="C00000"/>
                </a:solidFill>
              </a:rPr>
              <a:t>형식 </a:t>
            </a:r>
            <a:r>
              <a:rPr lang="en-US" altLang="ko-KR" b="1" dirty="0" smtClean="0">
                <a:solidFill>
                  <a:srgbClr val="C0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jsp</a:t>
            </a:r>
            <a:r>
              <a:rPr lang="en-US" altLang="ko-KR" b="1" dirty="0" smtClean="0">
                <a:solidFill>
                  <a:srgbClr val="C00000"/>
                </a:solidFill>
              </a:rPr>
              <a:t>: …/&gt;</a:t>
            </a:r>
            <a:r>
              <a:rPr lang="ko-KR" altLang="en-US" b="1" dirty="0" smtClean="0"/>
              <a:t>을 사용함 </a:t>
            </a:r>
            <a:endParaRPr lang="en-US" altLang="ko-KR" b="1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42460"/>
              </p:ext>
            </p:extLst>
          </p:nvPr>
        </p:nvGraphicFramePr>
        <p:xfrm>
          <a:off x="848544" y="2708920"/>
          <a:ext cx="8784976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액션 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forward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jsp:forward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다른 페이지로의 이동과 같은 페이지 흐름 제어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include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jsp:include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외부 페이지의 내용을 포함하거나 페이지를 모듈화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param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jsp:param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&lt;</a:t>
                      </a:r>
                      <a:r>
                        <a:rPr lang="en-US" altLang="ko-KR" sz="1600" dirty="0" err="1" smtClean="0"/>
                        <a:t>jsp:forward</a:t>
                      </a:r>
                      <a:r>
                        <a:rPr lang="en-US" altLang="ko-KR" sz="1600" dirty="0" smtClean="0"/>
                        <a:t>&gt;, &lt;</a:t>
                      </a:r>
                      <a:r>
                        <a:rPr lang="en-US" altLang="ko-KR" sz="1600" dirty="0" err="1" smtClean="0"/>
                        <a:t>jsp:include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태그에 인자를 추가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useBean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jsp:useBean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</a:t>
                      </a:r>
                      <a:r>
                        <a:rPr lang="ko-KR" altLang="en-US" sz="1600" dirty="0" err="1" smtClean="0"/>
                        <a:t>자바빈즈를</a:t>
                      </a:r>
                      <a:r>
                        <a:rPr lang="ko-KR" altLang="en-US" sz="1600" dirty="0" smtClean="0"/>
                        <a:t> 설정함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setProperty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jsp:setProperty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프로퍼티값을</a:t>
                      </a:r>
                      <a:r>
                        <a:rPr lang="ko-KR" altLang="en-US" sz="1600" dirty="0" smtClean="0"/>
                        <a:t> 설정함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getProperty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jsp:getProperty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프로퍼티값을</a:t>
                      </a:r>
                      <a:r>
                        <a:rPr lang="ko-KR" altLang="en-US" sz="1600" dirty="0" smtClean="0"/>
                        <a:t> 얻어옴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14096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</a:rPr>
              <a:t>스크립트 태그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(script tag)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65365"/>
              </p:ext>
            </p:extLst>
          </p:nvPr>
        </p:nvGraphicFramePr>
        <p:xfrm>
          <a:off x="992560" y="3789040"/>
          <a:ext cx="8136904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스크립트 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선언문</a:t>
                      </a:r>
                      <a:r>
                        <a:rPr lang="en-US" altLang="ko-KR" sz="1600" dirty="0" smtClean="0"/>
                        <a:t>(declaration)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%!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자바 변수나 </a:t>
                      </a:r>
                      <a:r>
                        <a:rPr lang="ko-KR" altLang="en-US" sz="1600" dirty="0" err="1" smtClean="0"/>
                        <a:t>메소드를</a:t>
                      </a:r>
                      <a:r>
                        <a:rPr lang="ko-KR" altLang="en-US" sz="1600" dirty="0" smtClean="0"/>
                        <a:t> 정의하는 데 사용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스크립트릿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scriptlet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C00000"/>
                          </a:solidFill>
                        </a:rPr>
                        <a:t>  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자바 </a:t>
                      </a:r>
                      <a:r>
                        <a:rPr lang="ko-KR" altLang="en-US" sz="1600" dirty="0" err="1" smtClean="0"/>
                        <a:t>로직</a:t>
                      </a:r>
                      <a:r>
                        <a:rPr lang="ko-KR" altLang="en-US" sz="1600" dirty="0" smtClean="0"/>
                        <a:t> 코드를 작성하는 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표현문</a:t>
                      </a:r>
                      <a:r>
                        <a:rPr lang="en-US" altLang="ko-KR" sz="1600" dirty="0" smtClean="0"/>
                        <a:t>(expression)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%=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</a:rPr>
                        <a:t>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변수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호출 결과를 문자열로 출력해 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 </a:t>
            </a:r>
            <a:r>
              <a:rPr lang="ko-KR" altLang="en-US" sz="2200" b="1" dirty="0" smtClean="0"/>
              <a:t>태그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스크립트 태그 </a:t>
            </a:r>
            <a:r>
              <a:rPr lang="en-US" altLang="ko-KR" dirty="0"/>
              <a:t>: HTML </a:t>
            </a:r>
            <a:r>
              <a:rPr lang="ko-KR" altLang="en-US" dirty="0"/>
              <a:t>코드에</a:t>
            </a:r>
            <a:r>
              <a:rPr lang="en-US" altLang="ko-KR" dirty="0"/>
              <a:t> </a:t>
            </a:r>
            <a:r>
              <a:rPr lang="ko-KR" altLang="en-US" dirty="0"/>
              <a:t>자바 코드를 넣어 프로그램을 수행하는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디렉티브</a:t>
            </a:r>
            <a:r>
              <a:rPr lang="ko-KR" altLang="en-US" b="1" dirty="0" smtClean="0"/>
              <a:t> 태그 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액션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서버에 어떤 작동을 행하도록 명령을 지시하는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JSON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581128"/>
            <a:ext cx="4453750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71071" y="1052736"/>
            <a:ext cx="8527628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XML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/>
              <a:t>M</a:t>
            </a:r>
            <a:r>
              <a:rPr lang="en-US" altLang="ko-KR" dirty="0"/>
              <a:t>arkup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anguage)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데이터를 </a:t>
            </a:r>
            <a:r>
              <a:rPr lang="ko-KR" altLang="en-US" sz="1600" dirty="0"/>
              <a:t>정의하는 규칙을 제공하는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다른 프로그래밍 언어와 달리 </a:t>
            </a:r>
            <a:r>
              <a:rPr lang="en-US" altLang="ko-KR" sz="1600" dirty="0"/>
              <a:t>XML</a:t>
            </a:r>
            <a:r>
              <a:rPr lang="ko-KR" altLang="en-US" sz="1600" dirty="0"/>
              <a:t>은 자체적으로 컴퓨팅 작업을 수행할 수 </a:t>
            </a:r>
            <a:r>
              <a:rPr lang="ko-KR" altLang="en-US" sz="1600" dirty="0" smtClean="0"/>
              <a:t>없다</a:t>
            </a:r>
            <a:r>
              <a:rPr lang="en-US" altLang="ko-KR" sz="1600" dirty="0"/>
              <a:t>. </a:t>
            </a:r>
            <a:r>
              <a:rPr lang="ko-KR" altLang="en-US" sz="1600" dirty="0"/>
              <a:t>대신 구조적 데이터 관리를 위해 모든 프로그래밍 언어 또는 소프트웨어를 구현할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Markup </a:t>
            </a:r>
            <a:r>
              <a:rPr lang="en-US" altLang="ko-KR" sz="1600" dirty="0"/>
              <a:t>Language</a:t>
            </a:r>
            <a:r>
              <a:rPr lang="ko-KR" altLang="en-US" sz="1600" dirty="0"/>
              <a:t>의 예로는 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HTML</a:t>
            </a:r>
            <a:r>
              <a:rPr lang="ko-KR" altLang="en-US" sz="1600" dirty="0"/>
              <a:t>의 태그는 이미 약속한 </a:t>
            </a:r>
            <a:r>
              <a:rPr lang="ko-KR" altLang="en-US" sz="1600" dirty="0" smtClean="0"/>
              <a:t>태그들만 사용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XML </a:t>
            </a:r>
            <a:r>
              <a:rPr lang="ko-KR" altLang="en-US" sz="1600" dirty="0"/>
              <a:t>태그는 </a:t>
            </a:r>
            <a:r>
              <a:rPr lang="ko-KR" altLang="en-US" sz="1600" dirty="0" smtClean="0"/>
              <a:t>사용자 임의로 </a:t>
            </a:r>
            <a:r>
              <a:rPr lang="ko-KR" altLang="en-US" sz="1600" dirty="0"/>
              <a:t>만들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고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r>
              <a:rPr lang="ko-KR" altLang="en-US" sz="1600" dirty="0"/>
              <a:t>필요한 정보들을 받거나 줄 수 있는 데이터형태를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 예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설정이나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App View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86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295757"/>
            <a:ext cx="4176464" cy="1776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33884" y="1196752"/>
            <a:ext cx="78075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– </a:t>
            </a:r>
            <a:r>
              <a:rPr lang="ko-KR" altLang="en-US" sz="1600" dirty="0" smtClean="0"/>
              <a:t>자바스크립트 객체 표기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서버에서 </a:t>
            </a:r>
            <a:r>
              <a:rPr lang="ko-KR" altLang="en-US" sz="1600" dirty="0"/>
              <a:t>클라이언트로 데이터를 보낼 때 사용하는 양식</a:t>
            </a:r>
            <a:r>
              <a:rPr lang="en-US" altLang="ko-KR" sz="1600" dirty="0"/>
              <a:t>. </a:t>
            </a:r>
            <a:r>
              <a:rPr lang="ko-KR" altLang="en-US" sz="1600" dirty="0"/>
              <a:t>클라이언트가 사용하는 언어에 관계 없이 통일된 데이터를 주고받을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XML</a:t>
            </a:r>
            <a:r>
              <a:rPr lang="ko-KR" altLang="en-US" sz="1600" dirty="0" smtClean="0"/>
              <a:t>의 단점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가독성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용량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보완하여 현재 많이 사용되어 지고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59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forward </a:t>
            </a:r>
            <a:r>
              <a:rPr lang="ko-KR" altLang="en-US" sz="2000" b="1" dirty="0" smtClean="0"/>
              <a:t>액션 태그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JSP page</a:t>
            </a:r>
            <a:r>
              <a:rPr lang="ko-KR" altLang="en-US" dirty="0" smtClean="0"/>
              <a:t>에서 다른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로 이동하는 태그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6696" y="2179814"/>
            <a:ext cx="387592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page=“</a:t>
            </a:r>
            <a:r>
              <a:rPr lang="ko-KR" altLang="en-US" b="1" dirty="0" smtClean="0">
                <a:solidFill>
                  <a:schemeClr val="tx1"/>
                </a:solidFill>
              </a:rPr>
              <a:t>파일명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/>
          <a:stretch/>
        </p:blipFill>
        <p:spPr>
          <a:xfrm>
            <a:off x="1856656" y="2825810"/>
            <a:ext cx="6072166" cy="2835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61112" y="3263310"/>
            <a:ext cx="2322258" cy="3618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action_tag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forward.jsp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4314494"/>
            <a:ext cx="4961050" cy="1501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4" y="1509673"/>
            <a:ext cx="7822905" cy="2239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1182" y="1700808"/>
            <a:ext cx="2808312" cy="3618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action_tag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forward_date.jsp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67846" y="5322605"/>
            <a:ext cx="2022833" cy="79208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현재 페이지의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url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제어권을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가짐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7255879" y="4789948"/>
            <a:ext cx="360039" cy="53265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91582" y="4242486"/>
            <a:ext cx="3744416" cy="48265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err="1" smtClean="0"/>
              <a:t>param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액션 태그 </a:t>
            </a:r>
            <a:endParaRPr lang="en-US" altLang="ko-KR" sz="2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현재 </a:t>
            </a:r>
            <a:r>
              <a:rPr lang="en-US" altLang="ko-KR" b="1" dirty="0" err="1" smtClean="0"/>
              <a:t>jsp</a:t>
            </a:r>
            <a:r>
              <a:rPr lang="en-US" altLang="ko-KR" b="1" dirty="0" smtClean="0"/>
              <a:t> page</a:t>
            </a:r>
            <a:r>
              <a:rPr lang="ko-KR" altLang="en-US" b="1" dirty="0" smtClean="0"/>
              <a:t>에서 다른 </a:t>
            </a:r>
            <a:r>
              <a:rPr lang="en-US" altLang="ko-KR" b="1" dirty="0" smtClean="0"/>
              <a:t>page</a:t>
            </a:r>
            <a:r>
              <a:rPr lang="ko-KR" altLang="en-US" b="1" dirty="0" smtClean="0"/>
              <a:t>에 정보를 전달하는 태그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 태그는 단독으로 사용되지 못하며 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jsp:forward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내부에 사용됨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7784" y="3216235"/>
            <a:ext cx="7047793" cy="19409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page=“</a:t>
            </a:r>
            <a:r>
              <a:rPr lang="ko-KR" altLang="en-US" b="1" dirty="0" smtClean="0">
                <a:solidFill>
                  <a:schemeClr val="tx1"/>
                </a:solidFill>
              </a:rPr>
              <a:t>파일명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   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jsp:param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name=“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매개변수명</a:t>
            </a:r>
            <a:r>
              <a:rPr lang="en-US" altLang="ko-KR" b="1" dirty="0" smtClean="0">
                <a:solidFill>
                  <a:schemeClr val="tx1"/>
                </a:solidFill>
              </a:rPr>
              <a:t>1” value=“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매개변수값</a:t>
            </a:r>
            <a:r>
              <a:rPr lang="en-US" altLang="ko-KR" b="1" dirty="0" smtClean="0">
                <a:solidFill>
                  <a:schemeClr val="tx1"/>
                </a:solidFill>
              </a:rPr>
              <a:t>1” 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   &lt;</a:t>
            </a:r>
            <a:r>
              <a:rPr lang="en-US" altLang="ko-KR" b="1" dirty="0" err="1">
                <a:solidFill>
                  <a:srgbClr val="00B050"/>
                </a:solidFill>
              </a:rPr>
              <a:t>jsp:param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name=“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매개변수명</a:t>
            </a:r>
            <a:r>
              <a:rPr lang="en-US" altLang="ko-KR" b="1" dirty="0" smtClean="0">
                <a:solidFill>
                  <a:schemeClr val="tx1"/>
                </a:solidFill>
              </a:rPr>
              <a:t>2” </a:t>
            </a:r>
            <a:r>
              <a:rPr lang="en-US" altLang="ko-KR" b="1" dirty="0">
                <a:solidFill>
                  <a:schemeClr val="tx1"/>
                </a:solidFill>
              </a:rPr>
              <a:t>value=“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매개변수값</a:t>
            </a:r>
            <a:r>
              <a:rPr lang="en-US" altLang="ko-KR" b="1" dirty="0" smtClean="0">
                <a:solidFill>
                  <a:schemeClr val="tx1"/>
                </a:solidFill>
              </a:rPr>
              <a:t>2” </a:t>
            </a:r>
            <a:r>
              <a:rPr lang="en-US" altLang="ko-KR" b="1" dirty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74802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아이디와 이름 전달하기 </a:t>
            </a:r>
            <a:r>
              <a:rPr lang="en-US" altLang="ko-KR" sz="2000" b="1" dirty="0" smtClean="0"/>
              <a:t>– forward, </a:t>
            </a:r>
            <a:r>
              <a:rPr lang="en-US" altLang="ko-KR" sz="2000" b="1" dirty="0" err="1" smtClean="0"/>
              <a:t>param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349338"/>
            <a:ext cx="5590621" cy="2375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05128" y="2169318"/>
            <a:ext cx="2200279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ction/param1.jsp</a:t>
            </a:r>
          </a:p>
        </p:txBody>
      </p:sp>
    </p:spTree>
    <p:extLst>
      <p:ext uri="{BB962C8B-B14F-4D97-AF65-F5344CB8AC3E}">
        <p14:creationId xmlns:p14="http://schemas.microsoft.com/office/powerpoint/2010/main" val="2573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08820"/>
            <a:ext cx="6129681" cy="1049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82633" y="1628800"/>
            <a:ext cx="2601289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action/param1_data.jsp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05" y="3356992"/>
            <a:ext cx="4168501" cy="1425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08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095" y="1124744"/>
            <a:ext cx="8133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제목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한글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과 현재 날짜 전달하기 </a:t>
            </a:r>
            <a:r>
              <a:rPr lang="en-US" altLang="ko-KR" sz="2000" b="1" dirty="0" smtClean="0"/>
              <a:t>– include, </a:t>
            </a:r>
            <a:r>
              <a:rPr lang="en-US" altLang="ko-KR" sz="2000" b="1" dirty="0" err="1" smtClean="0"/>
              <a:t>param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 </a:t>
            </a:r>
            <a:endParaRPr lang="en-US" altLang="ko-KR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 b="92805"/>
          <a:stretch/>
        </p:blipFill>
        <p:spPr>
          <a:xfrm>
            <a:off x="895874" y="2904726"/>
            <a:ext cx="6334844" cy="20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1844824"/>
            <a:ext cx="4248472" cy="7236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한글인 경우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인코딩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디코딩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클래스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java.net.URLEncoder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-&gt;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java.net.Decoder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448228"/>
            <a:ext cx="8642931" cy="21410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1420" y="3252023"/>
            <a:ext cx="201808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action/param2.jsp</a:t>
            </a:r>
          </a:p>
        </p:txBody>
      </p:sp>
    </p:spTree>
    <p:extLst>
      <p:ext uri="{BB962C8B-B14F-4D97-AF65-F5344CB8AC3E}">
        <p14:creationId xmlns:p14="http://schemas.microsoft.com/office/powerpoint/2010/main" val="2399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6" r="12997" b="9084"/>
          <a:stretch/>
        </p:blipFill>
        <p:spPr>
          <a:xfrm>
            <a:off x="1280592" y="2013224"/>
            <a:ext cx="7361208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1" b="92735"/>
          <a:stretch/>
        </p:blipFill>
        <p:spPr>
          <a:xfrm>
            <a:off x="1280592" y="1484784"/>
            <a:ext cx="5256584" cy="246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185493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action/param2_data.jsp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4149080"/>
            <a:ext cx="3600400" cy="1842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9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</a:t>
            </a:r>
            <a:r>
              <a:rPr lang="en-US" altLang="ko-KR" sz="2000" b="1" dirty="0" smtClean="0"/>
              <a:t>(beans)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 코드를 사용하여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작성하는 방법이다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자바코드와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코드를 함께 작성하면 기능을 확장하거나 코드를 재사용하는데 어려움이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페이지에서 화면을 표현하기 위한 </a:t>
            </a:r>
            <a:r>
              <a:rPr lang="ko-KR" altLang="en-US" sz="1600" b="1" dirty="0" smtClean="0"/>
              <a:t>계산식이나 자료의 처리를 담당하는 자바 코드</a:t>
            </a:r>
            <a:r>
              <a:rPr lang="ko-KR" altLang="en-US" sz="1600" dirty="0" smtClean="0"/>
              <a:t>를 따로 분리하여 작성한다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31" name="Picture 7" descr="C:\Users\user\AppData\Local\Microsoft\Windows\INetCache\IE\THIXYB3K\9d984200007b04e0e5bce3eee4d4395f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2247" y="3517265"/>
            <a:ext cx="1440160" cy="9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접힌 도형 4"/>
          <p:cNvSpPr/>
          <p:nvPr/>
        </p:nvSpPr>
        <p:spPr>
          <a:xfrm>
            <a:off x="3872880" y="3589273"/>
            <a:ext cx="720080" cy="812250"/>
          </a:xfrm>
          <a:prstGeom prst="foldedCorner">
            <a:avLst>
              <a:gd name="adj" fmla="val 3783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3040" y="3681472"/>
            <a:ext cx="1152128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자바빈</a:t>
            </a:r>
            <a:r>
              <a:rPr lang="ko-KR" altLang="en-US" sz="1600" dirty="0" err="1">
                <a:solidFill>
                  <a:schemeClr val="tx1"/>
                </a:solidFill>
              </a:rPr>
              <a:t>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7185248" y="3681472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8515" y="3517265"/>
            <a:ext cx="86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요청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02294" y="4215859"/>
            <a:ext cx="93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응답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80792" y="3901786"/>
            <a:ext cx="6345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80792" y="4133744"/>
            <a:ext cx="63452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664968" y="3901787"/>
            <a:ext cx="504056" cy="74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537176" y="3901787"/>
            <a:ext cx="504056" cy="74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5080" y="4739660"/>
            <a:ext cx="6244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페이지는 자바 </a:t>
            </a:r>
            <a:r>
              <a:rPr lang="ko-KR" altLang="en-US" sz="1600" dirty="0" err="1" smtClean="0"/>
              <a:t>빈즈와</a:t>
            </a:r>
            <a:r>
              <a:rPr lang="ko-KR" altLang="en-US" sz="1600" dirty="0" smtClean="0"/>
              <a:t> 통신한다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빈즈가</a:t>
            </a:r>
            <a:r>
              <a:rPr lang="ko-KR" altLang="en-US" sz="1600" dirty="0" smtClean="0"/>
              <a:t> 데이터베이스에 연결된다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페이지가 브라우저에 응답한다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4630" y="3517264"/>
            <a:ext cx="40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6892" y="3517264"/>
            <a:ext cx="40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91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828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err="1" smtClean="0"/>
              <a:t>구글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- JSP Document - </a:t>
            </a:r>
            <a:r>
              <a:rPr lang="ko-KR" altLang="en-US" sz="2200" b="1" dirty="0" smtClean="0"/>
              <a:t>검</a:t>
            </a:r>
            <a:r>
              <a:rPr lang="ko-KR" altLang="en-US" sz="2200" b="1" dirty="0"/>
              <a:t>색</a:t>
            </a:r>
            <a:endParaRPr lang="en-US" altLang="ko-KR" sz="22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80591" y="1772816"/>
            <a:ext cx="4980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https://docs.oracle.com/javaee/5/tutorial/doc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68" y="2996952"/>
            <a:ext cx="8128904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16510"/>
            <a:ext cx="4306342" cy="5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작성 규칙</a:t>
            </a:r>
            <a:endParaRPr lang="en-US" altLang="ko-KR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155452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자바 클래스는 </a:t>
            </a:r>
            <a:r>
              <a:rPr lang="en-US" altLang="ko-KR" sz="1600" dirty="0" err="1" smtClean="0"/>
              <a:t>java.io.Serializable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구현해야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인수가 없는 기본 생성자가 있어야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모든 멤버 변수인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접근 지정자로 설정해야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모든 멤버 변수인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Getter/Setter()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존재해야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167191"/>
            <a:ext cx="4280555" cy="3312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0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태그로 </a:t>
            </a:r>
            <a:r>
              <a:rPr lang="ko-KR" altLang="en-US" sz="2000" b="1" dirty="0" err="1" smtClean="0"/>
              <a:t>자바빈즈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155452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자바빈즈를</a:t>
            </a:r>
            <a:r>
              <a:rPr lang="ko-KR" altLang="en-US" sz="1600" dirty="0" smtClean="0"/>
              <a:t> 사용하기 위해 실제 자바 클래스를 선언하고 초기화하는 태그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설정된 </a:t>
            </a:r>
            <a:r>
              <a:rPr lang="en-US" altLang="ko-KR" sz="1600" dirty="0" smtClean="0"/>
              <a:t>id, scope </a:t>
            </a:r>
            <a:r>
              <a:rPr lang="ko-KR" altLang="en-US" sz="1600" dirty="0" smtClean="0"/>
              <a:t>속성으로 자바 </a:t>
            </a:r>
            <a:r>
              <a:rPr lang="ko-KR" altLang="en-US" sz="1600" dirty="0" err="1" smtClean="0"/>
              <a:t>빈즈의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객체</a:t>
            </a:r>
            <a:r>
              <a:rPr lang="ko-KR" altLang="en-US" sz="1600" dirty="0" smtClean="0"/>
              <a:t>를 검색하고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객체가 발견되지 않으면 빈 객체를 생성한다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69248"/>
              </p:ext>
            </p:extLst>
          </p:nvPr>
        </p:nvGraphicFramePr>
        <p:xfrm>
          <a:off x="1443354" y="3933056"/>
          <a:ext cx="7542094" cy="156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자바빈즈를</a:t>
                      </a:r>
                      <a:r>
                        <a:rPr lang="ko-KR" altLang="en-US" sz="1600" dirty="0" smtClean="0"/>
                        <a:t> 식별하기 위한 이름이다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class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패키지 이름을 포함한 자바 </a:t>
                      </a:r>
                      <a:r>
                        <a:rPr lang="ko-KR" altLang="en-US" sz="1600" dirty="0" err="1" smtClean="0"/>
                        <a:t>빈즈의</a:t>
                      </a:r>
                      <a:r>
                        <a:rPr lang="ko-KR" altLang="en-US" sz="1600" dirty="0" smtClean="0"/>
                        <a:t> 이름이다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scope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page(</a:t>
                      </a:r>
                      <a:r>
                        <a:rPr lang="ko-KR" altLang="en-US" sz="1600" dirty="0" smtClean="0"/>
                        <a:t>기본값</a:t>
                      </a:r>
                      <a:r>
                        <a:rPr lang="en-US" altLang="ko-KR" sz="1600" dirty="0" smtClean="0"/>
                        <a:t>), request, session, 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 하나의 값을 사용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0593" y="2852936"/>
            <a:ext cx="7704855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jsp:useBean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id=“</a:t>
            </a:r>
            <a:r>
              <a:rPr lang="ko-KR" altLang="en-US" b="1" dirty="0" smtClean="0">
                <a:solidFill>
                  <a:schemeClr val="tx1"/>
                </a:solidFill>
              </a:rPr>
              <a:t>식별 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class=“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자바빈즈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 scope=“</a:t>
            </a:r>
            <a:r>
              <a:rPr lang="ko-KR" altLang="en-US" b="1" dirty="0" smtClean="0">
                <a:solidFill>
                  <a:schemeClr val="tx1"/>
                </a:solidFill>
              </a:rPr>
              <a:t>범위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3" y="3499226"/>
            <a:ext cx="3240359" cy="36182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useBean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액션 태그의 속성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612" y="5589240"/>
            <a:ext cx="70567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scope</a:t>
            </a:r>
            <a:r>
              <a:rPr lang="ko-KR" altLang="en-US" sz="1600" dirty="0" smtClean="0"/>
              <a:t>는 생명주기 범위를 이야기하는 것으로 만약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으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설정하면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의 유효 범위 동안 해당 클래스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상태가 유지된다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7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24744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Calculator </a:t>
            </a:r>
            <a:r>
              <a:rPr lang="ko-KR" altLang="en-US" sz="2000" b="1" dirty="0" smtClean="0"/>
              <a:t>클래스를 생성하여 </a:t>
            </a: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사용하기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7652" y="2194991"/>
            <a:ext cx="401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/main/java&gt; </a:t>
            </a:r>
            <a:r>
              <a:rPr lang="ko-KR" altLang="en-US" sz="1600" dirty="0" smtClean="0"/>
              <a:t>우측</a:t>
            </a:r>
            <a:r>
              <a:rPr lang="en-US" altLang="ko-KR" sz="1600" dirty="0" smtClean="0"/>
              <a:t> &gt; new &gt; package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ackage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bean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1887214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패키지 만들기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0592" y="3625279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 클래스 만들기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1" y="4094314"/>
            <a:ext cx="5016104" cy="1793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739276"/>
            <a:ext cx="4612224" cy="1487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1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74802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Calculator </a:t>
            </a:r>
            <a:r>
              <a:rPr lang="ko-KR" altLang="en-US" sz="2000" b="1" dirty="0" smtClean="0"/>
              <a:t>클래스를 생성하여 </a:t>
            </a: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3" y="1880828"/>
            <a:ext cx="6127011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41818" y="1700808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3" y="4096640"/>
            <a:ext cx="4206145" cy="971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31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528" y="1192977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MemberBean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클래스를 생성하여 </a:t>
            </a:r>
            <a:r>
              <a:rPr lang="en-US" altLang="ko-KR" b="1" dirty="0" err="1" smtClean="0"/>
              <a:t>useBean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68" y="1844824"/>
            <a:ext cx="5117202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0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933056"/>
            <a:ext cx="7681626" cy="111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512" y="1174508"/>
            <a:ext cx="91450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MemberBean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클래스를 생성하여 </a:t>
            </a:r>
            <a:r>
              <a:rPr lang="en-US" altLang="ko-KR" b="1" dirty="0" err="1" smtClean="0"/>
              <a:t>useBean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3861048"/>
            <a:ext cx="2034226" cy="432048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67306" y="4721580"/>
            <a:ext cx="2160240" cy="65163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객체는 저장 기능이 있다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13292" y="4293096"/>
            <a:ext cx="0" cy="44070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79946" y="3501008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member.jsp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83" y="1969638"/>
            <a:ext cx="3802964" cy="12771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9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7480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getProperty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439898"/>
            <a:ext cx="7750212" cy="1501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3678032"/>
            <a:ext cx="6120680" cy="62596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56039" y="3828104"/>
            <a:ext cx="1489382" cy="32581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생략 가능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041232" y="3943954"/>
            <a:ext cx="67349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3" y="1919239"/>
            <a:ext cx="4168501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3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02500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setProperty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아이디와 이름 설정</a:t>
            </a:r>
            <a:r>
              <a:rPr lang="ko-KR" altLang="en-US" b="1" dirty="0" smtClean="0"/>
              <a:t>하여 출력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76" y="3717032"/>
            <a:ext cx="7651144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76" y="2006205"/>
            <a:ext cx="4092295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27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Directive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</a:t>
            </a:r>
            <a:r>
              <a:rPr lang="ko-KR" altLang="en-US" b="1" dirty="0" smtClean="0">
                <a:solidFill>
                  <a:srgbClr val="C00000"/>
                </a:solidFill>
              </a:rPr>
              <a:t>로</a:t>
            </a:r>
            <a:r>
              <a:rPr lang="en-US" altLang="ko-KR" b="1" dirty="0" smtClean="0">
                <a:solidFill>
                  <a:srgbClr val="C00000"/>
                </a:solidFill>
              </a:rPr>
              <a:t> import </a:t>
            </a:r>
            <a:r>
              <a:rPr lang="ko-KR" altLang="en-US" b="1" dirty="0" smtClean="0"/>
              <a:t>하여 아이디와 이름 설정하여 출력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0" b="93466"/>
          <a:stretch/>
        </p:blipFill>
        <p:spPr>
          <a:xfrm>
            <a:off x="1568624" y="3182593"/>
            <a:ext cx="5105435" cy="313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4"/>
          <a:stretch/>
        </p:blipFill>
        <p:spPr>
          <a:xfrm>
            <a:off x="1571735" y="3598510"/>
            <a:ext cx="5553653" cy="2566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18" y="1640474"/>
            <a:ext cx="3900738" cy="126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8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1398"/>
              </p:ext>
            </p:extLst>
          </p:nvPr>
        </p:nvGraphicFramePr>
        <p:xfrm>
          <a:off x="848544" y="3973719"/>
          <a:ext cx="8496944" cy="2110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loginForm.html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 </a:t>
                      </a:r>
                      <a:r>
                        <a:rPr lang="ko-KR" altLang="en-US" sz="1600" dirty="0" err="1" smtClean="0"/>
                        <a:t>로그인을</a:t>
                      </a:r>
                      <a:r>
                        <a:rPr lang="ko-KR" altLang="en-US" sz="1600" dirty="0" smtClean="0"/>
                        <a:t> 위해 아이디와 비밀번호 </a:t>
                      </a:r>
                      <a:r>
                        <a:rPr lang="ko-KR" altLang="en-US" sz="1600" dirty="0" err="1" smtClean="0"/>
                        <a:t>입력받는</a:t>
                      </a:r>
                      <a:r>
                        <a:rPr lang="ko-KR" altLang="en-US" sz="1600" dirty="0" smtClean="0"/>
                        <a:t> 화면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loginProcess.jsp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입력받은</a:t>
                      </a:r>
                      <a:r>
                        <a:rPr lang="ko-KR" altLang="en-US" sz="1600" dirty="0" smtClean="0"/>
                        <a:t> 아이디 정보를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클래스를 이용 확인 처리한 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LoginBean.java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사용자가 입력한 계정 정보를 </a:t>
                      </a:r>
                      <a:r>
                        <a:rPr lang="ko-KR" altLang="en-US" sz="1600" dirty="0" err="1" smtClean="0"/>
                        <a:t>매핑하는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클래스로써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미리 저장된 계정 값과 비교해 로그인 성공 여부를 반환하는 </a:t>
                      </a:r>
                      <a:r>
                        <a:rPr lang="ko-KR" altLang="en-US" sz="1600" dirty="0" err="1" smtClean="0"/>
                        <a:t>메서드를</a:t>
                      </a:r>
                      <a:r>
                        <a:rPr lang="ko-KR" altLang="en-US" sz="1600" dirty="0" smtClean="0"/>
                        <a:t> 포함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099" y="35730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69913"/>
            <a:ext cx="3218216" cy="1543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4736976" y="2279609"/>
            <a:ext cx="504056" cy="21602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91" y="1664965"/>
            <a:ext cx="3399176" cy="15480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7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68760"/>
            <a:ext cx="8684473" cy="4587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5" y="2226397"/>
            <a:ext cx="6330825" cy="4082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69" y="1665311"/>
            <a:ext cx="3421036" cy="28083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61756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loginBean.jsp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6"/>
            <a:ext cx="6768752" cy="3048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61756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loginForm.html</a:t>
            </a:r>
          </a:p>
        </p:txBody>
      </p:sp>
    </p:spTree>
    <p:extLst>
      <p:ext uri="{BB962C8B-B14F-4D97-AF65-F5344CB8AC3E}">
        <p14:creationId xmlns:p14="http://schemas.microsoft.com/office/powerpoint/2010/main" val="2112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3045" y="1074802"/>
            <a:ext cx="3511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2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2856"/>
            <a:ext cx="6160343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2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page import</a:t>
            </a:r>
            <a:r>
              <a:rPr lang="ko-KR" altLang="en-US" sz="2000" b="1" dirty="0" smtClean="0"/>
              <a:t>를 이용해 </a:t>
            </a:r>
            <a:r>
              <a:rPr lang="en-US" altLang="ko-KR" sz="2000" b="1" dirty="0" err="1" smtClean="0"/>
              <a:t>LoginBean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13153"/>
            <a:ext cx="6491736" cy="47938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28212" y="2276872"/>
            <a:ext cx="208823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25511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3" y="1988840"/>
            <a:ext cx="3970364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44" y="1988840"/>
            <a:ext cx="3932261" cy="332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88106" y="1916832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6687058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99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62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7992888" cy="4525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1729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980728"/>
            <a:ext cx="82809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엔터프라이즈 자바 </a:t>
            </a:r>
            <a:r>
              <a:rPr lang="ko-KR" altLang="en-US" sz="2200" b="1" dirty="0" err="1" smtClean="0"/>
              <a:t>빈즈</a:t>
            </a:r>
            <a:r>
              <a:rPr lang="en-US" altLang="ko-KR" sz="2200" b="1" dirty="0" smtClean="0"/>
              <a:t>(beans)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엔터프라이즈 자바 </a:t>
            </a:r>
            <a:r>
              <a:rPr lang="ko-KR" altLang="en-US" sz="1600" dirty="0" err="1" smtClean="0"/>
              <a:t>빈즈</a:t>
            </a:r>
            <a:r>
              <a:rPr lang="en-US" altLang="ko-KR" sz="1600" dirty="0" smtClean="0"/>
              <a:t>(Enterprise Java Beans, </a:t>
            </a:r>
            <a:r>
              <a:rPr lang="ko-KR" altLang="en-US" sz="1600" dirty="0" smtClean="0"/>
              <a:t>이하 </a:t>
            </a:r>
            <a:r>
              <a:rPr lang="en-US" altLang="ko-KR" sz="1600" dirty="0" smtClean="0"/>
              <a:t>EJB)</a:t>
            </a:r>
            <a:r>
              <a:rPr lang="ko-KR" altLang="en-US" sz="1600" dirty="0" smtClean="0"/>
              <a:t>는 애플리케이션에서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구현하려는 컴포넌트 모델로</a:t>
            </a:r>
            <a:r>
              <a:rPr lang="en-US" altLang="ko-KR" sz="1600" dirty="0" smtClean="0"/>
              <a:t>, Java EE(Java Enterprise Edition)</a:t>
            </a:r>
            <a:r>
              <a:rPr lang="ko-KR" altLang="en-US" sz="1600" dirty="0" smtClean="0"/>
              <a:t>의 핵심이다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는 보안을 중시하고 규모가 크며 확장 및 다른 시스템과의 상호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운용을 </a:t>
            </a:r>
            <a:r>
              <a:rPr lang="ko-KR" altLang="en-US" sz="1600" dirty="0" err="1" smtClean="0"/>
              <a:t>필요로하는</a:t>
            </a:r>
            <a:r>
              <a:rPr lang="ko-KR" altLang="en-US" sz="1600" dirty="0" smtClean="0"/>
              <a:t> 애플리케이션 개발에 필요한 핵심 기술이다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상당수의 금융기관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증권사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이동통신사 등의 업무 시스템들이 </a:t>
            </a: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를 기반으로 개발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그림을 보면 엔터프라이즈 자바 </a:t>
            </a:r>
            <a:r>
              <a:rPr lang="ko-KR" altLang="en-US" sz="1600" dirty="0" err="1" smtClean="0"/>
              <a:t>빈즈는</a:t>
            </a:r>
            <a:r>
              <a:rPr lang="ko-KR" altLang="en-US" sz="1600" dirty="0" smtClean="0"/>
              <a:t> 데이터베이스 등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되고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는 커다란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Java EE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스펙의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한 부분으로 웹 계층에 </a:t>
            </a:r>
            <a:r>
              <a:rPr lang="ko-KR" altLang="en-US" sz="1600" dirty="0" smtClean="0"/>
              <a:t>위치하며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 하는 사용자와의 상호작용을 담당하는 영역에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라를 큰 그림을 이해하고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안에서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역할을 이해하는 노력을 기울여야 할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98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424608" y="5229200"/>
            <a:ext cx="5976664" cy="8640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980728"/>
            <a:ext cx="828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엔터프라이즈 자바 </a:t>
            </a:r>
            <a:r>
              <a:rPr lang="ko-KR" altLang="en-US" sz="2200" b="1" dirty="0" err="1" smtClean="0"/>
              <a:t>빈즈</a:t>
            </a:r>
            <a:r>
              <a:rPr lang="en-US" altLang="ko-KR" sz="2200" b="1" dirty="0" smtClean="0"/>
              <a:t>(beans)</a:t>
            </a:r>
          </a:p>
        </p:txBody>
      </p:sp>
      <p:sp>
        <p:nvSpPr>
          <p:cNvPr id="8" name="원통 7"/>
          <p:cNvSpPr/>
          <p:nvPr/>
        </p:nvSpPr>
        <p:spPr>
          <a:xfrm>
            <a:off x="2000672" y="5409220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24608" y="1556791"/>
            <a:ext cx="5976664" cy="16561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4608" y="3374746"/>
            <a:ext cx="5976664" cy="16384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8624" y="168106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애플리케이션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848694" y="1988840"/>
            <a:ext cx="140634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0672" y="2286998"/>
            <a:ext cx="1136204" cy="288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48694" y="268975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애플리케이션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클라이언</a:t>
            </a:r>
            <a:r>
              <a:rPr lang="ko-KR" altLang="en-US" sz="1400" dirty="0"/>
              <a:t>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07346" y="2028474"/>
            <a:ext cx="1317462" cy="196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02728" y="168106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애플리케이션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16896" y="2689756"/>
            <a:ext cx="17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동적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64918" y="3434266"/>
            <a:ext cx="3392338" cy="714814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1112" y="36377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웹 계층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68624" y="4221088"/>
            <a:ext cx="5688632" cy="714814"/>
          </a:xfrm>
          <a:prstGeom prst="roundRect">
            <a:avLst>
              <a:gd name="adj" fmla="val 821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08659" y="4407855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엔터프라이즈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자바빈즈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8932" y="4407855"/>
            <a:ext cx="15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비지니</a:t>
            </a:r>
            <a:r>
              <a:rPr lang="ko-KR" altLang="en-US" sz="1400" b="1" dirty="0" err="1"/>
              <a:t>스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4355911" y="349011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모서리가 접힌 도형 35"/>
          <p:cNvSpPr/>
          <p:nvPr/>
        </p:nvSpPr>
        <p:spPr>
          <a:xfrm>
            <a:off x="4510877" y="351268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모서리가 접힌 도형 36"/>
          <p:cNvSpPr/>
          <p:nvPr/>
        </p:nvSpPr>
        <p:spPr>
          <a:xfrm>
            <a:off x="4654148" y="353492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68899" y="4407855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엔터프라이즈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자바빈즈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7560" y="2306321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클라이언</a:t>
            </a:r>
            <a:r>
              <a:rPr lang="ko-KR" altLang="en-US" sz="1400" b="1" dirty="0"/>
              <a:t>트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sp>
        <p:nvSpPr>
          <p:cNvPr id="40" name="원통 39"/>
          <p:cNvSpPr/>
          <p:nvPr/>
        </p:nvSpPr>
        <p:spPr>
          <a:xfrm>
            <a:off x="4190760" y="5409220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10940" y="5454965"/>
            <a:ext cx="15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EIS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570102" y="3140968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570102" y="3889636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70102" y="4813771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936776" y="2028474"/>
            <a:ext cx="231948" cy="150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10" y="2004458"/>
            <a:ext cx="705167" cy="60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74" y="2081843"/>
            <a:ext cx="705167" cy="60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0" name="TextBox 49"/>
          <p:cNvSpPr txBox="1"/>
          <p:nvPr/>
        </p:nvSpPr>
        <p:spPr>
          <a:xfrm>
            <a:off x="7617296" y="2257127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Client Machine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617296" y="3995191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705252" y="5473379"/>
            <a:ext cx="17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데이터베이스서버</a:t>
            </a:r>
            <a:endParaRPr lang="ko-KR" altLang="en-US" sz="1400" dirty="0"/>
          </a:p>
        </p:txBody>
      </p:sp>
      <p:cxnSp>
        <p:nvCxnSpPr>
          <p:cNvPr id="54" name="직선 연결선 53"/>
          <p:cNvCxnSpPr>
            <a:stCxn id="2" idx="3"/>
          </p:cNvCxnSpPr>
          <p:nvPr/>
        </p:nvCxnSpPr>
        <p:spPr>
          <a:xfrm flipV="1">
            <a:off x="7401272" y="2384883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7401272" y="4153072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465306" y="5608853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839565"/>
            <a:ext cx="2382011" cy="3021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105128" y="5118283"/>
            <a:ext cx="318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소스보기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태그는 서버에서 처리되므로 클라이언트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에서는 보이지 않음</a:t>
            </a:r>
            <a:endParaRPr lang="ko-KR" altLang="en-US" sz="16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997669" y="1839565"/>
            <a:ext cx="1584176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scripting1.jsp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8112" y="1079408"/>
            <a:ext cx="394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</a:rPr>
              <a:t>선언문과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스크립틀릿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태그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22" y="2322736"/>
            <a:ext cx="3772227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8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79447" y="1988840"/>
            <a:ext cx="1584176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scripting2.jsp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02" y="3212976"/>
            <a:ext cx="3482642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4434948" cy="4747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58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2736"/>
            <a:ext cx="51845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070C0"/>
                </a:solidFill>
              </a:rPr>
              <a:t>전역변수와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표현문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(expression)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태그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웹 브라우저에 출력할 부분 표현</a:t>
            </a:r>
            <a:endParaRPr lang="en-US" altLang="ko-KR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2458675"/>
            <a:ext cx="158417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expression.jsp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3749365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996952"/>
            <a:ext cx="4922947" cy="3185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5"/>
          <a:stretch/>
        </p:blipFill>
        <p:spPr>
          <a:xfrm>
            <a:off x="1208585" y="3151313"/>
            <a:ext cx="3384376" cy="11469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68761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실행 결과 대로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애플리케이션을 만들어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표현문</a:t>
            </a:r>
            <a:r>
              <a:rPr lang="ko-KR" altLang="en-US" dirty="0" smtClean="0"/>
              <a:t> 태그로 출력해야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파일이름은 </a:t>
            </a:r>
            <a:r>
              <a:rPr lang="en-US" altLang="ko-KR" dirty="0" smtClean="0"/>
              <a:t>expression02.jsp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err="1" smtClean="0"/>
              <a:t>디렉티브</a:t>
            </a:r>
            <a:r>
              <a:rPr lang="ko-KR" altLang="en-US" sz="2200" b="1" dirty="0" smtClean="0"/>
              <a:t> 태그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페이지를 어떻게 처리할 것인지를 설정하는 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프로그램에서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클래스로 변환할 때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페이지와 관련된 정보를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지시하는 메시지 이다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3140968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디렉티</a:t>
            </a:r>
            <a:r>
              <a:rPr lang="ko-KR" altLang="en-US" b="1" dirty="0" err="1">
                <a:solidFill>
                  <a:srgbClr val="0070C0"/>
                </a:solidFill>
              </a:rPr>
              <a:t>브</a:t>
            </a:r>
            <a:r>
              <a:rPr lang="ko-KR" altLang="en-US" b="1" dirty="0" smtClean="0">
                <a:solidFill>
                  <a:srgbClr val="0070C0"/>
                </a:solidFill>
              </a:rPr>
              <a:t> 태그의 종류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76065"/>
              </p:ext>
            </p:extLst>
          </p:nvPr>
        </p:nvGraphicFramePr>
        <p:xfrm>
          <a:off x="992560" y="3789040"/>
          <a:ext cx="8424936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디렉티브</a:t>
                      </a:r>
                      <a:r>
                        <a:rPr lang="ko-KR" altLang="en-US" sz="1800" dirty="0" smtClean="0"/>
                        <a:t>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형식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page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page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대한 정보를 설정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include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include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페이지의 특정 영역에 다른 문서 포함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taglib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aseline="0" dirty="0" err="1" smtClean="0">
                          <a:solidFill>
                            <a:srgbClr val="C00000"/>
                          </a:solidFill>
                        </a:rPr>
                        <a:t>taglib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사용할 태그 라이브러리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12471</TotalTime>
  <Words>1580</Words>
  <Application>Microsoft Office PowerPoint</Application>
  <PresentationFormat>A4 용지(210x297mm)</PresentationFormat>
  <Paragraphs>283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JSP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760</cp:revision>
  <dcterms:created xsi:type="dcterms:W3CDTF">2019-03-04T02:36:55Z</dcterms:created>
  <dcterms:modified xsi:type="dcterms:W3CDTF">2023-05-29T22:15:35Z</dcterms:modified>
</cp:coreProperties>
</file>